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0"/>
  </p:notesMasterIdLst>
  <p:sldIdLst>
    <p:sldId id="280" r:id="rId5"/>
    <p:sldId id="267" r:id="rId6"/>
    <p:sldId id="257" r:id="rId7"/>
    <p:sldId id="268" r:id="rId8"/>
    <p:sldId id="269" r:id="rId9"/>
    <p:sldId id="258" r:id="rId10"/>
    <p:sldId id="272" r:id="rId11"/>
    <p:sldId id="271" r:id="rId12"/>
    <p:sldId id="273" r:id="rId13"/>
    <p:sldId id="274" r:id="rId14"/>
    <p:sldId id="275" r:id="rId15"/>
    <p:sldId id="276" r:id="rId16"/>
    <p:sldId id="278" r:id="rId17"/>
    <p:sldId id="279" r:id="rId18"/>
    <p:sldId id="260" r:id="rId19"/>
  </p:sldIdLst>
  <p:sldSz cx="12192000" cy="6858000"/>
  <p:notesSz cx="6858000" cy="9144000"/>
  <p:embeddedFontLs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Light" panose="00000400000000000000" pitchFamily="2" charset="0"/>
      <p:regular r:id="rId25"/>
      <p:italic r:id="rId26"/>
    </p:embeddedFont>
    <p:embeddedFont>
      <p:font typeface="Poppins Medium" panose="020B0502040204020203" pitchFamily="2" charset="0"/>
      <p:regular r:id="rId27"/>
      <p: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  <p15:guide id="6" pos="7673" userDrawn="1">
          <p15:clr>
            <a:srgbClr val="A4A3A4"/>
          </p15:clr>
        </p15:guide>
        <p15:guide id="7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D9"/>
    <a:srgbClr val="DAF5FF"/>
    <a:srgbClr val="8DC3AB"/>
    <a:srgbClr val="F29FC5"/>
    <a:srgbClr val="96CDE1"/>
    <a:srgbClr val="93B274"/>
    <a:srgbClr val="EC619F"/>
    <a:srgbClr val="D6742D"/>
    <a:srgbClr val="E9B85F"/>
    <a:srgbClr val="E9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861"/>
  </p:normalViewPr>
  <p:slideViewPr>
    <p:cSldViewPr snapToGrid="0">
      <p:cViewPr varScale="1">
        <p:scale>
          <a:sx n="105" d="100"/>
          <a:sy n="105" d="100"/>
        </p:scale>
        <p:origin x="402" y="78"/>
      </p:cViewPr>
      <p:guideLst>
        <p:guide orient="horz" pos="2155"/>
        <p:guide pos="3840"/>
        <p:guide orient="horz" pos="686"/>
        <p:guide pos="529"/>
        <p:guide orient="horz" pos="4320"/>
        <p:guide pos="7673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BA0F-ED8E-7847-9AE6-E7B98FC0828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27CA-1AE9-8741-A754-BB6C8A4D81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27CA-1AE9-8741-A754-BB6C8A4D8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5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27CA-1AE9-8741-A754-BB6C8A4D81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27CA-1AE9-8741-A754-BB6C8A4D8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24" Type="http://schemas.openxmlformats.org/officeDocument/2006/relationships/image" Target="../media/image37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svg"/><Relationship Id="rId19" Type="http://schemas.openxmlformats.org/officeDocument/2006/relationships/image" Target="../media/image32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sv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" Type="http://schemas.openxmlformats.org/officeDocument/2006/relationships/image" Target="../media/image42.svg"/><Relationship Id="rId21" Type="http://schemas.openxmlformats.org/officeDocument/2006/relationships/image" Target="../media/image60.svg"/><Relationship Id="rId7" Type="http://schemas.openxmlformats.org/officeDocument/2006/relationships/image" Target="../media/image46.svg"/><Relationship Id="rId12" Type="http://schemas.openxmlformats.org/officeDocument/2006/relationships/image" Target="../media/image51.svg"/><Relationship Id="rId17" Type="http://schemas.openxmlformats.org/officeDocument/2006/relationships/image" Target="../media/image56.svg"/><Relationship Id="rId25" Type="http://schemas.openxmlformats.org/officeDocument/2006/relationships/image" Target="../media/image64.svg"/><Relationship Id="rId2" Type="http://schemas.openxmlformats.org/officeDocument/2006/relationships/image" Target="../media/image41.svg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29" Type="http://schemas.openxmlformats.org/officeDocument/2006/relationships/image" Target="../media/image6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svg"/><Relationship Id="rId11" Type="http://schemas.openxmlformats.org/officeDocument/2006/relationships/image" Target="../media/image50.svg"/><Relationship Id="rId24" Type="http://schemas.openxmlformats.org/officeDocument/2006/relationships/image" Target="../media/image63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62.svg"/><Relationship Id="rId28" Type="http://schemas.openxmlformats.org/officeDocument/2006/relationships/image" Target="../media/image67.svg"/><Relationship Id="rId10" Type="http://schemas.openxmlformats.org/officeDocument/2006/relationships/image" Target="../media/image49.svg"/><Relationship Id="rId19" Type="http://schemas.openxmlformats.org/officeDocument/2006/relationships/image" Target="../media/image58.svg"/><Relationship Id="rId4" Type="http://schemas.openxmlformats.org/officeDocument/2006/relationships/image" Target="../media/image43.svg"/><Relationship Id="rId9" Type="http://schemas.openxmlformats.org/officeDocument/2006/relationships/image" Target="../media/image48.svg"/><Relationship Id="rId14" Type="http://schemas.openxmlformats.org/officeDocument/2006/relationships/image" Target="../media/image53.svg"/><Relationship Id="rId22" Type="http://schemas.openxmlformats.org/officeDocument/2006/relationships/image" Target="../media/image61.svg"/><Relationship Id="rId27" Type="http://schemas.openxmlformats.org/officeDocument/2006/relationships/image" Target="../media/image66.svg"/><Relationship Id="rId30" Type="http://schemas.openxmlformats.org/officeDocument/2006/relationships/image" Target="../media/image6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- inv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gradient&#10;&#10;AI-generated content may be incorrect.">
            <a:extLst>
              <a:ext uri="{FF2B5EF4-FFF2-40B4-BE49-F238E27FC236}">
                <a16:creationId xmlns:a16="http://schemas.microsoft.com/office/drawing/2014/main" id="{6E5EC24C-E312-1A54-D687-23826F72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7101"/>
            <a:ext cx="12192000" cy="4614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EF034-8026-A0E0-3645-0E717102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48" y="1012206"/>
            <a:ext cx="5635558" cy="870206"/>
          </a:xfrm>
        </p:spPr>
        <p:txBody>
          <a:bodyPr anchor="b"/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309B4-087E-A31E-1B5D-2B0670E8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8" y="641399"/>
            <a:ext cx="5635558" cy="34920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22363F0-5CE8-0643-F5DD-6A348A2723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148" y="4554124"/>
            <a:ext cx="1660120" cy="1660120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C5C8A02-4AB8-36F5-6ADF-4FF67865CC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40497" y="5845795"/>
            <a:ext cx="3970463" cy="30697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E4C3077-858F-06C0-DFA4-07BBD1638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subtitel en 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DA7E-A9CA-F563-3506-6E908582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67D0D-3C86-4682-2998-D9630189F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28816-3B2D-5CEA-A3DD-93314404F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8D64B-55B2-5823-55A9-5BD75DA2D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7E84D-3F96-E152-F0B9-F3009F0DD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C6924-8CD6-E9BA-3269-7731FD2F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F22B562-7890-C4E1-E1C3-3BE15CEB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276494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DA7E-A9CA-F563-3506-6E908582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16787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67D0D-3C86-4682-2998-D9630189F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28816-3B2D-5CEA-A3DD-93314404F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C6924-8CD6-E9BA-3269-7731FD2F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4B905BC-139E-3DB4-106C-6D51570CC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41A2-96B6-AAB3-67DD-8BB79604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Tijdlijn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47236-592E-D38C-2BAF-5F08D51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70EE8-4F27-92FC-411F-457BD8D96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335904-5553-B401-098E-CA7A0AF78A1F}"/>
              </a:ext>
            </a:extLst>
          </p:cNvPr>
          <p:cNvGrpSpPr/>
          <p:nvPr userDrawn="1"/>
        </p:nvGrpSpPr>
        <p:grpSpPr>
          <a:xfrm>
            <a:off x="838130" y="3234271"/>
            <a:ext cx="10515740" cy="389458"/>
            <a:chOff x="838130" y="2733313"/>
            <a:chExt cx="10515740" cy="389458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D12047A0-8DE4-94ED-FF9F-8FE9FC5D3D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38199" y="2917463"/>
              <a:ext cx="10515671" cy="5218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FCB3457-B427-4106-361A-CA5683C3C0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26552" y="2753128"/>
              <a:ext cx="368300" cy="3683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51FB92A-0B6C-0B3E-D5B1-0028387CA0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56026" y="2753128"/>
              <a:ext cx="368300" cy="36830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673A21B-5686-DD02-4944-2B5C1D7C4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85500" y="2753128"/>
              <a:ext cx="368300" cy="3683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FC2FC31-CFA5-4227-3210-BDCC82D80D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8130" y="2733313"/>
              <a:ext cx="368300" cy="3683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91492BC-D318-9CF1-2FC2-15B0183943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97078" y="2754471"/>
              <a:ext cx="368300" cy="3683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CD768CB-16B0-9FB0-DAA8-7A67AD794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7604" y="2754471"/>
              <a:ext cx="3683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843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 in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DD695-18C2-744A-07A0-CB145379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A2DE-B156-5BBC-B414-B7DC8A8F0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43F23B-7661-E544-801F-C32D9CA3A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Iconen</a:t>
            </a:r>
            <a:r>
              <a:rPr lang="en-US" dirty="0"/>
              <a:t> set 1/2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75ED627-AB5A-3464-556B-15A40939BB6C}"/>
              </a:ext>
            </a:extLst>
          </p:cNvPr>
          <p:cNvGrpSpPr/>
          <p:nvPr userDrawn="1"/>
        </p:nvGrpSpPr>
        <p:grpSpPr>
          <a:xfrm>
            <a:off x="848046" y="3995700"/>
            <a:ext cx="2738299" cy="918407"/>
            <a:chOff x="838199" y="3666476"/>
            <a:chExt cx="2738299" cy="91840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B9F2A52-5274-3555-FDD8-EAE391E1A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664687" y="3673072"/>
              <a:ext cx="911811" cy="911811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1578DD2-193F-F96D-5BAA-9B2EFEDB0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42245" y="3666476"/>
              <a:ext cx="911811" cy="91181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726CE23-455E-73F9-F154-463B9DAA6A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199" y="3666478"/>
              <a:ext cx="911811" cy="91181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1BED52-D494-CD7D-3C37-9FBDB2740287}"/>
              </a:ext>
            </a:extLst>
          </p:cNvPr>
          <p:cNvGrpSpPr/>
          <p:nvPr userDrawn="1"/>
        </p:nvGrpSpPr>
        <p:grpSpPr>
          <a:xfrm>
            <a:off x="828999" y="5062978"/>
            <a:ext cx="2757995" cy="911813"/>
            <a:chOff x="838199" y="5132538"/>
            <a:chExt cx="2757995" cy="91181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5F83E46-35D2-F33E-476C-FCAF6865F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84383" y="5132538"/>
              <a:ext cx="911811" cy="91181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F9C0E7C-56B3-76F4-CAE3-0EB3FEE55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61291" y="5132539"/>
              <a:ext cx="911811" cy="911811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5E703B19-1F7F-4BE6-582B-934405B65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8199" y="5132540"/>
              <a:ext cx="911811" cy="9118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FBE52B-DC7C-4269-2E87-89EFD8471AE5}"/>
              </a:ext>
            </a:extLst>
          </p:cNvPr>
          <p:cNvGrpSpPr/>
          <p:nvPr userDrawn="1"/>
        </p:nvGrpSpPr>
        <p:grpSpPr>
          <a:xfrm>
            <a:off x="838200" y="2931719"/>
            <a:ext cx="9123841" cy="915110"/>
            <a:chOff x="838200" y="2754665"/>
            <a:chExt cx="9123841" cy="91511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C722B5A-9A75-E437-D843-2FAC757BB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0230" y="2754665"/>
              <a:ext cx="911811" cy="91181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358AA1C-1163-A464-3CB1-9BAD9B83C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46184" y="2754666"/>
              <a:ext cx="911811" cy="911811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41C2466-DD8C-2420-E9FC-0519DAD97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4373" y="2754667"/>
              <a:ext cx="911811" cy="911811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E0C3F5B-FFE4-DAF9-437C-739650286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14798" y="2754667"/>
              <a:ext cx="911811" cy="911811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76BA52B-D446-41F0-9148-84D40632E2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10751" y="2754667"/>
              <a:ext cx="911811" cy="91181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6DC9087-40D3-68C9-9762-6A6202D73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95058" y="2754667"/>
              <a:ext cx="911811" cy="911811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1BB5BF7-34BF-97E1-CFEF-F7E30C107C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87130" y="2754667"/>
              <a:ext cx="911811" cy="91181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3693D3E-E91B-9131-499E-B45A5BFD70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667553" y="2757964"/>
              <a:ext cx="911811" cy="911811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F4F44228-3D73-9F61-9970-4758915D09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57777" y="2754667"/>
              <a:ext cx="911811" cy="911811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9869C62A-27C2-203F-35CD-0C77C414E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38200" y="2754667"/>
              <a:ext cx="911811" cy="91181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C6143D1-227E-883B-7B77-8BCC74B7BA55}"/>
              </a:ext>
            </a:extLst>
          </p:cNvPr>
          <p:cNvGrpSpPr/>
          <p:nvPr userDrawn="1"/>
        </p:nvGrpSpPr>
        <p:grpSpPr>
          <a:xfrm>
            <a:off x="838200" y="1842856"/>
            <a:ext cx="9123842" cy="911811"/>
            <a:chOff x="838200" y="1842856"/>
            <a:chExt cx="9123842" cy="91181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4694691-E4F9-3A99-F567-DC01BFD51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8200" y="1842856"/>
              <a:ext cx="911811" cy="911811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13CB372-1597-F69F-5B51-B3D47EE42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050231" y="1842856"/>
              <a:ext cx="911811" cy="911811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7111F2C8-5D38-C9D6-EE46-3F1D72DDF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38420" y="1842856"/>
              <a:ext cx="911811" cy="911811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7E9C189-003D-B518-C197-37778D1CC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226609" y="1842856"/>
              <a:ext cx="911811" cy="91181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D4351533-7183-9DAB-9961-64601C31B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314798" y="1842856"/>
              <a:ext cx="911811" cy="911811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8EAF1601-63E1-CA20-A0B0-C612C4E2B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02987" y="1842856"/>
              <a:ext cx="911811" cy="911811"/>
            </a:xfrm>
            <a:prstGeom prst="rect">
              <a:avLst/>
            </a:prstGeom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6315E787-A31F-434A-A394-12253FF3C8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491176" y="1842856"/>
              <a:ext cx="911811" cy="911811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9F5ED446-C779-83F1-7254-1ADECE753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579365" y="1842856"/>
              <a:ext cx="911811" cy="911811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731AFE53-B879-8B84-B986-1DD14D0DE0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667554" y="1842856"/>
              <a:ext cx="911811" cy="911811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F9EA6E73-0BD9-04D1-20E8-79D70696B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753894" y="1842856"/>
              <a:ext cx="911811" cy="911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9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 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DD695-18C2-744A-07A0-CB145379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A2DE-B156-5BBC-B414-B7DC8A8F0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43F23B-7661-E544-801F-C32D9CA3A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Iconen</a:t>
            </a:r>
            <a:r>
              <a:rPr lang="en-US" dirty="0"/>
              <a:t> set 2/2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2D2D3AA-FDC4-5374-E01C-8DCFF6DE84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14418" y="1882276"/>
            <a:ext cx="1069787" cy="11176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B392257-3138-9CD6-9831-C0166CD911E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9430" y="4990202"/>
            <a:ext cx="1027229" cy="107317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2E0B968-7F27-E268-66ED-E8F1922CC6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8018" y="2775296"/>
            <a:ext cx="1069787" cy="111763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3996B9E-8C05-223F-8222-FA7B6329AE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5675" y="4939866"/>
            <a:ext cx="1069787" cy="111763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AFEF02F-D2BC-0688-6DC0-A1E450C964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3008" y="3907069"/>
            <a:ext cx="1069787" cy="111763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2CF9887-C97A-CDE9-5057-843B89DCF5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57" y="4962467"/>
            <a:ext cx="1069787" cy="111763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1FF8882-5989-6621-1F12-6A16C6B2D4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2111" y="2775295"/>
            <a:ext cx="1069787" cy="111763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42C2E97-4872-9237-A202-86ADBF0DF8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7622" y="3840767"/>
            <a:ext cx="1069787" cy="111763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926B225-4A57-E759-202F-711A50FD16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008" y="4900227"/>
            <a:ext cx="1069787" cy="111763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0D55508-8769-2A21-4C75-0F467A6612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0386" y="2819743"/>
            <a:ext cx="1069787" cy="111763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395A1506-B048-B29E-9B72-2CDC57E4C4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2578" y="2796906"/>
            <a:ext cx="1069787" cy="1117637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2060325F-549E-9D59-830C-6E450CF0F7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0615" y="4990200"/>
            <a:ext cx="1069787" cy="111763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DF128A3-5CF9-62BD-5C3F-012D9AF6E2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19408" y="3891768"/>
            <a:ext cx="1069787" cy="111763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4956D1D1-221E-8ABD-9D31-983B45CF16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21704" y="2934629"/>
            <a:ext cx="1069787" cy="1117637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19ABFD7E-7C14-55BA-67FB-76EB2A980F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3044" y="3967386"/>
            <a:ext cx="1069787" cy="1117637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817BF8BC-4DF8-9D2C-4797-C955F28E93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24415" y="3922370"/>
            <a:ext cx="1069787" cy="111763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49FAB96E-74A8-007B-0ADF-DE552461A3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4045" y="1882279"/>
            <a:ext cx="1069787" cy="1117637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154552E2-9AC9-9E3C-E16F-A2496A207A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76585" y="1872077"/>
            <a:ext cx="1069787" cy="111763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AC2E0A6A-F422-3762-58BE-97B08F6CFC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9548" y="1872078"/>
            <a:ext cx="1069787" cy="1117637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4EEE4039-7992-9FCF-BB4A-9FEE521D07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06313" y="2889574"/>
            <a:ext cx="1069787" cy="1117637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4EFFE53E-2A82-151A-5D32-D6C8705A13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97282" y="1882278"/>
            <a:ext cx="1069787" cy="111763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97023306-F222-8C61-36A8-E1EBB20A7E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7813" y="2863493"/>
            <a:ext cx="1069787" cy="111763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BEDF6813-74DE-6148-BA83-E7EAA17C14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14418" y="3790525"/>
            <a:ext cx="1069787" cy="1117637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B50B1AC2-7B45-256D-11A1-684D1577A5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37123" y="3907069"/>
            <a:ext cx="1069787" cy="1117637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2B857CF2-8031-B85C-C208-9D2E3E5E8D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394302" y="1882278"/>
            <a:ext cx="1069787" cy="1117637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1DA8BB44-EA18-2FC1-7F38-01C9B68D51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15497" y="1837252"/>
            <a:ext cx="1103123" cy="115246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67DD6B0-71C9-1FE1-7059-6C2048BD19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984970" y="5031780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AAF9247-209D-C9A1-1542-8F55CCCC4F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080276" y="5031780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10B79BA-DC72-6A66-F6ED-24EA5634A5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032623" y="50086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5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DD695-18C2-744A-07A0-CB145379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A2DE-B156-5BBC-B414-B7DC8A8F0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43F23B-7661-E544-801F-C32D9CA3A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Beelden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783809-40CB-4762-FA10-326AF415F1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115008"/>
            <a:ext cx="1644950" cy="1644950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295C7CA-21EB-6F4F-C4F8-EB7835890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8276" y="2115008"/>
            <a:ext cx="1644950" cy="1644950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73E8CB8-5548-1E85-68C5-E839C91880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73237" y="2115008"/>
            <a:ext cx="1644950" cy="1644950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- inv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5EC24C-E312-1A54-D687-23826F72E9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2251190"/>
            <a:ext cx="12192000" cy="4605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EF034-8026-A0E0-3645-0E717102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48" y="1012206"/>
            <a:ext cx="5635558" cy="870206"/>
          </a:xfrm>
        </p:spPr>
        <p:txBody>
          <a:bodyPr anchor="b"/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309B4-087E-A31E-1B5D-2B0670E8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8" y="641399"/>
            <a:ext cx="5635558" cy="34920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22363F0-5CE8-0643-F5DD-6A348A2723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148" y="4554124"/>
            <a:ext cx="1660120" cy="1660120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C5C8A02-4AB8-36F5-6ADF-4FF67865CC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40497" y="5845795"/>
            <a:ext cx="3970463" cy="30697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E4C3077-858F-06C0-DFA4-07BBD1638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slide - inv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5EC24C-E312-1A54-D687-23826F72E9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2251190"/>
            <a:ext cx="12192000" cy="4605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EF034-8026-A0E0-3645-0E717102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48" y="1012206"/>
            <a:ext cx="5635558" cy="870206"/>
          </a:xfrm>
        </p:spPr>
        <p:txBody>
          <a:bodyPr anchor="b"/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309B4-087E-A31E-1B5D-2B0670E8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8" y="641399"/>
            <a:ext cx="5635558" cy="34920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22363F0-5CE8-0643-F5DD-6A348A2723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356" y="4554124"/>
            <a:ext cx="1660120" cy="1660120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C5C8A02-4AB8-36F5-6ADF-4FF67865CC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40497" y="5845795"/>
            <a:ext cx="3970463" cy="30697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E4C3077-858F-06C0-DFA4-07BBD1638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slide - inv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5EC24C-E312-1A54-D687-23826F72E9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2251190"/>
            <a:ext cx="12192000" cy="4605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EF034-8026-A0E0-3645-0E717102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48" y="1012206"/>
            <a:ext cx="5635558" cy="870206"/>
          </a:xfrm>
        </p:spPr>
        <p:txBody>
          <a:bodyPr anchor="b"/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309B4-087E-A31E-1B5D-2B0670E8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8" y="641399"/>
            <a:ext cx="5635558" cy="34920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22363F0-5CE8-0643-F5DD-6A348A2723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148" y="4554124"/>
            <a:ext cx="1660120" cy="1660120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C5C8A02-4AB8-36F5-6ADF-4FF67865CC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40497" y="5845795"/>
            <a:ext cx="3970463" cy="30697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E4C3077-858F-06C0-DFA4-07BBD1638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voo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gradient&#10;&#10;AI-generated content may be incorrect.">
            <a:extLst>
              <a:ext uri="{FF2B5EF4-FFF2-40B4-BE49-F238E27FC236}">
                <a16:creationId xmlns:a16="http://schemas.microsoft.com/office/drawing/2014/main" id="{6E5EC24C-E312-1A54-D687-23826F72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3955"/>
            <a:ext cx="12192000" cy="4614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EF034-8026-A0E0-3645-0E717102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48" y="1012206"/>
            <a:ext cx="5635558" cy="870206"/>
          </a:xfrm>
        </p:spPr>
        <p:txBody>
          <a:bodyPr anchor="b"/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309B4-087E-A31E-1B5D-2B0670E8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8" y="641399"/>
            <a:ext cx="5635558" cy="34920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D8259951-4BDF-2645-0337-598B59DB2149}"/>
              </a:ext>
            </a:extLst>
          </p:cNvPr>
          <p:cNvSpPr/>
          <p:nvPr/>
        </p:nvSpPr>
        <p:spPr>
          <a:xfrm>
            <a:off x="6965130" y="1352145"/>
            <a:ext cx="5227976" cy="5507085"/>
          </a:xfrm>
          <a:custGeom>
            <a:avLst/>
            <a:gdLst>
              <a:gd name="csX0" fmla="*/ 5227916 w 5227976"/>
              <a:gd name="csY0" fmla="*/ 521672 h 5507085"/>
              <a:gd name="csX1" fmla="*/ 3413822 w 5227976"/>
              <a:gd name="csY1" fmla="*/ 0 h 5507085"/>
              <a:gd name="csX2" fmla="*/ 0 w 5227976"/>
              <a:gd name="csY2" fmla="*/ 3415230 h 5507085"/>
              <a:gd name="csX3" fmla="*/ 715220 w 5227976"/>
              <a:gd name="csY3" fmla="*/ 5507086 h 5507085"/>
              <a:gd name="csX4" fmla="*/ 5227977 w 5227976"/>
              <a:gd name="csY4" fmla="*/ 5502164 h 5507085"/>
              <a:gd name="csX5" fmla="*/ 5227977 w 5227976"/>
              <a:gd name="csY5" fmla="*/ 521672 h 55070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227976" h="5507085">
                <a:moveTo>
                  <a:pt x="5227916" y="521672"/>
                </a:moveTo>
                <a:cubicBezTo>
                  <a:pt x="4702339" y="191198"/>
                  <a:pt x="4080402" y="0"/>
                  <a:pt x="3413822" y="0"/>
                </a:cubicBezTo>
                <a:cubicBezTo>
                  <a:pt x="1528398" y="0"/>
                  <a:pt x="0" y="1529028"/>
                  <a:pt x="0" y="3415230"/>
                </a:cubicBezTo>
                <a:cubicBezTo>
                  <a:pt x="0" y="4203398"/>
                  <a:pt x="266939" y="4929125"/>
                  <a:pt x="715220" y="5507086"/>
                </a:cubicBezTo>
                <a:lnTo>
                  <a:pt x="5227977" y="5502164"/>
                </a:lnTo>
                <a:lnTo>
                  <a:pt x="5227977" y="521672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141" cap="flat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22363F0-5CE8-0643-F5DD-6A348A2723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148" y="4554124"/>
            <a:ext cx="1660120" cy="1660120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C5C8A02-4AB8-36F5-6ADF-4FF67865CC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40497" y="5845795"/>
            <a:ext cx="3970463" cy="30697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7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7C92-BBA3-4B60-75B5-CBEAA315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3F793-73EE-9D17-14A1-C043D6148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FBC6F-06A5-B4DA-6887-751BAF8C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0C84F7-CA3B-928D-0F53-E5CCB57BE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  <a:endParaRPr lang="nl-NL" noProof="1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317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gradient&#10;&#10;AI-generated content may be incorrect.">
            <a:extLst>
              <a:ext uri="{FF2B5EF4-FFF2-40B4-BE49-F238E27FC236}">
                <a16:creationId xmlns:a16="http://schemas.microsoft.com/office/drawing/2014/main" id="{6E5EC24C-E312-1A54-D687-23826F72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3955"/>
            <a:ext cx="12192000" cy="4614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EF034-8026-A0E0-3645-0E717102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48" y="1012205"/>
            <a:ext cx="5635558" cy="870205"/>
          </a:xfrm>
        </p:spPr>
        <p:txBody>
          <a:bodyPr anchor="b"/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309B4-087E-A31E-1B5D-2B0670E8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8" y="641399"/>
            <a:ext cx="5635558" cy="34920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B75C9F3-46D8-D0AE-FBB8-891449339F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4BAF-3EC4-55F9-7805-7B698D5A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1EC8-60F3-E007-28ED-507951647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38521-A91C-1577-578F-54C8C3DC6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3E80F-7F60-2BD3-A286-26359B61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E2F457-44A9-7553-A555-7CAA42564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17329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4BAF-3EC4-55F9-7805-7B698D5A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9369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1EC8-60F3-E007-28ED-507951647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3E80F-7F60-2BD3-A286-26359B61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F1FE1016-B6A7-B4A8-2FF6-B2A359796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6DA4E-DCBF-6392-2893-BFE1B542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FE950-3E99-A4E5-83B1-DE9AC3D9B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C735F-6200-93B2-311E-AD8E22763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ACFF6-CFE9-407F-7F06-54E63A091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noProof="1"/>
              <a:t>NVALT – Nederlandse Vereniging van Artsen voor Longziekten en Tuberculose</a:t>
            </a:r>
            <a:endParaRPr lang="nl-NL" noProof="1"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290242E-4403-6D58-F1D2-7EB2275A0B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8351" y="6311900"/>
            <a:ext cx="425449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6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49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62" r:id="rId11"/>
    <p:sldLayoutId id="2147483654" r:id="rId12"/>
    <p:sldLayoutId id="2147483655" r:id="rId13"/>
    <p:sldLayoutId id="2147483663" r:id="rId14"/>
    <p:sldLayoutId id="2147483668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hyperlink" Target="http://www.ikstopnu.nl/hulp-in-de-buurt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33863306?app_id=12296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53.svg"/><Relationship Id="rId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89.sv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svg"/><Relationship Id="rId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B1C7236-47C7-B0B9-D64D-F1C3C5926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08" y="1350253"/>
            <a:ext cx="7492347" cy="1172376"/>
          </a:xfrm>
        </p:spPr>
        <p:txBody>
          <a:bodyPr anchor="t">
            <a:noAutofit/>
          </a:bodyPr>
          <a:lstStyle/>
          <a:p>
            <a:r>
              <a:rPr lang="en-US" sz="6600" dirty="0" err="1"/>
              <a:t>Rookstopzorg</a:t>
            </a:r>
            <a:endParaRPr lang="en-US" sz="6000" dirty="0"/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EE92B130-A9A8-86DF-A435-BF19AFC89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516" y="2303127"/>
            <a:ext cx="5635558" cy="349202"/>
          </a:xfrm>
        </p:spPr>
        <p:txBody>
          <a:bodyPr>
            <a:noAutofit/>
          </a:bodyPr>
          <a:lstStyle/>
          <a:p>
            <a:r>
              <a:rPr lang="en-US" sz="2400" dirty="0" err="1"/>
              <a:t>kansen</a:t>
            </a:r>
            <a:r>
              <a:rPr lang="en-US" sz="2400" dirty="0"/>
              <a:t> in elk </a:t>
            </a:r>
            <a:r>
              <a:rPr lang="en-US" sz="2400" dirty="0" err="1"/>
              <a:t>patiëntencontact</a:t>
            </a:r>
            <a:endParaRPr lang="nl-NL" sz="240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B8B236E-C3E7-4811-7C80-376FC5DDD0EE}"/>
              </a:ext>
            </a:extLst>
          </p:cNvPr>
          <p:cNvGrpSpPr/>
          <p:nvPr/>
        </p:nvGrpSpPr>
        <p:grpSpPr>
          <a:xfrm>
            <a:off x="840848" y="201877"/>
            <a:ext cx="10433220" cy="566827"/>
            <a:chOff x="840848" y="250013"/>
            <a:chExt cx="10433220" cy="566827"/>
          </a:xfrm>
        </p:grpSpPr>
        <p:pic>
          <p:nvPicPr>
            <p:cNvPr id="3" name="Picture 8" descr="NVVC's stap naar een slim CRM | Cloudigy">
              <a:extLst>
                <a:ext uri="{FF2B5EF4-FFF2-40B4-BE49-F238E27FC236}">
                  <a16:creationId xmlns:a16="http://schemas.microsoft.com/office/drawing/2014/main" id="{DEA95BA0-948F-690B-E2A7-0258E523FA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974"/>
            <a:stretch>
              <a:fillRect/>
            </a:stretch>
          </p:blipFill>
          <p:spPr bwMode="auto">
            <a:xfrm>
              <a:off x="2871153" y="261990"/>
              <a:ext cx="638300" cy="55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NVOG – Nederlandse Vereniging voor Obstetrie en Gynaecologie">
              <a:extLst>
                <a:ext uri="{FF2B5EF4-FFF2-40B4-BE49-F238E27FC236}">
                  <a16:creationId xmlns:a16="http://schemas.microsoft.com/office/drawing/2014/main" id="{02E52FF7-C7DD-DCD7-5275-3A4F1A847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066" y="250013"/>
              <a:ext cx="659002" cy="54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Voor mentale gezondheid - Trimbos-instituut">
              <a:extLst>
                <a:ext uri="{FF2B5EF4-FFF2-40B4-BE49-F238E27FC236}">
                  <a16:creationId xmlns:a16="http://schemas.microsoft.com/office/drawing/2014/main" id="{3BAE5529-483B-3082-B47A-DE2E946A9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900" y="395000"/>
              <a:ext cx="907119" cy="380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ome extern - OutSite - Nederlandse Internisten Vereniging">
              <a:extLst>
                <a:ext uri="{FF2B5EF4-FFF2-40B4-BE49-F238E27FC236}">
                  <a16:creationId xmlns:a16="http://schemas.microsoft.com/office/drawing/2014/main" id="{52EAC4D4-CE7A-657C-8111-026875BC6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462" y="459183"/>
              <a:ext cx="1462390" cy="27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Afbeelding 11" descr="Afbeelding met Lettertype, tekst, Graphics, wit&#10;&#10;Door AI gegenereerde inhoud is mogelijk onjuist.">
              <a:extLst>
                <a:ext uri="{FF2B5EF4-FFF2-40B4-BE49-F238E27FC236}">
                  <a16:creationId xmlns:a16="http://schemas.microsoft.com/office/drawing/2014/main" id="{614C8020-DA14-8494-628D-2C1E218F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" t="961" r="811" b="-3526"/>
            <a:stretch>
              <a:fillRect/>
            </a:stretch>
          </p:blipFill>
          <p:spPr>
            <a:xfrm>
              <a:off x="4408501" y="466617"/>
              <a:ext cx="1139913" cy="267983"/>
            </a:xfrm>
            <a:prstGeom prst="rect">
              <a:avLst/>
            </a:prstGeom>
          </p:spPr>
        </p:pic>
        <p:sp>
          <p:nvSpPr>
            <p:cNvPr id="15" name="Text Placeholder 14">
              <a:extLst>
                <a:ext uri="{FF2B5EF4-FFF2-40B4-BE49-F238E27FC236}">
                  <a16:creationId xmlns:a16="http://schemas.microsoft.com/office/drawing/2014/main" id="{C2B3DF19-F837-0E6E-D34A-F7B64619F560}"/>
                </a:ext>
              </a:extLst>
            </p:cNvPr>
            <p:cNvSpPr txBox="1">
              <a:spLocks/>
            </p:cNvSpPr>
            <p:nvPr/>
          </p:nvSpPr>
          <p:spPr>
            <a:xfrm>
              <a:off x="840848" y="359821"/>
              <a:ext cx="1131257" cy="451348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" r="342"/>
              </a:stretch>
            </a:blipFill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 </a:t>
              </a:r>
            </a:p>
          </p:txBody>
        </p:sp>
      </p:grp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5CAE5100-1603-890F-A806-AB92B80C1C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173"/>
          <a:stretch>
            <a:fillRect/>
          </a:stretch>
        </p:blipFill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</p:pic>
    </p:spTree>
    <p:extLst>
      <p:ext uri="{BB962C8B-B14F-4D97-AF65-F5344CB8AC3E}">
        <p14:creationId xmlns:p14="http://schemas.microsoft.com/office/powerpoint/2010/main" val="60872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66D51-4DC6-E628-917F-009A503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08" y="592612"/>
            <a:ext cx="7167870" cy="1325563"/>
          </a:xfrm>
        </p:spPr>
        <p:txBody>
          <a:bodyPr lIns="0" tIns="0" rIns="0" bIns="0" anchor="t">
            <a:noAutofit/>
          </a:bodyPr>
          <a:lstStyle/>
          <a:p>
            <a:r>
              <a:rPr lang="nl-NL" sz="4800" dirty="0">
                <a:solidFill>
                  <a:srgbClr val="00AFD9"/>
                </a:solidFill>
              </a:rPr>
              <a:t>Hoe verwijs ik warm?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08A32-0299-F77D-1EC9-51D70BEE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702" y="4824553"/>
            <a:ext cx="3003110" cy="1132695"/>
          </a:xfrm>
        </p:spPr>
        <p:txBody>
          <a:bodyPr lIns="0" tIns="0" rIns="0" bIns="0" anchor="t">
            <a:noAutofit/>
          </a:bodyPr>
          <a:lstStyle/>
          <a:p>
            <a:pPr marL="76200">
              <a:lnSpc>
                <a:spcPct val="100000"/>
              </a:lnSpc>
            </a:pPr>
            <a:r>
              <a:rPr lang="nl-NL" sz="1600" dirty="0">
                <a:solidFill>
                  <a:schemeClr val="tx1"/>
                </a:solidFill>
              </a:rPr>
              <a:t>Warm verwijzen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professional neemt initiatief </a:t>
            </a:r>
            <a:b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om vervolgafspraak voor de </a:t>
            </a:r>
            <a:b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roker te regelen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3032A-185B-07AA-41F1-C065A4AC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319" y="1670012"/>
            <a:ext cx="8482013" cy="2850301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nl-NL" sz="1800" b="1" dirty="0">
                <a:ea typeface="Verdana" panose="020B0604030504040204" pitchFamily="34" charset="0"/>
              </a:rPr>
              <a:t>Dit kan via:</a:t>
            </a:r>
            <a:endParaRPr lang="nl-NL" sz="1800" b="1" dirty="0">
              <a:highlight>
                <a:srgbClr val="FFFF00"/>
              </a:highlight>
              <a:ea typeface="Verdana" panose="020B0604030504040204" pitchFamily="34" charset="0"/>
            </a:endParaRP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Rookstoppoli </a:t>
            </a: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Rookstopconsulent / Leefstijlloket</a:t>
            </a: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Huisarts</a:t>
            </a: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Stoppen-met-rokenbegeleider in de buurt: </a:t>
            </a:r>
            <a:br>
              <a:rPr lang="nl-NL" sz="1800" dirty="0"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</a:br>
            <a:r>
              <a:rPr lang="nl-NL" sz="1800" u="sng" dirty="0" err="1">
                <a:solidFill>
                  <a:srgbClr val="00AFD9"/>
                </a:solidFill>
                <a:latin typeface="Poppins Medium" pitchFamily="2" charset="77"/>
                <a:ea typeface="Verdana" panose="020B0604030504040204" pitchFamily="34" charset="0"/>
                <a:cs typeface="Poppins Medium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ikstopnu.nl</a:t>
            </a:r>
            <a:r>
              <a:rPr lang="nl-NL" sz="1800" u="sng" dirty="0">
                <a:solidFill>
                  <a:srgbClr val="00AFD9"/>
                </a:solidFill>
                <a:latin typeface="Poppins Medium" pitchFamily="2" charset="77"/>
                <a:ea typeface="Verdana" panose="020B0604030504040204" pitchFamily="34" charset="0"/>
                <a:cs typeface="Poppins Medium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/hulp-in-de-buurt</a:t>
            </a:r>
            <a:endParaRPr lang="nl-NL" sz="1800" u="sng" dirty="0">
              <a:solidFill>
                <a:srgbClr val="00AFD9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29CA78A-FD46-90E8-6D65-FD1B388B0C39}"/>
              </a:ext>
            </a:extLst>
          </p:cNvPr>
          <p:cNvSpPr txBox="1">
            <a:spLocks/>
          </p:cNvSpPr>
          <p:nvPr/>
        </p:nvSpPr>
        <p:spPr>
          <a:xfrm>
            <a:off x="5718976" y="4824554"/>
            <a:ext cx="3003109" cy="8819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>
              <a:lnSpc>
                <a:spcPct val="100000"/>
              </a:lnSpc>
            </a:pPr>
            <a:r>
              <a:rPr lang="nl-NL" sz="1600" dirty="0">
                <a:solidFill>
                  <a:schemeClr val="tx1"/>
                </a:solidFill>
              </a:rPr>
              <a:t>Koud verwijzen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de roker moet zelf een </a:t>
            </a:r>
            <a:b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nl-NL" sz="1600" b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afspraak maken</a:t>
            </a:r>
            <a:endParaRPr lang="en-US" sz="1600" b="0" dirty="0">
              <a:solidFill>
                <a:schemeClr val="tx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4718BE-F114-BF1A-F641-0C35DF25A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57" y="624097"/>
            <a:ext cx="3229623" cy="3875548"/>
          </a:xfrm>
          <a:prstGeom prst="rect">
            <a:avLst/>
          </a:prstGeom>
        </p:spPr>
      </p:pic>
      <p:grpSp>
        <p:nvGrpSpPr>
          <p:cNvPr id="32" name="Groep 31">
            <a:extLst>
              <a:ext uri="{FF2B5EF4-FFF2-40B4-BE49-F238E27FC236}">
                <a16:creationId xmlns:a16="http://schemas.microsoft.com/office/drawing/2014/main" id="{48402109-0533-9342-C9A2-300032B8B586}"/>
              </a:ext>
            </a:extLst>
          </p:cNvPr>
          <p:cNvGrpSpPr/>
          <p:nvPr/>
        </p:nvGrpSpPr>
        <p:grpSpPr>
          <a:xfrm>
            <a:off x="839788" y="4778715"/>
            <a:ext cx="672161" cy="672161"/>
            <a:chOff x="934244" y="4778715"/>
            <a:chExt cx="672161" cy="672161"/>
          </a:xfrm>
        </p:grpSpPr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CE43E491-82F2-BA3E-ECC2-16E92438B41E}"/>
                </a:ext>
              </a:extLst>
            </p:cNvPr>
            <p:cNvSpPr/>
            <p:nvPr/>
          </p:nvSpPr>
          <p:spPr>
            <a:xfrm>
              <a:off x="934244" y="4778715"/>
              <a:ext cx="672161" cy="672161"/>
            </a:xfrm>
            <a:custGeom>
              <a:avLst/>
              <a:gdLst>
                <a:gd name="csX0" fmla="*/ 672162 w 672161"/>
                <a:gd name="csY0" fmla="*/ 336081 h 672161"/>
                <a:gd name="csX1" fmla="*/ 336081 w 672161"/>
                <a:gd name="csY1" fmla="*/ 672162 h 672161"/>
                <a:gd name="csX2" fmla="*/ 0 w 672161"/>
                <a:gd name="csY2" fmla="*/ 336081 h 672161"/>
                <a:gd name="csX3" fmla="*/ 336081 w 672161"/>
                <a:gd name="csY3" fmla="*/ 0 h 672161"/>
                <a:gd name="csX4" fmla="*/ 672162 w 672161"/>
                <a:gd name="csY4" fmla="*/ 336081 h 6721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72161" h="672161">
                  <a:moveTo>
                    <a:pt x="672162" y="336081"/>
                  </a:moveTo>
                  <a:cubicBezTo>
                    <a:pt x="672162" y="521693"/>
                    <a:pt x="521693" y="672162"/>
                    <a:pt x="336081" y="672162"/>
                  </a:cubicBezTo>
                  <a:cubicBezTo>
                    <a:pt x="150469" y="672162"/>
                    <a:pt x="0" y="521693"/>
                    <a:pt x="0" y="336081"/>
                  </a:cubicBezTo>
                  <a:cubicBezTo>
                    <a:pt x="0" y="150469"/>
                    <a:pt x="150469" y="0"/>
                    <a:pt x="336081" y="0"/>
                  </a:cubicBezTo>
                  <a:cubicBezTo>
                    <a:pt x="521693" y="0"/>
                    <a:pt x="672162" y="150469"/>
                    <a:pt x="672162" y="336081"/>
                  </a:cubicBezTo>
                  <a:close/>
                </a:path>
              </a:pathLst>
            </a:custGeom>
            <a:gradFill>
              <a:gsLst>
                <a:gs pos="0">
                  <a:srgbClr val="E9B85F"/>
                </a:gs>
                <a:gs pos="17000">
                  <a:srgbClr val="E9B567"/>
                </a:gs>
                <a:gs pos="44000">
                  <a:srgbClr val="EBAF80"/>
                </a:gs>
                <a:gs pos="78000">
                  <a:srgbClr val="EFA6A7"/>
                </a:gs>
                <a:gs pos="100000">
                  <a:srgbClr val="F29FC5"/>
                </a:gs>
              </a:gsLst>
              <a:lin ang="0" scaled="1"/>
            </a:gradFill>
            <a:ln w="130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07783581-4407-790B-6BA3-CB5FA4F98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6664" y="4891917"/>
              <a:ext cx="387319" cy="402216"/>
            </a:xfrm>
            <a:prstGeom prst="rect">
              <a:avLst/>
            </a:prstGeom>
          </p:spPr>
        </p:pic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0D29D695-53AA-EEFF-77D2-87DF2A2CB5B8}"/>
              </a:ext>
            </a:extLst>
          </p:cNvPr>
          <p:cNvGrpSpPr/>
          <p:nvPr/>
        </p:nvGrpSpPr>
        <p:grpSpPr>
          <a:xfrm>
            <a:off x="4960580" y="4778714"/>
            <a:ext cx="672162" cy="672162"/>
            <a:chOff x="6658561" y="4778714"/>
            <a:chExt cx="672162" cy="672162"/>
          </a:xfrm>
        </p:grpSpPr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01670789-8FD3-F0FD-F7B8-BC39C44CDC20}"/>
                </a:ext>
              </a:extLst>
            </p:cNvPr>
            <p:cNvSpPr/>
            <p:nvPr/>
          </p:nvSpPr>
          <p:spPr>
            <a:xfrm>
              <a:off x="6658561" y="4778714"/>
              <a:ext cx="672162" cy="672162"/>
            </a:xfrm>
            <a:custGeom>
              <a:avLst/>
              <a:gdLst>
                <a:gd name="csX0" fmla="*/ 672163 w 672162"/>
                <a:gd name="csY0" fmla="*/ 336081 h 672162"/>
                <a:gd name="csX1" fmla="*/ 336081 w 672162"/>
                <a:gd name="csY1" fmla="*/ 672163 h 672162"/>
                <a:gd name="csX2" fmla="*/ 0 w 672162"/>
                <a:gd name="csY2" fmla="*/ 336081 h 672162"/>
                <a:gd name="csX3" fmla="*/ 336081 w 672162"/>
                <a:gd name="csY3" fmla="*/ 0 h 672162"/>
                <a:gd name="csX4" fmla="*/ 672163 w 672162"/>
                <a:gd name="csY4" fmla="*/ 336081 h 672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72162" h="672162">
                  <a:moveTo>
                    <a:pt x="672163" y="336081"/>
                  </a:moveTo>
                  <a:cubicBezTo>
                    <a:pt x="672163" y="521694"/>
                    <a:pt x="521694" y="672163"/>
                    <a:pt x="336081" y="672163"/>
                  </a:cubicBezTo>
                  <a:cubicBezTo>
                    <a:pt x="150469" y="672163"/>
                    <a:pt x="0" y="521694"/>
                    <a:pt x="0" y="336081"/>
                  </a:cubicBezTo>
                  <a:cubicBezTo>
                    <a:pt x="0" y="150469"/>
                    <a:pt x="150469" y="0"/>
                    <a:pt x="336081" y="0"/>
                  </a:cubicBezTo>
                  <a:cubicBezTo>
                    <a:pt x="521694" y="0"/>
                    <a:pt x="672163" y="150469"/>
                    <a:pt x="672163" y="336081"/>
                  </a:cubicBezTo>
                  <a:close/>
                </a:path>
              </a:pathLst>
            </a:custGeom>
            <a:gradFill>
              <a:gsLst>
                <a:gs pos="1000">
                  <a:srgbClr val="00B3D8"/>
                </a:gs>
                <a:gs pos="8000">
                  <a:srgbClr val="0DB4D3"/>
                </a:gs>
                <a:gs pos="39000">
                  <a:srgbClr val="44BAC2"/>
                </a:gs>
                <a:gs pos="66000">
                  <a:srgbClr val="6BBFB5"/>
                </a:gs>
                <a:gs pos="87000">
                  <a:srgbClr val="84C1AD"/>
                </a:gs>
                <a:gs pos="100000">
                  <a:srgbClr val="8DC3AB"/>
                </a:gs>
              </a:gsLst>
              <a:lin ang="0" scaled="1"/>
            </a:gradFill>
            <a:ln w="130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3C0598B5-9E0B-A955-5E83-717626AAE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802550" y="4957227"/>
              <a:ext cx="387319" cy="402216"/>
            </a:xfrm>
            <a:prstGeom prst="rect">
              <a:avLst/>
            </a:prstGeom>
          </p:spPr>
        </p:pic>
      </p:grpSp>
      <p:sp>
        <p:nvSpPr>
          <p:cNvPr id="34" name="Date Placeholder 6">
            <a:extLst>
              <a:ext uri="{FF2B5EF4-FFF2-40B4-BE49-F238E27FC236}">
                <a16:creationId xmlns:a16="http://schemas.microsoft.com/office/drawing/2014/main" id="{3C66C937-F055-B238-A704-0EC66CEA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A90FDA24-457D-DE9D-33B3-29796AF61414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173618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66D51-4DC6-E628-917F-009A503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58" y="557089"/>
            <a:ext cx="8910268" cy="991376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nl-NL" sz="4800" dirty="0">
                <a:solidFill>
                  <a:srgbClr val="00AFD9"/>
                </a:solidFill>
              </a:rPr>
              <a:t>Effectiviteit van het VBA+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1321039-1837-A6A5-8D9A-8D80B64C2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3" y="1647826"/>
            <a:ext cx="6178630" cy="4372438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Stopadvies van zorgverlener 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r>
              <a:rPr lang="nl-NL" sz="1800" b="1" u="sng" dirty="0"/>
              <a:t>verdubbelt</a:t>
            </a:r>
            <a:r>
              <a:rPr lang="nl-NL" sz="1800" dirty="0">
                <a:latin typeface="Poppins Medium" pitchFamily="2" charset="77"/>
                <a:cs typeface="Poppins Medium" pitchFamily="2" charset="77"/>
              </a:rPr>
              <a:t>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de stopkans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Warm verwijzen zorgt voor 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r>
              <a:rPr lang="nl-NL" sz="1800" b="1" u="sng" dirty="0"/>
              <a:t>17x meer</a:t>
            </a:r>
            <a:r>
              <a:rPr lang="nl-NL" sz="1800" b="1" dirty="0"/>
              <a:t>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starters in stophulp</a:t>
            </a:r>
          </a:p>
          <a:p>
            <a:endParaRPr lang="en-US" dirty="0"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2AF156-0695-7A29-250C-33D55CC9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33" y="947331"/>
            <a:ext cx="6178631" cy="4947464"/>
          </a:xfrm>
          <a:prstGeom prst="rect">
            <a:avLst/>
          </a:prstGeom>
        </p:spPr>
      </p:pic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426F5731-892C-E4DA-0AEF-179FC466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FE2583-8FE0-E2AB-445B-C7092DDF922E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243474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EA0FE50-8C66-5AAE-6DED-AD53BF8B00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47"/>
          <a:stretch>
            <a:fillRect/>
          </a:stretch>
        </p:blipFill>
        <p:spPr>
          <a:xfrm>
            <a:off x="4752474" y="2033337"/>
            <a:ext cx="7428414" cy="4824663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3CCB648-E91D-2081-600E-1B6A5A9C1456}"/>
              </a:ext>
            </a:extLst>
          </p:cNvPr>
          <p:cNvSpPr txBox="1">
            <a:spLocks/>
          </p:cNvSpPr>
          <p:nvPr/>
        </p:nvSpPr>
        <p:spPr>
          <a:xfrm>
            <a:off x="738189" y="550316"/>
            <a:ext cx="8910268" cy="991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>
              <a:spcAft>
                <a:spcPts val="600"/>
              </a:spcAft>
            </a:pPr>
            <a:r>
              <a:rPr lang="nl-NL" sz="4800" dirty="0">
                <a:solidFill>
                  <a:schemeClr val="accent3"/>
                </a:solidFill>
              </a:rPr>
              <a:t>Ook bij </a:t>
            </a:r>
            <a:r>
              <a:rPr lang="nl-NL" sz="4800" dirty="0" err="1">
                <a:solidFill>
                  <a:schemeClr val="accent3"/>
                </a:solidFill>
              </a:rPr>
              <a:t>vapen</a:t>
            </a:r>
            <a:r>
              <a:rPr lang="nl-NL" sz="4800" dirty="0">
                <a:solidFill>
                  <a:schemeClr val="accent3"/>
                </a:solidFill>
              </a:rPr>
              <a:t> VBA+</a:t>
            </a:r>
            <a:endParaRPr lang="nl-NL" sz="4800" dirty="0">
              <a:solidFill>
                <a:schemeClr val="accent3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3032A-185B-07AA-41F1-C065A4AC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4485" y="1646927"/>
            <a:ext cx="3747702" cy="1279153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De meeste stoppen-met-roken begeleiders bieden ook hulp bij stoppen met </a:t>
            </a:r>
            <a:r>
              <a:rPr lang="nl-NL" sz="1800" dirty="0" err="1">
                <a:latin typeface="Poppins Light" pitchFamily="2" charset="77"/>
                <a:cs typeface="Poppins Light" pitchFamily="2" charset="77"/>
              </a:rPr>
              <a:t>vapen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EB54343-D6A0-A662-72B8-DF1B54F780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823" y="1653700"/>
            <a:ext cx="911811" cy="911811"/>
          </a:xfrm>
          <a:prstGeom prst="rect">
            <a:avLst/>
          </a:prstGeom>
        </p:spPr>
      </p:pic>
      <p:sp>
        <p:nvSpPr>
          <p:cNvPr id="22" name="Date Placeholder 6">
            <a:extLst>
              <a:ext uri="{FF2B5EF4-FFF2-40B4-BE49-F238E27FC236}">
                <a16:creationId xmlns:a16="http://schemas.microsoft.com/office/drawing/2014/main" id="{405C637C-A0B4-24BD-842D-36466041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BE4A30E-86C0-3E5A-797C-2FC66754B072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E02FD04-2C58-CC9D-B1C5-69195EC2A6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351" y="6311900"/>
            <a:ext cx="425449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7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A61A2AEC-5525-705C-3FF6-9AC7550130C5}"/>
              </a:ext>
            </a:extLst>
          </p:cNvPr>
          <p:cNvSpPr/>
          <p:nvPr/>
        </p:nvSpPr>
        <p:spPr>
          <a:xfrm>
            <a:off x="0" y="0"/>
            <a:ext cx="12180888" cy="6858000"/>
          </a:xfrm>
          <a:prstGeom prst="rect">
            <a:avLst/>
          </a:prstGeom>
          <a:gradFill>
            <a:gsLst>
              <a:gs pos="0">
                <a:srgbClr val="8DC3AB"/>
              </a:gs>
              <a:gs pos="100000">
                <a:srgbClr val="96CD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70288-875F-6C80-19BF-4F162081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41" y="543919"/>
            <a:ext cx="7412962" cy="1325563"/>
          </a:xfrm>
        </p:spPr>
        <p:txBody>
          <a:bodyPr anchor="t">
            <a:noAutofit/>
          </a:bodyPr>
          <a:lstStyle/>
          <a:p>
            <a:r>
              <a:rPr lang="nl-NL" sz="4800" dirty="0">
                <a:solidFill>
                  <a:schemeClr val="tx1"/>
                </a:solidFill>
              </a:rPr>
              <a:t>Vastleggen rookstatus in EPD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E3E4F-0F69-14B9-FF52-4EB2EC75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1755"/>
            <a:ext cx="4091199" cy="4592357"/>
          </a:xfr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Registreer bij </a:t>
            </a:r>
            <a:r>
              <a:rPr lang="nl-NL" sz="1800" b="1" u="sng" dirty="0"/>
              <a:t>iedere</a:t>
            </a:r>
            <a:r>
              <a:rPr lang="nl-NL" sz="1800" dirty="0">
                <a:latin typeface="Poppins Medium" pitchFamily="2" charset="77"/>
                <a:cs typeface="Poppins Medium" pitchFamily="2" charset="77"/>
              </a:rPr>
              <a:t>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patiënt de rookstatus</a:t>
            </a: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Bij voorkeur zichtbaar op het voorblad van het EPD</a:t>
            </a: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Houd het actueel en registreer ook het vervolg (advies, verwijzing, terugval/stop)</a:t>
            </a:r>
          </a:p>
          <a:p>
            <a:pPr>
              <a:lnSpc>
                <a:spcPct val="100000"/>
              </a:lnSpc>
            </a:pPr>
            <a:endParaRPr lang="en-US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FF463DF-9965-9BC9-438E-1199E876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7079DE-9A4D-1673-A552-FA32921235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8" b="7055"/>
          <a:stretch>
            <a:fillRect/>
          </a:stretch>
        </p:blipFill>
        <p:spPr>
          <a:xfrm>
            <a:off x="6096000" y="2191755"/>
            <a:ext cx="4474906" cy="241711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9584210-7D2F-63BA-8156-F74FB98E09CC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A6823C-A105-5457-1758-EE4AE9218B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351" y="6311900"/>
            <a:ext cx="425449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4AAE191-1D34-B6E1-AE1C-FC921235B7D2}"/>
              </a:ext>
            </a:extLst>
          </p:cNvPr>
          <p:cNvSpPr/>
          <p:nvPr/>
        </p:nvSpPr>
        <p:spPr>
          <a:xfrm>
            <a:off x="5557421" y="705687"/>
            <a:ext cx="7957419" cy="7957419"/>
          </a:xfrm>
          <a:prstGeom prst="ellipse">
            <a:avLst/>
          </a:prstGeom>
          <a:solidFill>
            <a:srgbClr val="DA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7CCCDF-B748-A314-FD69-EC3E9B02C126}"/>
              </a:ext>
            </a:extLst>
          </p:cNvPr>
          <p:cNvSpPr txBox="1">
            <a:spLocks/>
          </p:cNvSpPr>
          <p:nvPr/>
        </p:nvSpPr>
        <p:spPr>
          <a:xfrm>
            <a:off x="722786" y="554637"/>
            <a:ext cx="646383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4800" dirty="0"/>
              <a:t>Stoppen met roken in richtlijnen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E3E4F-0F69-14B9-FF52-4EB2EC75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0284"/>
            <a:ext cx="4484455" cy="4592357"/>
          </a:xfr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Stoppen met roken staat in veel richtlijnen benoemd als onderdeel van de behandeling</a:t>
            </a: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Rookstopzorg is daarmee bij veel ziektebeelden</a:t>
            </a:r>
            <a:r>
              <a:rPr lang="nl-NL" sz="1800" b="1" dirty="0"/>
              <a:t> </a:t>
            </a:r>
            <a:r>
              <a:rPr lang="nl-NL" sz="1800" b="1" u="sng" dirty="0"/>
              <a:t>standaard</a:t>
            </a:r>
            <a:r>
              <a:rPr lang="nl-NL" sz="1800" b="1" dirty="0"/>
              <a:t>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zorg</a:t>
            </a:r>
          </a:p>
          <a:p>
            <a: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Bespreek het met je patiënt!</a:t>
            </a:r>
          </a:p>
        </p:txBody>
      </p:sp>
      <p:pic>
        <p:nvPicPr>
          <p:cNvPr id="2" name="Tijdelijke aanduiding voor afbeelding 7" descr="Afbeelding met tekst, Lettertype, symbool, logo&#10;&#10;Door AI gegenereerde inhoud is mogelijk onjuist.">
            <a:extLst>
              <a:ext uri="{FF2B5EF4-FFF2-40B4-BE49-F238E27FC236}">
                <a16:creationId xmlns:a16="http://schemas.microsoft.com/office/drawing/2014/main" id="{783DA22F-3300-78DD-D5A1-3CF97BE72B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944" y="2157551"/>
            <a:ext cx="2972392" cy="3719419"/>
          </a:xfrm>
          <a:prstGeom prst="rect">
            <a:avLst/>
          </a:prstGeom>
          <a:blipFill dpi="0" rotWithShape="1">
            <a:blip r:embed="rId3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2C338670-F6FE-ECDA-ABEB-33108447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8B994F-5A8D-792B-DA84-DBA56C86BB1B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FBB73B7-E793-CC92-49F5-D95A18F12C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351" y="6311900"/>
            <a:ext cx="425449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7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10C637-0BA6-98A0-A4B2-35E5898AC216}"/>
              </a:ext>
            </a:extLst>
          </p:cNvPr>
          <p:cNvSpPr txBox="1">
            <a:spLocks/>
          </p:cNvSpPr>
          <p:nvPr/>
        </p:nvSpPr>
        <p:spPr>
          <a:xfrm>
            <a:off x="751009" y="554635"/>
            <a:ext cx="1021403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4800" dirty="0"/>
              <a:t>Ambassadeur</a:t>
            </a:r>
            <a:endParaRPr lang="en-US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4D5C4-2113-9F4C-1271-74AE11841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9856" y="1609014"/>
            <a:ext cx="4442166" cy="174472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Elke zorgverlener kan ambassadeur worden: medisch specialist,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r>
              <a:rPr lang="nl-NL" sz="1800" dirty="0">
                <a:latin typeface="Poppins Light" pitchFamily="2" charset="77"/>
                <a:cs typeface="Poppins Light" pitchFamily="2" charset="77"/>
              </a:rPr>
              <a:t>verpleegkundige, verpleegkundig specialist, </a:t>
            </a:r>
            <a:r>
              <a:rPr lang="nl-NL" sz="1800" dirty="0" err="1">
                <a:latin typeface="Poppins Light" pitchFamily="2" charset="77"/>
                <a:cs typeface="Poppins Light" pitchFamily="2" charset="77"/>
              </a:rPr>
              <a:t>physician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nl-NL" sz="1800" dirty="0" err="1">
                <a:latin typeface="Poppins Light" pitchFamily="2" charset="77"/>
                <a:cs typeface="Poppins Light" pitchFamily="2" charset="77"/>
              </a:rPr>
              <a:t>assistant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.</a:t>
            </a:r>
          </a:p>
          <a:p>
            <a:pPr marL="0" indent="0">
              <a:buNone/>
            </a:pP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n-US" sz="18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21F5D3F-0516-0D5C-D8E0-6E3B13E45643}"/>
              </a:ext>
            </a:extLst>
          </p:cNvPr>
          <p:cNvSpPr txBox="1">
            <a:spLocks/>
          </p:cNvSpPr>
          <p:nvPr/>
        </p:nvSpPr>
        <p:spPr>
          <a:xfrm>
            <a:off x="7770500" y="1655823"/>
            <a:ext cx="3086889" cy="1325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Een team met meerdere zorgverleners vanuit verschillende specialismen werkt het beste!</a:t>
            </a:r>
          </a:p>
          <a:p>
            <a:pPr marL="0" indent="0">
              <a:buNone/>
            </a:pPr>
            <a:endParaRPr lang="nl-NL" sz="18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B2EA9B-3F6B-2619-0957-F45D54A024AE}"/>
              </a:ext>
            </a:extLst>
          </p:cNvPr>
          <p:cNvSpPr txBox="1">
            <a:spLocks/>
          </p:cNvSpPr>
          <p:nvPr/>
        </p:nvSpPr>
        <p:spPr>
          <a:xfrm>
            <a:off x="3079810" y="4019328"/>
            <a:ext cx="8272402" cy="2640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nl-NL" sz="4200" dirty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rPr>
              <a:t>Wie sluit zich aan als </a:t>
            </a:r>
            <a:r>
              <a:rPr lang="nl-NL" sz="4200" b="1" dirty="0">
                <a:solidFill>
                  <a:srgbClr val="EC619F"/>
                </a:solidFill>
                <a:cs typeface="Arial"/>
              </a:rPr>
              <a:t>ambassadeur rookstopzorg </a:t>
            </a:r>
            <a:r>
              <a:rPr lang="nl-NL" sz="4200" dirty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rPr>
              <a:t>in ons ziekenhuis?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A53D93C-819D-C66D-2FF5-7E1BFB30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E688A4-77E3-978B-66F7-FAFA673F4E1C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72D508D-86D6-72EB-AC92-78FC2930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4010066"/>
            <a:ext cx="1944667" cy="20850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43D4900-6AF5-D87A-6DB9-AB040C7E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215" y="1717968"/>
            <a:ext cx="803291" cy="80329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59189C0-8B50-EB53-4C72-5F65473F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87" y="1717968"/>
            <a:ext cx="803291" cy="8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66D51-4DC6-E628-917F-009A503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0" y="337416"/>
            <a:ext cx="9603789" cy="1208752"/>
          </a:xfrm>
        </p:spPr>
        <p:txBody>
          <a:bodyPr wrap="square" lIns="0" tIns="0" rIns="0" bIns="0">
            <a:noAutofit/>
          </a:bodyPr>
          <a:lstStyle/>
          <a:p>
            <a:r>
              <a:rPr lang="nl-NL" sz="4800" dirty="0">
                <a:solidFill>
                  <a:srgbClr val="EC619F"/>
                </a:solidFill>
              </a:rPr>
              <a:t>Invloed roken op het lichaam</a:t>
            </a:r>
            <a:endParaRPr lang="en-US" sz="4800" dirty="0">
              <a:solidFill>
                <a:srgbClr val="EC619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1C190-DF4A-E9D3-9EC6-BDD0D101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722B2-786A-7012-6781-EB7924598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noProof="1"/>
              <a:t>NVALT – Nederlandse Vereniging van Artsen voor Longziekten en Tuberculose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61233-9B90-39CA-98E3-BFCE77C53E59}"/>
              </a:ext>
            </a:extLst>
          </p:cNvPr>
          <p:cNvSpPr txBox="1"/>
          <p:nvPr/>
        </p:nvSpPr>
        <p:spPr>
          <a:xfrm>
            <a:off x="3359110" y="1730115"/>
            <a:ext cx="1465162" cy="23968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>
              <a:lnSpc>
                <a:spcPts val="1180"/>
              </a:lnSpc>
            </a:pP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KANKER</a:t>
            </a: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mondholte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>
                <a:latin typeface="Poppins Light" pitchFamily="2" charset="77"/>
                <a:cs typeface="Poppins Light" pitchFamily="2" charset="77"/>
              </a:rPr>
              <a:t>keel</a:t>
            </a: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slokdarm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>
                <a:latin typeface="Poppins Light" pitchFamily="2" charset="77"/>
                <a:cs typeface="Poppins Light" pitchFamily="2" charset="77"/>
              </a:rPr>
              <a:t>long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en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luchtpijp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bloed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>
                <a:latin typeface="Poppins Light" pitchFamily="2" charset="77"/>
                <a:cs typeface="Poppins Light" pitchFamily="2" charset="77"/>
              </a:rPr>
              <a:t>Maag</a:t>
            </a:r>
          </a:p>
          <a:p>
            <a:pPr>
              <a:lnSpc>
                <a:spcPts val="1180"/>
              </a:lnSpc>
            </a:pPr>
            <a:r>
              <a:rPr lang="en-US" sz="900" dirty="0">
                <a:latin typeface="Poppins Light" pitchFamily="2" charset="77"/>
                <a:cs typeface="Poppins Light" pitchFamily="2" charset="77"/>
              </a:rPr>
              <a:t>lever</a:t>
            </a: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alvleesklier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nier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darm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baarmoederhals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blaas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endParaRPr lang="en-US" sz="900" dirty="0">
              <a:solidFill>
                <a:schemeClr val="tx2"/>
              </a:solidFill>
              <a:latin typeface="Poppins Medium" pitchFamily="2" charset="77"/>
              <a:cs typeface="Poppins Medium" pitchFamily="2" charset="77"/>
            </a:endParaRPr>
          </a:p>
          <a:p>
            <a:pPr>
              <a:lnSpc>
                <a:spcPts val="1180"/>
              </a:lnSpc>
            </a:pPr>
            <a:endParaRPr lang="en-US" sz="900" dirty="0">
              <a:solidFill>
                <a:schemeClr val="tx2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7991B-B8A2-6865-E5FD-8A4B9386E9D2}"/>
              </a:ext>
            </a:extLst>
          </p:cNvPr>
          <p:cNvSpPr txBox="1"/>
          <p:nvPr/>
        </p:nvSpPr>
        <p:spPr>
          <a:xfrm>
            <a:off x="838200" y="3252954"/>
            <a:ext cx="2506884" cy="1165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80"/>
              </a:lnSpc>
            </a:pP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VRUCHTBAARHEID</a:t>
            </a: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impotentie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verminderde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vruchtbaarheid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buitenbaarmoederlijke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zwangerschap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risico’s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(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ongeboren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) kind</a:t>
            </a: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gecompliceerde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bevalling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endParaRPr lang="en-US" sz="900" dirty="0">
              <a:solidFill>
                <a:schemeClr val="tx2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0E76F-D713-F159-850B-F4F5223E46B8}"/>
              </a:ext>
            </a:extLst>
          </p:cNvPr>
          <p:cNvSpPr txBox="1"/>
          <p:nvPr/>
        </p:nvSpPr>
        <p:spPr>
          <a:xfrm>
            <a:off x="838200" y="1730115"/>
            <a:ext cx="2226917" cy="1319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80"/>
              </a:lnSpc>
            </a:pP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ALGEMEEN</a:t>
            </a: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verminderde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kwaliteit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van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leven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verminderde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afweer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afgenomen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gezondheid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somberheid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botontkalking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tragere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wondgenezing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ts val="1180"/>
              </a:lnSpc>
            </a:pP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vertraagd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herstel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na</a:t>
            </a:r>
            <a:r>
              <a:rPr lang="en-US" sz="9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900" dirty="0" err="1">
                <a:latin typeface="Poppins Light" pitchFamily="2" charset="77"/>
                <a:cs typeface="Poppins Light" pitchFamily="2" charset="77"/>
              </a:rPr>
              <a:t>operatie</a:t>
            </a:r>
            <a:endParaRPr lang="en-US" sz="90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EBEF2D7-46B4-2FAA-7B54-495BA4422364}"/>
              </a:ext>
            </a:extLst>
          </p:cNvPr>
          <p:cNvGrpSpPr/>
          <p:nvPr/>
        </p:nvGrpSpPr>
        <p:grpSpPr>
          <a:xfrm>
            <a:off x="4965717" y="1291369"/>
            <a:ext cx="7416061" cy="4943977"/>
            <a:chOff x="4716015" y="1216191"/>
            <a:chExt cx="7665763" cy="511044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B520E81-A19B-E258-E47B-37FEC8638D61}"/>
                </a:ext>
              </a:extLst>
            </p:cNvPr>
            <p:cNvCxnSpPr>
              <a:cxnSpLocks/>
            </p:cNvCxnSpPr>
            <p:nvPr/>
          </p:nvCxnSpPr>
          <p:spPr>
            <a:xfrm>
              <a:off x="7668559" y="2107376"/>
              <a:ext cx="2060294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2CDA32-0926-D886-D64B-E20B1CC51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1709" y="1216191"/>
              <a:ext cx="2305209" cy="5110443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E44334-5B3E-A760-8570-710ECBFE7B71}"/>
                </a:ext>
              </a:extLst>
            </p:cNvPr>
            <p:cNvCxnSpPr>
              <a:cxnSpLocks/>
            </p:cNvCxnSpPr>
            <p:nvPr/>
          </p:nvCxnSpPr>
          <p:spPr>
            <a:xfrm>
              <a:off x="5332924" y="4108966"/>
              <a:ext cx="1806966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70A21A3-6704-C917-33D6-F04CF0B6ADF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589" y="3322716"/>
              <a:ext cx="1952264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9E57622-1FB9-33B0-455D-CEC06CE82172}"/>
                </a:ext>
              </a:extLst>
            </p:cNvPr>
            <p:cNvCxnSpPr>
              <a:cxnSpLocks/>
            </p:cNvCxnSpPr>
            <p:nvPr/>
          </p:nvCxnSpPr>
          <p:spPr>
            <a:xfrm>
              <a:off x="7776589" y="3114372"/>
              <a:ext cx="1952264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4A086C-C854-E764-0E79-42320309AFAE}"/>
                </a:ext>
              </a:extLst>
            </p:cNvPr>
            <p:cNvCxnSpPr>
              <a:cxnSpLocks/>
            </p:cNvCxnSpPr>
            <p:nvPr/>
          </p:nvCxnSpPr>
          <p:spPr>
            <a:xfrm>
              <a:off x="8559810" y="1690688"/>
              <a:ext cx="1169043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97E59A3-B805-E2E0-38ED-9188E410F095}"/>
                </a:ext>
              </a:extLst>
            </p:cNvPr>
            <p:cNvCxnSpPr>
              <a:cxnSpLocks/>
            </p:cNvCxnSpPr>
            <p:nvPr/>
          </p:nvCxnSpPr>
          <p:spPr>
            <a:xfrm>
              <a:off x="7795881" y="1922181"/>
              <a:ext cx="1932972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117C58-9DFF-9293-781B-74FD86F577C1}"/>
                </a:ext>
              </a:extLst>
            </p:cNvPr>
            <p:cNvCxnSpPr>
              <a:cxnSpLocks/>
            </p:cNvCxnSpPr>
            <p:nvPr/>
          </p:nvCxnSpPr>
          <p:spPr>
            <a:xfrm>
              <a:off x="7668559" y="2292572"/>
              <a:ext cx="2060294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5C6C3B-BD93-B4A4-44A0-E2E9992A533C}"/>
                </a:ext>
              </a:extLst>
            </p:cNvPr>
            <p:cNvCxnSpPr>
              <a:cxnSpLocks/>
            </p:cNvCxnSpPr>
            <p:nvPr/>
          </p:nvCxnSpPr>
          <p:spPr>
            <a:xfrm>
              <a:off x="5726449" y="1922181"/>
              <a:ext cx="1665778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335B92-0800-1ABD-5E40-29C830D0377A}"/>
                </a:ext>
              </a:extLst>
            </p:cNvPr>
            <p:cNvCxnSpPr>
              <a:cxnSpLocks/>
            </p:cNvCxnSpPr>
            <p:nvPr/>
          </p:nvCxnSpPr>
          <p:spPr>
            <a:xfrm>
              <a:off x="5930727" y="1690688"/>
              <a:ext cx="1701479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8080A90-972B-7562-A92B-6384FC627C61}"/>
                </a:ext>
              </a:extLst>
            </p:cNvPr>
            <p:cNvCxnSpPr>
              <a:cxnSpLocks/>
            </p:cNvCxnSpPr>
            <p:nvPr/>
          </p:nvCxnSpPr>
          <p:spPr>
            <a:xfrm>
              <a:off x="7786235" y="3700560"/>
              <a:ext cx="1932972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7C4013-027A-B646-56E1-8C94FBF0AC0E}"/>
                </a:ext>
              </a:extLst>
            </p:cNvPr>
            <p:cNvCxnSpPr>
              <a:cxnSpLocks/>
            </p:cNvCxnSpPr>
            <p:nvPr/>
          </p:nvCxnSpPr>
          <p:spPr>
            <a:xfrm>
              <a:off x="5600913" y="3933497"/>
              <a:ext cx="1502990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4DFCCAC-3AA6-835A-9D10-6C020CE3936D}"/>
                </a:ext>
              </a:extLst>
            </p:cNvPr>
            <p:cNvCxnSpPr>
              <a:cxnSpLocks/>
            </p:cNvCxnSpPr>
            <p:nvPr/>
          </p:nvCxnSpPr>
          <p:spPr>
            <a:xfrm>
              <a:off x="8038949" y="4903662"/>
              <a:ext cx="1689904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594718-44CD-0A69-F80B-502380B0A8B2}"/>
                </a:ext>
              </a:extLst>
            </p:cNvPr>
            <p:cNvCxnSpPr/>
            <p:nvPr/>
          </p:nvCxnSpPr>
          <p:spPr>
            <a:xfrm>
              <a:off x="8293592" y="6053932"/>
              <a:ext cx="1435261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D832F9-10B1-D780-3F09-C8A1CCBC152B}"/>
                </a:ext>
              </a:extLst>
            </p:cNvPr>
            <p:cNvSpPr txBox="1"/>
            <p:nvPr/>
          </p:nvSpPr>
          <p:spPr>
            <a:xfrm>
              <a:off x="4716015" y="1551206"/>
              <a:ext cx="2060294" cy="90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Gerimpelde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huid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Oorontsteking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Slechte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adem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en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mondziekten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FE1CD1E-9D93-110C-D08A-54B939098AEC}"/>
                </a:ext>
              </a:extLst>
            </p:cNvPr>
            <p:cNvSpPr txBox="1"/>
            <p:nvPr/>
          </p:nvSpPr>
          <p:spPr>
            <a:xfrm>
              <a:off x="4740165" y="3735114"/>
              <a:ext cx="1213175" cy="69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Gele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vingers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Reuma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EE4AE4-4B19-82EC-D601-68BC52B40C1E}"/>
                </a:ext>
              </a:extLst>
            </p:cNvPr>
            <p:cNvCxnSpPr>
              <a:cxnSpLocks/>
            </p:cNvCxnSpPr>
            <p:nvPr/>
          </p:nvCxnSpPr>
          <p:spPr>
            <a:xfrm>
              <a:off x="7632206" y="2720834"/>
              <a:ext cx="2096647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6A039DD-AB1C-E040-B1B6-29E2597B0B5B}"/>
                </a:ext>
              </a:extLst>
            </p:cNvPr>
            <p:cNvCxnSpPr>
              <a:cxnSpLocks/>
            </p:cNvCxnSpPr>
            <p:nvPr/>
          </p:nvCxnSpPr>
          <p:spPr>
            <a:xfrm>
              <a:off x="7632206" y="2917603"/>
              <a:ext cx="2096647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B68AD-6735-FDAF-3707-784AE1F5B2B4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34" y="2107376"/>
              <a:ext cx="1037625" cy="0"/>
            </a:xfrm>
            <a:prstGeom prst="line">
              <a:avLst/>
            </a:prstGeom>
            <a:ln w="12700">
              <a:solidFill>
                <a:srgbClr val="F29F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A5032A3-CCD5-E96E-5829-B1B2B111BAD2}"/>
                </a:ext>
              </a:extLst>
            </p:cNvPr>
            <p:cNvSpPr/>
            <p:nvPr/>
          </p:nvSpPr>
          <p:spPr>
            <a:xfrm>
              <a:off x="9359986" y="1399238"/>
              <a:ext cx="930442" cy="4849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5EBC3B-EAD4-807D-2356-9AB39C1AD7D2}"/>
                </a:ext>
              </a:extLst>
            </p:cNvPr>
            <p:cNvSpPr txBox="1"/>
            <p:nvPr/>
          </p:nvSpPr>
          <p:spPr>
            <a:xfrm>
              <a:off x="9465921" y="1517068"/>
              <a:ext cx="1891307" cy="19447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Tabaksverslaving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Oogziekten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Dementie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Beroerte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Hart-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en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vaatziekten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Longontsteking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COPD,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tuberculose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,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astma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Suikerziekte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924002B-5F4B-7798-0289-822C44841CFA}"/>
                </a:ext>
              </a:extLst>
            </p:cNvPr>
            <p:cNvSpPr txBox="1"/>
            <p:nvPr/>
          </p:nvSpPr>
          <p:spPr>
            <a:xfrm>
              <a:off x="9465921" y="4718050"/>
              <a:ext cx="2915857" cy="282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Bloedvaten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benen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vernauwen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: </a:t>
              </a:r>
              <a:br>
                <a:rPr lang="en-US" sz="900" dirty="0">
                  <a:latin typeface="Poppins Light" pitchFamily="2" charset="77"/>
                  <a:cs typeface="Poppins Light" pitchFamily="2" charset="77"/>
                </a:rPr>
              </a:b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etalagebenen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9F12D4F-B763-7D4D-DF49-6412A0377986}"/>
                </a:ext>
              </a:extLst>
            </p:cNvPr>
            <p:cNvSpPr txBox="1"/>
            <p:nvPr/>
          </p:nvSpPr>
          <p:spPr>
            <a:xfrm>
              <a:off x="9465921" y="5885253"/>
              <a:ext cx="2915857" cy="282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Koude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handen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en</a:t>
              </a:r>
              <a:r>
                <a:rPr lang="en-US" sz="900" dirty="0">
                  <a:latin typeface="Poppins Light" pitchFamily="2" charset="77"/>
                  <a:cs typeface="Poppins Light" pitchFamily="2" charset="77"/>
                </a:rPr>
                <a:t> </a:t>
              </a: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voeten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4E21DB-60BE-C76F-3B94-5315C39902E6}"/>
                </a:ext>
              </a:extLst>
            </p:cNvPr>
            <p:cNvSpPr txBox="1"/>
            <p:nvPr/>
          </p:nvSpPr>
          <p:spPr>
            <a:xfrm>
              <a:off x="9465921" y="3555239"/>
              <a:ext cx="2915857" cy="282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 err="1">
                  <a:latin typeface="Poppins Light" pitchFamily="2" charset="77"/>
                  <a:cs typeface="Poppins Light" pitchFamily="2" charset="77"/>
                </a:rPr>
                <a:t>Heupfractuur</a:t>
              </a:r>
              <a:endParaRPr lang="en-US" sz="900" dirty="0">
                <a:latin typeface="Poppins Light" pitchFamily="2" charset="77"/>
                <a:cs typeface="Poppins Ligh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34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D661-372D-E45E-B5D7-3E228791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9" y="274354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accent3"/>
                </a:solidFill>
              </a:rPr>
              <a:t>Cijfers (stoppen met) roken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345E7-CE9F-9CA0-5EC4-A96D4962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44" y="1309386"/>
            <a:ext cx="9862656" cy="4753277"/>
          </a:xfrm>
        </p:spPr>
        <p:txBody>
          <a:bodyPr>
            <a:normAutofit/>
          </a:bodyPr>
          <a:lstStyle/>
          <a:p>
            <a:pPr marL="0" lvl="0" indent="0">
              <a:lnSpc>
                <a:spcPct val="250000"/>
              </a:lnSpc>
              <a:spcBef>
                <a:spcPts val="1600"/>
              </a:spcBef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In 2024 rookte </a:t>
            </a:r>
            <a:r>
              <a:rPr lang="nl-NL" sz="1800" b="1" dirty="0"/>
              <a:t>18%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van de bevolking van 18 jaar en ouder</a:t>
            </a:r>
          </a:p>
          <a:p>
            <a:pPr marL="0" lvl="0" indent="0">
              <a:lnSpc>
                <a:spcPct val="250000"/>
              </a:lnSpc>
              <a:spcBef>
                <a:spcPts val="1600"/>
              </a:spcBef>
              <a:buNone/>
            </a:pPr>
            <a:r>
              <a:rPr lang="nl-NL" sz="1800" b="1" dirty="0"/>
              <a:t>Meer dan de helft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van de rokers wil graag stoppen met roken</a:t>
            </a:r>
          </a:p>
          <a:p>
            <a:pPr marL="0" lvl="0" indent="0">
              <a:lnSpc>
                <a:spcPct val="250000"/>
              </a:lnSpc>
              <a:spcBef>
                <a:spcPts val="1600"/>
              </a:spcBef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Vaak zijn </a:t>
            </a:r>
            <a:r>
              <a:rPr lang="nl-NL" sz="1800" b="1" dirty="0"/>
              <a:t>meerdere pogingen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nodig</a:t>
            </a:r>
          </a:p>
          <a:p>
            <a:pPr marL="0" lvl="0" indent="0">
              <a:lnSpc>
                <a:spcPct val="250000"/>
              </a:lnSpc>
              <a:spcBef>
                <a:spcPts val="1600"/>
              </a:spcBef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Zonder begeleiding lukt het slechts</a:t>
            </a:r>
            <a:r>
              <a:rPr lang="nl-NL" sz="1800" b="1" dirty="0"/>
              <a:t> 5%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om succesvol te stoppen</a:t>
            </a:r>
          </a:p>
          <a:p>
            <a:pPr marL="0" lvl="0" indent="0">
              <a:lnSpc>
                <a:spcPct val="250000"/>
              </a:lnSpc>
              <a:spcBef>
                <a:spcPts val="1600"/>
              </a:spcBef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Met professionele begeleiding loopt de</a:t>
            </a:r>
            <a:r>
              <a:rPr lang="nl-NL" sz="1800" b="1" dirty="0"/>
              <a:t> slagingskans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op naar</a:t>
            </a:r>
            <a:r>
              <a:rPr lang="nl-NL" sz="1800" b="1" dirty="0"/>
              <a:t> 20-40%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E0E8E8-C150-8796-42A5-E166F13CD37E}"/>
              </a:ext>
            </a:extLst>
          </p:cNvPr>
          <p:cNvSpPr/>
          <p:nvPr/>
        </p:nvSpPr>
        <p:spPr>
          <a:xfrm>
            <a:off x="741948" y="1445357"/>
            <a:ext cx="724786" cy="724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9DE99-083B-5E57-B894-C542CF87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" y="1769650"/>
            <a:ext cx="482600" cy="76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81904A9-31F3-62A9-7031-F64A0DD2CFD6}"/>
              </a:ext>
            </a:extLst>
          </p:cNvPr>
          <p:cNvSpPr/>
          <p:nvPr/>
        </p:nvSpPr>
        <p:spPr>
          <a:xfrm>
            <a:off x="741948" y="2339183"/>
            <a:ext cx="724786" cy="724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54C0B2-37E0-387D-72E4-02E5741389EC}"/>
              </a:ext>
            </a:extLst>
          </p:cNvPr>
          <p:cNvSpPr/>
          <p:nvPr/>
        </p:nvSpPr>
        <p:spPr>
          <a:xfrm>
            <a:off x="741948" y="3233009"/>
            <a:ext cx="724786" cy="724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606E6D-D57D-E01D-3989-04EBC9ABE4C5}"/>
              </a:ext>
            </a:extLst>
          </p:cNvPr>
          <p:cNvSpPr/>
          <p:nvPr/>
        </p:nvSpPr>
        <p:spPr>
          <a:xfrm>
            <a:off x="741948" y="4126835"/>
            <a:ext cx="724786" cy="724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EF8512-9477-3FCE-5D7A-30DE18FC8B8F}"/>
              </a:ext>
            </a:extLst>
          </p:cNvPr>
          <p:cNvSpPr/>
          <p:nvPr/>
        </p:nvSpPr>
        <p:spPr>
          <a:xfrm>
            <a:off x="741948" y="5020661"/>
            <a:ext cx="724786" cy="724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156256-94FE-F06E-C655-F23124C17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1" y="2187226"/>
            <a:ext cx="1016000" cy="1028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985F55-7DFD-4BF6-D6F8-72B181B4F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94" y="3347752"/>
            <a:ext cx="495300" cy="495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EBBBD4-3443-3389-35F5-3E2E7986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27" y="4241578"/>
            <a:ext cx="495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47C95F-4206-7D0F-09F5-8A52B0950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89" y="5112766"/>
            <a:ext cx="540576" cy="540576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491650F5-67ED-50FD-10A2-35427D96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12258F4-F4C5-802D-81FE-D639FA838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</p:spPr>
        <p:txBody>
          <a:bodyPr/>
          <a:lstStyle/>
          <a:p>
            <a:r>
              <a:rPr lang="nl-NL" noProof="1"/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263496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66D51-4DC6-E628-917F-009A503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57" y="281268"/>
            <a:ext cx="10121724" cy="1973263"/>
          </a:xfrm>
        </p:spPr>
        <p:txBody>
          <a:bodyPr>
            <a:normAutofit/>
          </a:bodyPr>
          <a:lstStyle/>
          <a:p>
            <a:r>
              <a:rPr lang="nl-NL" sz="4800" dirty="0" err="1"/>
              <a:t>Vapes</a:t>
            </a:r>
            <a:r>
              <a:rPr lang="nl-NL" sz="4800" dirty="0"/>
              <a:t> en andere schadelijke nicotineproducten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3032A-185B-07AA-41F1-C065A4AC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77967"/>
            <a:ext cx="5362074" cy="3684588"/>
          </a:xfr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 err="1">
                <a:latin typeface="Poppins Light" pitchFamily="2" charset="77"/>
                <a:cs typeface="Poppins Light" pitchFamily="2" charset="77"/>
              </a:rPr>
              <a:t>Vapegebruik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 onder jongeren stijgt snel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1 op de 4 scholieren (12-16 </a:t>
            </a:r>
            <a:r>
              <a:rPr lang="nl-NL" sz="1800" dirty="0" err="1">
                <a:latin typeface="Poppins Light" pitchFamily="2" charset="77"/>
                <a:cs typeface="Poppins Light" pitchFamily="2" charset="77"/>
              </a:rPr>
              <a:t>jr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) gebruikt weleens een </a:t>
            </a:r>
            <a:r>
              <a:rPr lang="nl-NL" sz="1800" dirty="0" err="1">
                <a:latin typeface="Poppins Light" pitchFamily="2" charset="77"/>
                <a:cs typeface="Poppins Light" pitchFamily="2" charset="77"/>
              </a:rPr>
              <a:t>vape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Andere nicotineproducenten: o.a. verhitte tabak (IQOS), nicotinezakjes (</a:t>
            </a:r>
            <a:r>
              <a:rPr lang="nl-NL" sz="1800" dirty="0" err="1">
                <a:latin typeface="Poppins Light" pitchFamily="2" charset="77"/>
                <a:cs typeface="Poppins Light" pitchFamily="2" charset="77"/>
              </a:rPr>
              <a:t>snus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), waterpijp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Deze producten zijn verslavend en vormen een gevaar voor de gezondheid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C0F5B5E-3154-3346-7A79-3DCCE7BC87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2" t="-1" r="-6311" b="-21961"/>
          <a:stretch>
            <a:fillRect/>
          </a:stretch>
        </p:blipFill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</p:pic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BA472EB-28EC-C5B3-58BA-A0D49833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196143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0948FF2-A13D-EC9E-D696-E89D6524C2A5}"/>
              </a:ext>
            </a:extLst>
          </p:cNvPr>
          <p:cNvSpPr/>
          <p:nvPr/>
        </p:nvSpPr>
        <p:spPr>
          <a:xfrm>
            <a:off x="0" y="1700213"/>
            <a:ext cx="12192000" cy="4093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10" name="Online Media 9" descr="Ontdek het geheim van dr. Smit">
            <a:hlinkClick r:id="" action="ppaction://media"/>
            <a:extLst>
              <a:ext uri="{FF2B5EF4-FFF2-40B4-BE49-F238E27FC236}">
                <a16:creationId xmlns:a16="http://schemas.microsoft.com/office/drawing/2014/main" id="{33C4C3FC-33A0-63B0-42B3-11A71A1B79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2782" y="1700213"/>
            <a:ext cx="7266434" cy="409376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28B712-FB47-BC0A-7BED-A4C99919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273865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0" dirty="0">
                <a:solidFill>
                  <a:schemeClr val="accent3"/>
                </a:solidFill>
                <a:latin typeface="Poppins Light" pitchFamily="2" charset="77"/>
                <a:cs typeface="Poppins Light" pitchFamily="2" charset="77"/>
              </a:rPr>
              <a:t>Video </a:t>
            </a:r>
            <a:r>
              <a:rPr lang="nl-NL" sz="4800" dirty="0">
                <a:solidFill>
                  <a:schemeClr val="accent3"/>
                </a:solidFill>
              </a:rPr>
              <a:t>Het geheim van Dr. Smit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2A9A366-1923-EAB0-D77B-3044EE6C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April 2026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0EF4B0B-E508-C89A-EDFB-F83E1616A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6356350"/>
            <a:ext cx="5223164" cy="365125"/>
          </a:xfrm>
        </p:spPr>
        <p:txBody>
          <a:bodyPr/>
          <a:lstStyle/>
          <a:p>
            <a:r>
              <a:rPr lang="nl-NL" noProof="1">
                <a:solidFill>
                  <a:schemeClr val="tx1"/>
                </a:solidFill>
              </a:rPr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20838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9D48CC-20D6-1C3A-564E-A593D873FB51}"/>
              </a:ext>
            </a:extLst>
          </p:cNvPr>
          <p:cNvSpPr/>
          <p:nvPr/>
        </p:nvSpPr>
        <p:spPr>
          <a:xfrm>
            <a:off x="-1" y="0"/>
            <a:ext cx="16673689" cy="6858000"/>
          </a:xfrm>
          <a:prstGeom prst="rect">
            <a:avLst/>
          </a:prstGeom>
          <a:gradFill>
            <a:gsLst>
              <a:gs pos="0">
                <a:srgbClr val="8DC3AB"/>
              </a:gs>
              <a:gs pos="100000">
                <a:srgbClr val="96CD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AA27C-05FE-3C52-579F-76CB8189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0" y="781022"/>
            <a:ext cx="6037171" cy="1866092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Je hoeft niet bang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te zijn de patiëntrelatie te schaden met een stopadvies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2C4B5-94F8-A6F9-3367-B657DC000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3643" y="3182905"/>
            <a:ext cx="5006829" cy="1736558"/>
          </a:xfr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9 van de 10 rokers </a:t>
            </a:r>
            <a:r>
              <a:rPr lang="nl-NL" sz="1800" b="1" dirty="0"/>
              <a:t>willen gestimuleerd worden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om te stoppen</a:t>
            </a:r>
          </a:p>
          <a:p>
            <a:pPr marL="216000" indent="-2160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216000" indent="-21600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9 van de 10 rokers zien de </a:t>
            </a:r>
            <a:r>
              <a:rPr lang="nl-NL" sz="1800" b="1" dirty="0"/>
              <a:t>zorgverlener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als</a:t>
            </a:r>
            <a:r>
              <a:rPr lang="nl-NL" sz="1800" b="1" dirty="0"/>
              <a:t> juiste persoon </a:t>
            </a:r>
            <a:r>
              <a:rPr lang="nl-NL" sz="1800" dirty="0">
                <a:latin typeface="Poppins Light" pitchFamily="2" charset="77"/>
                <a:cs typeface="Poppins Light" pitchFamily="2" charset="77"/>
              </a:rPr>
              <a:t>voor stopadvies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567957ED-687F-F3AD-67E4-96F1CD9A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April 2026</a:t>
            </a:r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935AF655-6636-CAFB-A887-ABA9695EE5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70" t="1" r="5263" b="-23128"/>
          <a:stretch>
            <a:fillRect/>
          </a:stretch>
        </p:blipFill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</p:pic>
    </p:spTree>
    <p:extLst>
      <p:ext uri="{BB962C8B-B14F-4D97-AF65-F5344CB8AC3E}">
        <p14:creationId xmlns:p14="http://schemas.microsoft.com/office/powerpoint/2010/main" val="371822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66D51-4DC6-E628-917F-009A503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1" y="604001"/>
            <a:ext cx="8016433" cy="1834065"/>
          </a:xfrm>
        </p:spPr>
        <p:txBody>
          <a:bodyPr lIns="0" tIns="0" rIns="0" bIns="0" anchor="t">
            <a:noAutofit/>
          </a:bodyPr>
          <a:lstStyle/>
          <a:p>
            <a:r>
              <a:rPr lang="nl-NL" sz="4800" dirty="0">
                <a:solidFill>
                  <a:srgbClr val="00AFD9"/>
                </a:solidFill>
              </a:rPr>
              <a:t>Wat zijn veel genoemde obstakels bij een rookstopadvies?</a:t>
            </a:r>
            <a:endParaRPr lang="en-US" sz="4800" dirty="0">
              <a:solidFill>
                <a:srgbClr val="00AFD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3032A-185B-07AA-41F1-C065A4AC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7208"/>
            <a:ext cx="5957619" cy="4338829"/>
          </a:xfr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Hoge werkdruk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Zorgen om patiëntrelatie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Aanname: patiënt regelt het zelf</a:t>
            </a:r>
            <a:br>
              <a:rPr lang="nl-NL" sz="1800" dirty="0">
                <a:latin typeface="Poppins Light" pitchFamily="2" charset="77"/>
                <a:cs typeface="Poppins Light" pitchFamily="2" charset="77"/>
              </a:rPr>
            </a:br>
            <a:endParaRPr lang="nl-NL" sz="1800" dirty="0">
              <a:latin typeface="Poppins Light" pitchFamily="2" charset="77"/>
              <a:cs typeface="Poppins Light" pitchFamily="2" charset="77"/>
            </a:endParaRPr>
          </a:p>
          <a:p>
            <a:pPr marL="216000" indent="-216000">
              <a:lnSpc>
                <a:spcPct val="110000"/>
              </a:lnSpc>
              <a:spcBef>
                <a:spcPts val="0"/>
              </a:spcBef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Aanname: andere zorgprofessional is verantwoordelijk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1C190-DF4A-E9D3-9EC6-BDD0D101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2026</a:t>
            </a:r>
          </a:p>
        </p:txBody>
      </p:sp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36DCD534-7199-A3F2-4107-214DAF712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5840" y="785869"/>
            <a:ext cx="6993668" cy="6993668"/>
          </a:xfrm>
          <a:prstGeom prst="ellipse">
            <a:avLst/>
          </a:prstGeom>
          <a:solidFill>
            <a:srgbClr val="E9E7E5"/>
          </a:solidFill>
        </p:spPr>
      </p:pic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373BE683-A669-3121-1693-35B725B9F3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45" b="-23521"/>
          <a:stretch>
            <a:fillRect/>
          </a:stretch>
        </p:blipFill>
        <p:spPr>
          <a:xfrm>
            <a:off x="6965130" y="1315074"/>
            <a:ext cx="6993668" cy="6993668"/>
          </a:xfrm>
          <a:prstGeom prst="ellipse">
            <a:avLst/>
          </a:prstGeom>
          <a:solidFill>
            <a:srgbClr val="E9E7E5"/>
          </a:solidFill>
        </p:spPr>
      </p:pic>
    </p:spTree>
    <p:extLst>
      <p:ext uri="{BB962C8B-B14F-4D97-AF65-F5344CB8AC3E}">
        <p14:creationId xmlns:p14="http://schemas.microsoft.com/office/powerpoint/2010/main" val="96952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66D51-4DC6-E628-917F-009A503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57" y="602097"/>
            <a:ext cx="10628314" cy="1980077"/>
          </a:xfrm>
        </p:spPr>
        <p:txBody>
          <a:bodyPr lIns="0" tIns="0" rIns="0" bIns="0" anchor="t" anchorCtr="0">
            <a:noAutofit/>
          </a:bodyPr>
          <a:lstStyle/>
          <a:p>
            <a:pPr marL="9525"/>
            <a:r>
              <a:rPr lang="nl-NL" sz="4800" b="0" dirty="0">
                <a:solidFill>
                  <a:srgbClr val="00AFD9"/>
                </a:solidFill>
                <a:latin typeface="Poppins Light" pitchFamily="2" charset="77"/>
                <a:cs typeface="Poppins Light" pitchFamily="2" charset="77"/>
              </a:rPr>
              <a:t>Het antwoord… </a:t>
            </a:r>
            <a:br>
              <a:rPr lang="nl-NL" sz="4800" dirty="0">
                <a:solidFill>
                  <a:srgbClr val="00AFD9"/>
                </a:solidFill>
              </a:rPr>
            </a:br>
            <a:r>
              <a:rPr lang="nl-NL" sz="4800" dirty="0">
                <a:solidFill>
                  <a:srgbClr val="00AFD9"/>
                </a:solidFill>
              </a:rPr>
              <a:t>het </a:t>
            </a:r>
            <a:r>
              <a:rPr lang="nl-NL" sz="4800" dirty="0" err="1">
                <a:solidFill>
                  <a:srgbClr val="00AFD9"/>
                </a:solidFill>
              </a:rPr>
              <a:t>Very</a:t>
            </a:r>
            <a:r>
              <a:rPr lang="nl-NL" sz="4800" dirty="0">
                <a:solidFill>
                  <a:srgbClr val="00AFD9"/>
                </a:solidFill>
              </a:rPr>
              <a:t> Brief </a:t>
            </a:r>
            <a:r>
              <a:rPr lang="nl-NL" sz="4800" dirty="0" err="1">
                <a:solidFill>
                  <a:srgbClr val="00AFD9"/>
                </a:solidFill>
              </a:rPr>
              <a:t>Advice</a:t>
            </a:r>
            <a:r>
              <a:rPr lang="nl-NL" sz="4800" dirty="0">
                <a:solidFill>
                  <a:srgbClr val="00AFD9"/>
                </a:solidFill>
              </a:rPr>
              <a:t> Plus (VBA+)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3032A-185B-07AA-41F1-C065A4AC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9390"/>
            <a:ext cx="6945312" cy="847046"/>
          </a:xfrm>
        </p:spPr>
        <p:txBody>
          <a:bodyPr lIns="0" tIns="0" rIns="0" bIns="0" anchor="t" anchorCtr="0">
            <a:noAutofit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800" dirty="0">
                <a:latin typeface="Poppins Light" pitchFamily="2" charset="77"/>
                <a:cs typeface="Poppins Light" pitchFamily="2" charset="77"/>
              </a:rPr>
              <a:t>Een kort en effectief rookstopadvies om roken bespreekbaar te maken en patiënten te bewegen naar stoppen.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A496DFF-57A0-3BE6-DBEF-D75EAA8F8BF1}"/>
              </a:ext>
            </a:extLst>
          </p:cNvPr>
          <p:cNvSpPr txBox="1">
            <a:spLocks/>
          </p:cNvSpPr>
          <p:nvPr/>
        </p:nvSpPr>
        <p:spPr>
          <a:xfrm>
            <a:off x="869494" y="3399393"/>
            <a:ext cx="6483806" cy="4557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nl-NL" sz="1800" b="1" dirty="0">
                <a:solidFill>
                  <a:schemeClr val="accent3"/>
                </a:solidFill>
              </a:rPr>
              <a:t>3 simpele stappen in één minuut:</a:t>
            </a:r>
            <a:r>
              <a:rPr lang="en-US" sz="1800" b="1" dirty="0">
                <a:solidFill>
                  <a:schemeClr val="accent3"/>
                </a:solidFill>
              </a:rPr>
              <a:t>​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93B866-5E21-EC6C-A072-FE5CBAFC77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243" y="3871422"/>
            <a:ext cx="1789210" cy="186923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F27E0B2-2C87-BB40-C683-E38661C9F8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6277" y="3918430"/>
            <a:ext cx="1744215" cy="18222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6AC57CA-3FF0-8834-6102-CE01D09E48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5589" y="3871422"/>
            <a:ext cx="1825085" cy="1906718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F3BD097-9A92-54BC-1166-21F026083911}"/>
              </a:ext>
            </a:extLst>
          </p:cNvPr>
          <p:cNvSpPr txBox="1">
            <a:spLocks/>
          </p:cNvSpPr>
          <p:nvPr/>
        </p:nvSpPr>
        <p:spPr>
          <a:xfrm>
            <a:off x="547621" y="5474915"/>
            <a:ext cx="1537968" cy="80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 indent="0" algn="ctr" fontAlgn="base">
              <a:lnSpc>
                <a:spcPct val="100000"/>
              </a:lnSpc>
              <a:buClr>
                <a:srgbClr val="00AFD9"/>
              </a:buClr>
              <a:buNone/>
            </a:pPr>
            <a:r>
              <a:rPr lang="nl-NL" sz="1600" b="1" dirty="0">
                <a:solidFill>
                  <a:schemeClr val="tx2"/>
                </a:solidFill>
              </a:rPr>
              <a:t>Vraag</a:t>
            </a:r>
            <a:r>
              <a:rPr lang="en-US" sz="1600" b="1" dirty="0">
                <a:solidFill>
                  <a:schemeClr val="tx2"/>
                </a:solidFill>
              </a:rPr>
              <a:t>​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B6C4D6-88D5-7F1D-6094-0FFE73E9171E}"/>
              </a:ext>
            </a:extLst>
          </p:cNvPr>
          <p:cNvSpPr txBox="1">
            <a:spLocks/>
          </p:cNvSpPr>
          <p:nvPr/>
        </p:nvSpPr>
        <p:spPr>
          <a:xfrm>
            <a:off x="2168314" y="5474915"/>
            <a:ext cx="1745512" cy="80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 indent="0" algn="ctr" fontAlgn="base">
              <a:lnSpc>
                <a:spcPct val="100000"/>
              </a:lnSpc>
              <a:buClr>
                <a:srgbClr val="00AFD9"/>
              </a:buClr>
              <a:buNone/>
            </a:pPr>
            <a:r>
              <a:rPr lang="nl-NL" sz="1600" b="1" dirty="0">
                <a:solidFill>
                  <a:schemeClr val="tx2"/>
                </a:solidFill>
              </a:rPr>
              <a:t>Vertel</a:t>
            </a:r>
            <a:r>
              <a:rPr lang="en-US" sz="1600" b="1" dirty="0">
                <a:solidFill>
                  <a:schemeClr val="tx2"/>
                </a:solidFill>
              </a:rPr>
              <a:t>​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788E6E2-A11E-0ACC-CE77-F1F9F02FE836}"/>
              </a:ext>
            </a:extLst>
          </p:cNvPr>
          <p:cNvSpPr txBox="1">
            <a:spLocks/>
          </p:cNvSpPr>
          <p:nvPr/>
        </p:nvSpPr>
        <p:spPr>
          <a:xfrm>
            <a:off x="3705372" y="5474915"/>
            <a:ext cx="2437368" cy="80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 indent="0" algn="ctr" fontAlgn="base">
              <a:lnSpc>
                <a:spcPct val="120000"/>
              </a:lnSpc>
              <a:buClr>
                <a:srgbClr val="00AFD9"/>
              </a:buClr>
              <a:buNone/>
            </a:pPr>
            <a:r>
              <a:rPr lang="nl-NL" sz="1600" b="1" dirty="0">
                <a:solidFill>
                  <a:schemeClr val="tx2"/>
                </a:solidFill>
              </a:rPr>
              <a:t>Verwijs warm</a:t>
            </a:r>
          </a:p>
        </p:txBody>
      </p:sp>
      <p:pic>
        <p:nvPicPr>
          <p:cNvPr id="2" name="Picture 2" descr="VBA+ challenge - Trimbos-instituut">
            <a:extLst>
              <a:ext uri="{FF2B5EF4-FFF2-40B4-BE49-F238E27FC236}">
                <a16:creationId xmlns:a16="http://schemas.microsoft.com/office/drawing/2014/main" id="{45F8B07B-E231-EF6E-CB24-96074E2F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233" y="3557588"/>
            <a:ext cx="6600824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3C6A2DF2-0775-EC2E-262C-C0276BA0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2FC5A7B-28CC-67A3-C0E3-2A05CD1981A2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299212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66D51-4DC6-E628-917F-009A503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3" y="597094"/>
            <a:ext cx="9897342" cy="927009"/>
          </a:xfrm>
        </p:spPr>
        <p:txBody>
          <a:bodyPr lIns="0" tIns="0" rIns="0" bIns="0" anchor="t">
            <a:noAutofit/>
          </a:bodyPr>
          <a:lstStyle/>
          <a:p>
            <a:r>
              <a:rPr lang="nl-NL" sz="4800" dirty="0">
                <a:solidFill>
                  <a:srgbClr val="00AFD9"/>
                </a:solidFill>
              </a:rPr>
              <a:t>Het VBA+ in 3 stappen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3032A-185B-07AA-41F1-C065A4AC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51663"/>
            <a:ext cx="3019678" cy="132556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b="1" dirty="0">
                <a:solidFill>
                  <a:srgbClr val="00AFD9"/>
                </a:solidFill>
                <a:ea typeface="Verdana" panose="020B0604030504040204" pitchFamily="34" charset="0"/>
              </a:rPr>
              <a:t>Vraag </a:t>
            </a:r>
            <a:r>
              <a:rPr lang="nl-NL" sz="1800" dirty="0">
                <a:solidFill>
                  <a:srgbClr val="00AFD9"/>
                </a:solidFill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naar de </a:t>
            </a:r>
            <a:br>
              <a:rPr lang="nl-NL" sz="1800" dirty="0">
                <a:solidFill>
                  <a:srgbClr val="00AFD9"/>
                </a:solidFill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</a:br>
            <a:r>
              <a:rPr lang="nl-NL" sz="1800" dirty="0">
                <a:solidFill>
                  <a:srgbClr val="00AFD9"/>
                </a:solidFill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rookstatus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D00C59-5070-E24E-522A-E1E59369A3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9788" y="1700213"/>
            <a:ext cx="675340" cy="67534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5B8C19D-4981-5FAF-9BB5-A769DA3000AC}"/>
              </a:ext>
            </a:extLst>
          </p:cNvPr>
          <p:cNvSpPr txBox="1">
            <a:spLocks/>
          </p:cNvSpPr>
          <p:nvPr/>
        </p:nvSpPr>
        <p:spPr>
          <a:xfrm>
            <a:off x="4185218" y="2551663"/>
            <a:ext cx="3345429" cy="21723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800" b="1" dirty="0">
                <a:solidFill>
                  <a:srgbClr val="00AFD9"/>
                </a:solidFill>
                <a:ea typeface="Verdana" panose="020B0604030504040204" pitchFamily="34" charset="0"/>
              </a:rPr>
              <a:t>Vertel </a:t>
            </a:r>
            <a:r>
              <a:rPr lang="nl-NL" sz="1800" dirty="0">
                <a:solidFill>
                  <a:srgbClr val="00AFD9"/>
                </a:solidFill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dat professionele </a:t>
            </a:r>
            <a:br>
              <a:rPr lang="nl-NL" sz="1800" dirty="0">
                <a:solidFill>
                  <a:srgbClr val="00AFD9"/>
                </a:solidFill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</a:br>
            <a:r>
              <a:rPr lang="nl-NL" sz="1800" dirty="0">
                <a:solidFill>
                  <a:srgbClr val="00AFD9"/>
                </a:solidFill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hulp en evt. medicatie het meest effectief is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D04D3C1-BB2D-ADF3-B27B-BA393AC903E0}"/>
              </a:ext>
            </a:extLst>
          </p:cNvPr>
          <p:cNvSpPr txBox="1">
            <a:spLocks/>
          </p:cNvSpPr>
          <p:nvPr/>
        </p:nvSpPr>
        <p:spPr>
          <a:xfrm>
            <a:off x="8127783" y="2558562"/>
            <a:ext cx="3019678" cy="59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800" b="1" dirty="0">
                <a:solidFill>
                  <a:srgbClr val="00AFD9"/>
                </a:solidFill>
                <a:ea typeface="Verdana"/>
              </a:rPr>
              <a:t>Verwijs warm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161710-E1DE-F28B-FE62-63E7F043DAEF}"/>
              </a:ext>
            </a:extLst>
          </p:cNvPr>
          <p:cNvSpPr txBox="1">
            <a:spLocks/>
          </p:cNvSpPr>
          <p:nvPr/>
        </p:nvSpPr>
        <p:spPr>
          <a:xfrm>
            <a:off x="839789" y="3175829"/>
            <a:ext cx="2162491" cy="680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l-NL" sz="1400" dirty="0"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“Mag ik u wat vragen… Rookt u (nog)?”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950D2F-6F13-B358-F495-4D1D4C6012CC}"/>
              </a:ext>
            </a:extLst>
          </p:cNvPr>
          <p:cNvSpPr txBox="1">
            <a:spLocks/>
          </p:cNvSpPr>
          <p:nvPr/>
        </p:nvSpPr>
        <p:spPr>
          <a:xfrm>
            <a:off x="4185217" y="3578307"/>
            <a:ext cx="3197715" cy="1316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400" dirty="0">
                <a:latin typeface="Poppins Light" pitchFamily="2" charset="77"/>
                <a:ea typeface="Verdana" panose="020B0604030504040204" pitchFamily="34" charset="0"/>
                <a:cs typeface="Poppins Light" pitchFamily="2" charset="77"/>
              </a:rPr>
              <a:t>“Mocht u willen stoppen, dan gaat dat het beste met professionele begeleiding en evt. pleisters of andere medicatie. Het wordt vergoed door uw zorgverzekeraar. Zou u dit willen?”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B70C04A-CF74-BB7B-975D-668DEEC68857}"/>
              </a:ext>
            </a:extLst>
          </p:cNvPr>
          <p:cNvSpPr txBox="1">
            <a:spLocks/>
          </p:cNvSpPr>
          <p:nvPr/>
        </p:nvSpPr>
        <p:spPr>
          <a:xfrm>
            <a:off x="8127783" y="3832840"/>
            <a:ext cx="3019678" cy="6629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400" dirty="0">
                <a:latin typeface="Poppins Light" pitchFamily="2" charset="77"/>
                <a:ea typeface="Verdana"/>
                <a:cs typeface="Poppins Light" pitchFamily="2" charset="77"/>
              </a:rPr>
              <a:t>“Mag ik uw gegevens delen met een stopcoach om een afspraak in te plannen?”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3E4AA-BCFA-A9E8-45ED-BF666F9A26BC}"/>
              </a:ext>
            </a:extLst>
          </p:cNvPr>
          <p:cNvSpPr txBox="1"/>
          <p:nvPr/>
        </p:nvSpPr>
        <p:spPr>
          <a:xfrm>
            <a:off x="804924" y="1799690"/>
            <a:ext cx="74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nl-NL" sz="2800" b="1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1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2569CF-21A2-D64E-EADB-5A7FD8526C1B}"/>
              </a:ext>
            </a:extLst>
          </p:cNvPr>
          <p:cNvSpPr txBox="1">
            <a:spLocks/>
          </p:cNvSpPr>
          <p:nvPr/>
        </p:nvSpPr>
        <p:spPr>
          <a:xfrm>
            <a:off x="8127783" y="2939562"/>
            <a:ext cx="3019678" cy="837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200" dirty="0">
                <a:solidFill>
                  <a:srgbClr val="00AFD9"/>
                </a:solidFill>
                <a:latin typeface="Poppins Light" pitchFamily="2" charset="77"/>
                <a:ea typeface="Verdana"/>
                <a:cs typeface="Poppins Light" pitchFamily="2" charset="77"/>
              </a:rPr>
              <a:t>Heeft de roker interesse in begeleiding? Bespreek de opties voor begeleiding, laat de roker kiezen, en verwijs vervolgens warm door.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7B99B6-98E6-F542-4195-241BBB4E9F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92588" y="1700213"/>
            <a:ext cx="675340" cy="675340"/>
          </a:xfrm>
          <a:prstGeom prst="rect">
            <a:avLst/>
          </a:prstGeom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DFBB26CE-D021-7698-6880-35CFD3DB8CA2}"/>
              </a:ext>
            </a:extLst>
          </p:cNvPr>
          <p:cNvSpPr txBox="1"/>
          <p:nvPr/>
        </p:nvSpPr>
        <p:spPr>
          <a:xfrm>
            <a:off x="4157724" y="1799690"/>
            <a:ext cx="74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nl-NL" sz="2800" b="1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2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5A24C81-5E54-60CB-595A-6C2E7C6781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39748" y="1700213"/>
            <a:ext cx="675340" cy="675340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15DBD2A1-B7CA-30F0-FFEF-251CFFDB8B9A}"/>
              </a:ext>
            </a:extLst>
          </p:cNvPr>
          <p:cNvSpPr txBox="1"/>
          <p:nvPr/>
        </p:nvSpPr>
        <p:spPr>
          <a:xfrm>
            <a:off x="8104884" y="1799690"/>
            <a:ext cx="74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nl-NL" sz="2800" b="1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3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A32444E-B47A-4BA7-BC31-0794E7B697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470" y="1508835"/>
            <a:ext cx="998181" cy="104282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4143939-2822-D685-392A-56C7DC0D06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088" y="1552998"/>
            <a:ext cx="973079" cy="101660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8E43BC0-EFFC-BB43-E4AD-A2C3416207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9648" y="1515104"/>
            <a:ext cx="1018195" cy="1063737"/>
          </a:xfrm>
          <a:prstGeom prst="rect">
            <a:avLst/>
          </a:prstGeom>
        </p:spPr>
      </p:pic>
      <p:sp>
        <p:nvSpPr>
          <p:cNvPr id="22" name="Date Placeholder 6">
            <a:extLst>
              <a:ext uri="{FF2B5EF4-FFF2-40B4-BE49-F238E27FC236}">
                <a16:creationId xmlns:a16="http://schemas.microsoft.com/office/drawing/2014/main" id="{1264CE1F-7D29-686F-4E38-10D6B473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April 2026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023F6AC-ABC8-F6ED-D7F9-A2E59A24B8E6}"/>
              </a:ext>
            </a:extLst>
          </p:cNvPr>
          <p:cNvSpPr txBox="1">
            <a:spLocks/>
          </p:cNvSpPr>
          <p:nvPr/>
        </p:nvSpPr>
        <p:spPr>
          <a:xfrm>
            <a:off x="6057900" y="6356350"/>
            <a:ext cx="52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>
                    <a:tint val="82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noProof="1"/>
              <a:t>NVALT – Nederlandse Vereniging van Artsen voor Longziekten en Tuberculose</a:t>
            </a:r>
          </a:p>
        </p:txBody>
      </p:sp>
    </p:spTree>
    <p:extLst>
      <p:ext uri="{BB962C8B-B14F-4D97-AF65-F5344CB8AC3E}">
        <p14:creationId xmlns:p14="http://schemas.microsoft.com/office/powerpoint/2010/main" val="382157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VALT kleuren">
      <a:dk1>
        <a:srgbClr val="000000"/>
      </a:dk1>
      <a:lt1>
        <a:srgbClr val="FFFFFF"/>
      </a:lt1>
      <a:dk2>
        <a:srgbClr val="00AFD9"/>
      </a:dk2>
      <a:lt2>
        <a:srgbClr val="ECECEC"/>
      </a:lt2>
      <a:accent1>
        <a:srgbClr val="96CDE1"/>
      </a:accent1>
      <a:accent2>
        <a:srgbClr val="D6742C"/>
      </a:accent2>
      <a:accent3>
        <a:srgbClr val="EC619F"/>
      </a:accent3>
      <a:accent4>
        <a:srgbClr val="92B274"/>
      </a:accent4>
      <a:accent5>
        <a:srgbClr val="F29FC5"/>
      </a:accent5>
      <a:accent6>
        <a:srgbClr val="E9B85E"/>
      </a:accent6>
      <a:hlink>
        <a:srgbClr val="8DC3AB"/>
      </a:hlink>
      <a:folHlink>
        <a:srgbClr val="BEC3C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VALT PPT template 2026" id="{8E112BC2-010A-4D45-98D2-E104E571A814}" vid="{D9633E23-398B-3C42-AEE5-D328DC52FB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f3a966-5495-455a-9d82-d87576374ff8">
      <Terms xmlns="http://schemas.microsoft.com/office/infopath/2007/PartnerControls"/>
    </lcf76f155ced4ddcb4097134ff3c332f>
    <TaxCatchAll xmlns="97e14e9b-74e8-485f-bcca-73018bde508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D1E00641B054F81CF7E13471C936E" ma:contentTypeVersion="10" ma:contentTypeDescription="Een nieuw document maken." ma:contentTypeScope="" ma:versionID="d04c14b3c43af4b5ead702e0116f5bf8">
  <xsd:schema xmlns:xsd="http://www.w3.org/2001/XMLSchema" xmlns:xs="http://www.w3.org/2001/XMLSchema" xmlns:p="http://schemas.microsoft.com/office/2006/metadata/properties" xmlns:ns2="c9f3a966-5495-455a-9d82-d87576374ff8" xmlns:ns3="97e14e9b-74e8-485f-bcca-73018bde508e" targetNamespace="http://schemas.microsoft.com/office/2006/metadata/properties" ma:root="true" ma:fieldsID="fb44305a1a9a6957caa3868c3e3ae922" ns2:_="" ns3:_="">
    <xsd:import namespace="c9f3a966-5495-455a-9d82-d87576374ff8"/>
    <xsd:import namespace="97e14e9b-74e8-485f-bcca-73018bde50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3a966-5495-455a-9d82-d87576374f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a6be4d00-0a22-4b72-a89b-03c3505c3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14e9b-74e8-485f-bcca-73018bde508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801e73-276d-451e-8ffa-07021c7ca088}" ma:internalName="TaxCatchAll" ma:showField="CatchAllData" ma:web="97e14e9b-74e8-485f-bcca-73018bde50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6C48F-0111-40A0-96CC-D8B180014F86}">
  <ds:schemaRefs>
    <ds:schemaRef ds:uri="http://purl.org/dc/terms/"/>
    <ds:schemaRef ds:uri="http://schemas.microsoft.com/office/2006/documentManagement/types"/>
    <ds:schemaRef ds:uri="c9f3a966-5495-455a-9d82-d87576374ff8"/>
    <ds:schemaRef ds:uri="http://www.w3.org/XML/1998/namespace"/>
    <ds:schemaRef ds:uri="97e14e9b-74e8-485f-bcca-73018bde508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83D820-F2F3-4F0A-B4C4-AB60C800B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3a966-5495-455a-9d82-d87576374ff8"/>
    <ds:schemaRef ds:uri="97e14e9b-74e8-485f-bcca-73018bde50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FBEF46-5AC7-4B81-A8F8-F5E151089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782</Words>
  <Application>Microsoft Office PowerPoint</Application>
  <PresentationFormat>Breedbeeld</PresentationFormat>
  <Paragraphs>148</Paragraphs>
  <Slides>15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Poppins</vt:lpstr>
      <vt:lpstr>Poppins Light</vt:lpstr>
      <vt:lpstr>Poppins Medium</vt:lpstr>
      <vt:lpstr>Arial</vt:lpstr>
      <vt:lpstr>Verdana</vt:lpstr>
      <vt:lpstr>Aptos</vt:lpstr>
      <vt:lpstr>Office Theme</vt:lpstr>
      <vt:lpstr>Rookstopzorg</vt:lpstr>
      <vt:lpstr>Invloed roken op het lichaam</vt:lpstr>
      <vt:lpstr>Cijfers (stoppen met) roken</vt:lpstr>
      <vt:lpstr>Vapes en andere schadelijke nicotineproducten</vt:lpstr>
      <vt:lpstr>Video Het geheim van Dr. Smit</vt:lpstr>
      <vt:lpstr>Je hoeft niet bang  te zijn de patiëntrelatie te schaden met een stopadvies</vt:lpstr>
      <vt:lpstr>Wat zijn veel genoemde obstakels bij een rookstopadvies?</vt:lpstr>
      <vt:lpstr>Het antwoord…  het Very Brief Advice Plus (VBA+)</vt:lpstr>
      <vt:lpstr>Het VBA+ in 3 stappen</vt:lpstr>
      <vt:lpstr>Hoe verwijs ik warm?</vt:lpstr>
      <vt:lpstr>Effectiviteit van het VBA+</vt:lpstr>
      <vt:lpstr>PowerPoint-presentatie</vt:lpstr>
      <vt:lpstr>Vastleggen rookstatus in EPD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Vreeswijk</dc:creator>
  <cp:lastModifiedBy>Simon Groters</cp:lastModifiedBy>
  <cp:revision>27</cp:revision>
  <dcterms:created xsi:type="dcterms:W3CDTF">2026-01-19T11:58:10Z</dcterms:created>
  <dcterms:modified xsi:type="dcterms:W3CDTF">2026-04-16T08:59:44Z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0x010100217D1E00641B054F81CF7E13471C936E</vt:lpwstr>
  </property>
  <property fmtid="{D5CDD505-2E9C-101B-9397-08002B2CF9AE}" pid="3" name="MediaServiceImageTags">
    <vt:lpwstr/>
  </property>
</Properties>
</file>