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147483642" r:id="rId2"/>
    <p:sldId id="2147483644" r:id="rId3"/>
    <p:sldId id="256" r:id="rId4"/>
    <p:sldId id="2145706665" r:id="rId5"/>
    <p:sldId id="2141411585" r:id="rId6"/>
    <p:sldId id="2145706667" r:id="rId7"/>
    <p:sldId id="2145706668" r:id="rId8"/>
    <p:sldId id="2145706670" r:id="rId9"/>
    <p:sldId id="2145706671" r:id="rId10"/>
    <p:sldId id="2145706672" r:id="rId11"/>
    <p:sldId id="2145706676" r:id="rId12"/>
    <p:sldId id="2145706677" r:id="rId13"/>
    <p:sldId id="2145706678" r:id="rId14"/>
    <p:sldId id="2145706679" r:id="rId15"/>
    <p:sldId id="21457066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C733A2B-131C-49D6-93DD-151DB4D7ECDA}">
          <p14:sldIdLst>
            <p14:sldId id="2147483642"/>
            <p14:sldId id="2147483644"/>
            <p14:sldId id="256"/>
          </p14:sldIdLst>
        </p14:section>
        <p14:section name="Ledia" id="{1B45B97C-CA09-42EF-9580-FAD018E9EB72}">
          <p14:sldIdLst>
            <p14:sldId id="2145706665"/>
            <p14:sldId id="2141411585"/>
            <p14:sldId id="2145706667"/>
            <p14:sldId id="2145706668"/>
            <p14:sldId id="2145706670"/>
            <p14:sldId id="2145706671"/>
            <p14:sldId id="2145706672"/>
            <p14:sldId id="2145706676"/>
            <p14:sldId id="2145706677"/>
            <p14:sldId id="2145706678"/>
            <p14:sldId id="2145706679"/>
            <p14:sldId id="21457066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61176" autoAdjust="0"/>
  </p:normalViewPr>
  <p:slideViewPr>
    <p:cSldViewPr snapToGrid="0">
      <p:cViewPr varScale="1">
        <p:scale>
          <a:sx n="74" d="100"/>
          <a:sy n="74" d="100"/>
        </p:scale>
        <p:origin x="376"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EBCD18-F9CD-4A02-ABD2-91AF25A95792}" type="datetimeFigureOut">
              <a:rPr lang="en-US" smtClean="0"/>
              <a:t>11/12/2025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3C909B-4803-4536-9682-F19A10B9D1EA}" type="slidenum">
              <a:rPr lang="en-US" smtClean="0"/>
              <a:t>‹nr.›</a:t>
            </a:fld>
            <a:endParaRPr lang="en-US"/>
          </a:p>
        </p:txBody>
      </p:sp>
    </p:spTree>
    <p:extLst>
      <p:ext uri="{BB962C8B-B14F-4D97-AF65-F5344CB8AC3E}">
        <p14:creationId xmlns:p14="http://schemas.microsoft.com/office/powerpoint/2010/main" val="3069345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0D6D0C-0502-4C15-87C3-3A687641EA8D}" type="slidenum">
              <a:rPr lang="en-US" smtClean="0"/>
              <a:t>1</a:t>
            </a:fld>
            <a:endParaRPr lang="en-US"/>
          </a:p>
        </p:txBody>
      </p:sp>
    </p:spTree>
    <p:extLst>
      <p:ext uri="{BB962C8B-B14F-4D97-AF65-F5344CB8AC3E}">
        <p14:creationId xmlns:p14="http://schemas.microsoft.com/office/powerpoint/2010/main" val="4095206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3C909B-4803-4536-9682-F19A10B9D1EA}" type="slidenum">
              <a:rPr lang="en-US" smtClean="0"/>
              <a:t>3</a:t>
            </a:fld>
            <a:endParaRPr lang="en-US"/>
          </a:p>
        </p:txBody>
      </p:sp>
    </p:spTree>
    <p:extLst>
      <p:ext uri="{BB962C8B-B14F-4D97-AF65-F5344CB8AC3E}">
        <p14:creationId xmlns:p14="http://schemas.microsoft.com/office/powerpoint/2010/main" val="3196615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2385B747-18E9-E746-A276-B387773C2AC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8847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3C909B-4803-4536-9682-F19A10B9D1EA}" type="slidenum">
              <a:rPr lang="en-US" smtClean="0"/>
              <a:t>12</a:t>
            </a:fld>
            <a:endParaRPr lang="en-US"/>
          </a:p>
        </p:txBody>
      </p:sp>
    </p:spTree>
    <p:extLst>
      <p:ext uri="{BB962C8B-B14F-4D97-AF65-F5344CB8AC3E}">
        <p14:creationId xmlns:p14="http://schemas.microsoft.com/office/powerpoint/2010/main" val="1595386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3C909B-4803-4536-9682-F19A10B9D1EA}" type="slidenum">
              <a:rPr lang="en-US" smtClean="0"/>
              <a:t>13</a:t>
            </a:fld>
            <a:endParaRPr lang="en-US"/>
          </a:p>
        </p:txBody>
      </p:sp>
    </p:spTree>
    <p:extLst>
      <p:ext uri="{BB962C8B-B14F-4D97-AF65-F5344CB8AC3E}">
        <p14:creationId xmlns:p14="http://schemas.microsoft.com/office/powerpoint/2010/main" val="2190754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3D7DE-F7DA-564D-BBE8-A43C0E8EEA85}" type="slidenum">
              <a:rPr lang="en-US" smtClean="0"/>
              <a:t>14</a:t>
            </a:fld>
            <a:endParaRPr lang="en-US"/>
          </a:p>
        </p:txBody>
      </p:sp>
    </p:spTree>
    <p:extLst>
      <p:ext uri="{BB962C8B-B14F-4D97-AF65-F5344CB8AC3E}">
        <p14:creationId xmlns:p14="http://schemas.microsoft.com/office/powerpoint/2010/main" val="3201195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EA9A9-A4B0-040F-56B0-00D0B1A72D9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30A7FA4-BC54-ECF3-8B39-68C562F723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51B1238-BD6B-0EC5-7DE0-B0280ADAA8B3}"/>
              </a:ext>
            </a:extLst>
          </p:cNvPr>
          <p:cNvSpPr>
            <a:spLocks noGrp="1"/>
          </p:cNvSpPr>
          <p:nvPr>
            <p:ph type="dt" sz="half" idx="10"/>
          </p:nvPr>
        </p:nvSpPr>
        <p:spPr/>
        <p:txBody>
          <a:bodyPr/>
          <a:lstStyle/>
          <a:p>
            <a:fld id="{C1FBF67E-4123-401A-AEF6-7E6445F72C52}" type="datetimeFigureOut">
              <a:rPr lang="en-US" smtClean="0"/>
              <a:t>11/12/2025</a:t>
            </a:fld>
            <a:endParaRPr lang="en-US"/>
          </a:p>
        </p:txBody>
      </p:sp>
      <p:sp>
        <p:nvSpPr>
          <p:cNvPr id="5" name="Footer Placeholder 4">
            <a:extLst>
              <a:ext uri="{FF2B5EF4-FFF2-40B4-BE49-F238E27FC236}">
                <a16:creationId xmlns:a16="http://schemas.microsoft.com/office/drawing/2014/main" id="{BE08510E-AE0E-1DD1-B10A-6296EDC2D0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A96217-722D-1D2F-C207-519ABF5E935D}"/>
              </a:ext>
            </a:extLst>
          </p:cNvPr>
          <p:cNvSpPr>
            <a:spLocks noGrp="1"/>
          </p:cNvSpPr>
          <p:nvPr>
            <p:ph type="sldNum" sz="quarter" idx="12"/>
          </p:nvPr>
        </p:nvSpPr>
        <p:spPr/>
        <p:txBody>
          <a:bodyPr/>
          <a:lstStyle/>
          <a:p>
            <a:fld id="{D50817DB-4E25-482D-8BFB-BD5131B776BF}" type="slidenum">
              <a:rPr lang="en-US" smtClean="0"/>
              <a:t>‹nr.›</a:t>
            </a:fld>
            <a:endParaRPr lang="en-US"/>
          </a:p>
        </p:txBody>
      </p:sp>
    </p:spTree>
    <p:extLst>
      <p:ext uri="{BB962C8B-B14F-4D97-AF65-F5344CB8AC3E}">
        <p14:creationId xmlns:p14="http://schemas.microsoft.com/office/powerpoint/2010/main" val="1244612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003B5-F931-0429-0B08-6F3968E98C4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7A93236-8644-4C02-1651-8BD801AF923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978CA10-BF31-E00B-3A08-898B6796651C}"/>
              </a:ext>
            </a:extLst>
          </p:cNvPr>
          <p:cNvSpPr>
            <a:spLocks noGrp="1"/>
          </p:cNvSpPr>
          <p:nvPr>
            <p:ph type="dt" sz="half" idx="10"/>
          </p:nvPr>
        </p:nvSpPr>
        <p:spPr/>
        <p:txBody>
          <a:bodyPr/>
          <a:lstStyle/>
          <a:p>
            <a:fld id="{C1FBF67E-4123-401A-AEF6-7E6445F72C52}" type="datetimeFigureOut">
              <a:rPr lang="en-US" smtClean="0"/>
              <a:t>11/12/2025</a:t>
            </a:fld>
            <a:endParaRPr lang="en-US"/>
          </a:p>
        </p:txBody>
      </p:sp>
      <p:sp>
        <p:nvSpPr>
          <p:cNvPr id="5" name="Footer Placeholder 4">
            <a:extLst>
              <a:ext uri="{FF2B5EF4-FFF2-40B4-BE49-F238E27FC236}">
                <a16:creationId xmlns:a16="http://schemas.microsoft.com/office/drawing/2014/main" id="{5403B83A-DE4F-B8AB-CDF3-17BD261109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EDC1A2-7A13-14B5-4AFD-C45CD8A98F6E}"/>
              </a:ext>
            </a:extLst>
          </p:cNvPr>
          <p:cNvSpPr>
            <a:spLocks noGrp="1"/>
          </p:cNvSpPr>
          <p:nvPr>
            <p:ph type="sldNum" sz="quarter" idx="12"/>
          </p:nvPr>
        </p:nvSpPr>
        <p:spPr/>
        <p:txBody>
          <a:bodyPr/>
          <a:lstStyle/>
          <a:p>
            <a:fld id="{D50817DB-4E25-482D-8BFB-BD5131B776BF}" type="slidenum">
              <a:rPr lang="en-US" smtClean="0"/>
              <a:t>‹nr.›</a:t>
            </a:fld>
            <a:endParaRPr lang="en-US"/>
          </a:p>
        </p:txBody>
      </p:sp>
    </p:spTree>
    <p:extLst>
      <p:ext uri="{BB962C8B-B14F-4D97-AF65-F5344CB8AC3E}">
        <p14:creationId xmlns:p14="http://schemas.microsoft.com/office/powerpoint/2010/main" val="3313114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179F19-CEA9-BD52-BD9B-0272D66F38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1BFBBB6-9933-8EF4-91A7-3F13090AF88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A8F30BA-D894-045F-67E1-77B36E83597B}"/>
              </a:ext>
            </a:extLst>
          </p:cNvPr>
          <p:cNvSpPr>
            <a:spLocks noGrp="1"/>
          </p:cNvSpPr>
          <p:nvPr>
            <p:ph type="dt" sz="half" idx="10"/>
          </p:nvPr>
        </p:nvSpPr>
        <p:spPr/>
        <p:txBody>
          <a:bodyPr/>
          <a:lstStyle/>
          <a:p>
            <a:fld id="{C1FBF67E-4123-401A-AEF6-7E6445F72C52}" type="datetimeFigureOut">
              <a:rPr lang="en-US" smtClean="0"/>
              <a:t>11/12/2025</a:t>
            </a:fld>
            <a:endParaRPr lang="en-US"/>
          </a:p>
        </p:txBody>
      </p:sp>
      <p:sp>
        <p:nvSpPr>
          <p:cNvPr id="5" name="Footer Placeholder 4">
            <a:extLst>
              <a:ext uri="{FF2B5EF4-FFF2-40B4-BE49-F238E27FC236}">
                <a16:creationId xmlns:a16="http://schemas.microsoft.com/office/drawing/2014/main" id="{8A798B47-AE6B-A910-8EE5-9BFC64CECD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4FEE0-EF7C-01B8-7468-0131BED1A337}"/>
              </a:ext>
            </a:extLst>
          </p:cNvPr>
          <p:cNvSpPr>
            <a:spLocks noGrp="1"/>
          </p:cNvSpPr>
          <p:nvPr>
            <p:ph type="sldNum" sz="quarter" idx="12"/>
          </p:nvPr>
        </p:nvSpPr>
        <p:spPr/>
        <p:txBody>
          <a:bodyPr/>
          <a:lstStyle/>
          <a:p>
            <a:fld id="{D50817DB-4E25-482D-8BFB-BD5131B776BF}" type="slidenum">
              <a:rPr lang="en-US" smtClean="0"/>
              <a:t>‹nr.›</a:t>
            </a:fld>
            <a:endParaRPr lang="en-US"/>
          </a:p>
        </p:txBody>
      </p:sp>
    </p:spTree>
    <p:extLst>
      <p:ext uri="{BB962C8B-B14F-4D97-AF65-F5344CB8AC3E}">
        <p14:creationId xmlns:p14="http://schemas.microsoft.com/office/powerpoint/2010/main" val="149676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F12E-0357-2608-2133-5DB0D7599E8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327D82B-EC82-B2AE-A587-67F27095D17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C1F133F-403E-A8C1-79C5-F0ADB244B088}"/>
              </a:ext>
            </a:extLst>
          </p:cNvPr>
          <p:cNvSpPr>
            <a:spLocks noGrp="1"/>
          </p:cNvSpPr>
          <p:nvPr>
            <p:ph type="dt" sz="half" idx="10"/>
          </p:nvPr>
        </p:nvSpPr>
        <p:spPr/>
        <p:txBody>
          <a:bodyPr/>
          <a:lstStyle/>
          <a:p>
            <a:fld id="{C1FBF67E-4123-401A-AEF6-7E6445F72C52}" type="datetimeFigureOut">
              <a:rPr lang="en-US" smtClean="0"/>
              <a:t>11/12/2025</a:t>
            </a:fld>
            <a:endParaRPr lang="en-US"/>
          </a:p>
        </p:txBody>
      </p:sp>
      <p:sp>
        <p:nvSpPr>
          <p:cNvPr id="5" name="Footer Placeholder 4">
            <a:extLst>
              <a:ext uri="{FF2B5EF4-FFF2-40B4-BE49-F238E27FC236}">
                <a16:creationId xmlns:a16="http://schemas.microsoft.com/office/drawing/2014/main" id="{52020BDB-FC14-BEDE-9A36-E4D536A108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9A0826-4E71-432C-40B3-150C591148D8}"/>
              </a:ext>
            </a:extLst>
          </p:cNvPr>
          <p:cNvSpPr>
            <a:spLocks noGrp="1"/>
          </p:cNvSpPr>
          <p:nvPr>
            <p:ph type="sldNum" sz="quarter" idx="12"/>
          </p:nvPr>
        </p:nvSpPr>
        <p:spPr/>
        <p:txBody>
          <a:bodyPr/>
          <a:lstStyle/>
          <a:p>
            <a:fld id="{D50817DB-4E25-482D-8BFB-BD5131B776BF}" type="slidenum">
              <a:rPr lang="en-US" smtClean="0"/>
              <a:t>‹nr.›</a:t>
            </a:fld>
            <a:endParaRPr lang="en-US"/>
          </a:p>
        </p:txBody>
      </p:sp>
    </p:spTree>
    <p:extLst>
      <p:ext uri="{BB962C8B-B14F-4D97-AF65-F5344CB8AC3E}">
        <p14:creationId xmlns:p14="http://schemas.microsoft.com/office/powerpoint/2010/main" val="747627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54CB-595E-0C22-749A-FC8420BCF48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0BCFC6D-3986-B68C-493B-418460EB694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3D00E3E-875A-C0A6-09E1-2AE6BBDAA962}"/>
              </a:ext>
            </a:extLst>
          </p:cNvPr>
          <p:cNvSpPr>
            <a:spLocks noGrp="1"/>
          </p:cNvSpPr>
          <p:nvPr>
            <p:ph type="dt" sz="half" idx="10"/>
          </p:nvPr>
        </p:nvSpPr>
        <p:spPr/>
        <p:txBody>
          <a:bodyPr/>
          <a:lstStyle/>
          <a:p>
            <a:fld id="{C1FBF67E-4123-401A-AEF6-7E6445F72C52}" type="datetimeFigureOut">
              <a:rPr lang="en-US" smtClean="0"/>
              <a:t>11/12/2025</a:t>
            </a:fld>
            <a:endParaRPr lang="en-US"/>
          </a:p>
        </p:txBody>
      </p:sp>
      <p:sp>
        <p:nvSpPr>
          <p:cNvPr id="5" name="Footer Placeholder 4">
            <a:extLst>
              <a:ext uri="{FF2B5EF4-FFF2-40B4-BE49-F238E27FC236}">
                <a16:creationId xmlns:a16="http://schemas.microsoft.com/office/drawing/2014/main" id="{B645C715-47F8-8C84-00B4-403DC65794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BB5AF6-88F9-49B2-D15B-5F1CC56CDCC7}"/>
              </a:ext>
            </a:extLst>
          </p:cNvPr>
          <p:cNvSpPr>
            <a:spLocks noGrp="1"/>
          </p:cNvSpPr>
          <p:nvPr>
            <p:ph type="sldNum" sz="quarter" idx="12"/>
          </p:nvPr>
        </p:nvSpPr>
        <p:spPr/>
        <p:txBody>
          <a:bodyPr/>
          <a:lstStyle/>
          <a:p>
            <a:fld id="{D50817DB-4E25-482D-8BFB-BD5131B776BF}" type="slidenum">
              <a:rPr lang="en-US" smtClean="0"/>
              <a:t>‹nr.›</a:t>
            </a:fld>
            <a:endParaRPr lang="en-US"/>
          </a:p>
        </p:txBody>
      </p:sp>
    </p:spTree>
    <p:extLst>
      <p:ext uri="{BB962C8B-B14F-4D97-AF65-F5344CB8AC3E}">
        <p14:creationId xmlns:p14="http://schemas.microsoft.com/office/powerpoint/2010/main" val="3076875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34038-EC5B-A468-838A-FE5D7B08542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4C4AF5D-E449-50A7-3BCA-7CF463B6D3A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B95D313-2378-5170-3AE5-8BAE38D340E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320171D-EF7C-86C4-12CC-415AFBB69049}"/>
              </a:ext>
            </a:extLst>
          </p:cNvPr>
          <p:cNvSpPr>
            <a:spLocks noGrp="1"/>
          </p:cNvSpPr>
          <p:nvPr>
            <p:ph type="dt" sz="half" idx="10"/>
          </p:nvPr>
        </p:nvSpPr>
        <p:spPr/>
        <p:txBody>
          <a:bodyPr/>
          <a:lstStyle/>
          <a:p>
            <a:fld id="{C1FBF67E-4123-401A-AEF6-7E6445F72C52}" type="datetimeFigureOut">
              <a:rPr lang="en-US" smtClean="0"/>
              <a:t>11/12/2025</a:t>
            </a:fld>
            <a:endParaRPr lang="en-US"/>
          </a:p>
        </p:txBody>
      </p:sp>
      <p:sp>
        <p:nvSpPr>
          <p:cNvPr id="6" name="Footer Placeholder 5">
            <a:extLst>
              <a:ext uri="{FF2B5EF4-FFF2-40B4-BE49-F238E27FC236}">
                <a16:creationId xmlns:a16="http://schemas.microsoft.com/office/drawing/2014/main" id="{6FFBB779-5605-5325-4F0E-5493CE0E5E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5E4702-10D4-6B28-2510-31E00A9B03D6}"/>
              </a:ext>
            </a:extLst>
          </p:cNvPr>
          <p:cNvSpPr>
            <a:spLocks noGrp="1"/>
          </p:cNvSpPr>
          <p:nvPr>
            <p:ph type="sldNum" sz="quarter" idx="12"/>
          </p:nvPr>
        </p:nvSpPr>
        <p:spPr/>
        <p:txBody>
          <a:bodyPr/>
          <a:lstStyle/>
          <a:p>
            <a:fld id="{D50817DB-4E25-482D-8BFB-BD5131B776BF}" type="slidenum">
              <a:rPr lang="en-US" smtClean="0"/>
              <a:t>‹nr.›</a:t>
            </a:fld>
            <a:endParaRPr lang="en-US"/>
          </a:p>
        </p:txBody>
      </p:sp>
    </p:spTree>
    <p:extLst>
      <p:ext uri="{BB962C8B-B14F-4D97-AF65-F5344CB8AC3E}">
        <p14:creationId xmlns:p14="http://schemas.microsoft.com/office/powerpoint/2010/main" val="3405656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7CDD4-27AD-CFC3-CDFD-6805BED0CEB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B29D49-4F81-CA09-D08F-EFEDB12667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83E86B7-2E23-B0A3-51D7-1B70629FE08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C09CEBD-6D13-E21B-E985-5BB4F3211C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0DDA747-49DE-E183-3CB9-029F4ECE178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64B40FD-5C4B-B561-43DF-9CE74F243232}"/>
              </a:ext>
            </a:extLst>
          </p:cNvPr>
          <p:cNvSpPr>
            <a:spLocks noGrp="1"/>
          </p:cNvSpPr>
          <p:nvPr>
            <p:ph type="dt" sz="half" idx="10"/>
          </p:nvPr>
        </p:nvSpPr>
        <p:spPr/>
        <p:txBody>
          <a:bodyPr/>
          <a:lstStyle/>
          <a:p>
            <a:fld id="{C1FBF67E-4123-401A-AEF6-7E6445F72C52}" type="datetimeFigureOut">
              <a:rPr lang="en-US" smtClean="0"/>
              <a:t>11/12/2025</a:t>
            </a:fld>
            <a:endParaRPr lang="en-US"/>
          </a:p>
        </p:txBody>
      </p:sp>
      <p:sp>
        <p:nvSpPr>
          <p:cNvPr id="8" name="Footer Placeholder 7">
            <a:extLst>
              <a:ext uri="{FF2B5EF4-FFF2-40B4-BE49-F238E27FC236}">
                <a16:creationId xmlns:a16="http://schemas.microsoft.com/office/drawing/2014/main" id="{2062EBC9-F71F-7553-1ADE-A185332AA5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241731-B70C-35DF-B8ED-58BBB188A8BA}"/>
              </a:ext>
            </a:extLst>
          </p:cNvPr>
          <p:cNvSpPr>
            <a:spLocks noGrp="1"/>
          </p:cNvSpPr>
          <p:nvPr>
            <p:ph type="sldNum" sz="quarter" idx="12"/>
          </p:nvPr>
        </p:nvSpPr>
        <p:spPr/>
        <p:txBody>
          <a:bodyPr/>
          <a:lstStyle/>
          <a:p>
            <a:fld id="{D50817DB-4E25-482D-8BFB-BD5131B776BF}" type="slidenum">
              <a:rPr lang="en-US" smtClean="0"/>
              <a:t>‹nr.›</a:t>
            </a:fld>
            <a:endParaRPr lang="en-US"/>
          </a:p>
        </p:txBody>
      </p:sp>
    </p:spTree>
    <p:extLst>
      <p:ext uri="{BB962C8B-B14F-4D97-AF65-F5344CB8AC3E}">
        <p14:creationId xmlns:p14="http://schemas.microsoft.com/office/powerpoint/2010/main" val="2492605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A80CE-66D0-6105-B5B7-29D22A82732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C98623B-DCD6-D6BC-E136-E08A7D7C8BF4}"/>
              </a:ext>
            </a:extLst>
          </p:cNvPr>
          <p:cNvSpPr>
            <a:spLocks noGrp="1"/>
          </p:cNvSpPr>
          <p:nvPr>
            <p:ph type="dt" sz="half" idx="10"/>
          </p:nvPr>
        </p:nvSpPr>
        <p:spPr/>
        <p:txBody>
          <a:bodyPr/>
          <a:lstStyle/>
          <a:p>
            <a:fld id="{C1FBF67E-4123-401A-AEF6-7E6445F72C52}" type="datetimeFigureOut">
              <a:rPr lang="en-US" smtClean="0"/>
              <a:t>11/12/2025</a:t>
            </a:fld>
            <a:endParaRPr lang="en-US"/>
          </a:p>
        </p:txBody>
      </p:sp>
      <p:sp>
        <p:nvSpPr>
          <p:cNvPr id="4" name="Footer Placeholder 3">
            <a:extLst>
              <a:ext uri="{FF2B5EF4-FFF2-40B4-BE49-F238E27FC236}">
                <a16:creationId xmlns:a16="http://schemas.microsoft.com/office/drawing/2014/main" id="{E88EC7D5-E6FD-7CAC-638A-1F9FC61B4D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295D7F-776C-EC05-7122-381B6EF2FD25}"/>
              </a:ext>
            </a:extLst>
          </p:cNvPr>
          <p:cNvSpPr>
            <a:spLocks noGrp="1"/>
          </p:cNvSpPr>
          <p:nvPr>
            <p:ph type="sldNum" sz="quarter" idx="12"/>
          </p:nvPr>
        </p:nvSpPr>
        <p:spPr/>
        <p:txBody>
          <a:bodyPr/>
          <a:lstStyle/>
          <a:p>
            <a:fld id="{D50817DB-4E25-482D-8BFB-BD5131B776BF}" type="slidenum">
              <a:rPr lang="en-US" smtClean="0"/>
              <a:t>‹nr.›</a:t>
            </a:fld>
            <a:endParaRPr lang="en-US"/>
          </a:p>
        </p:txBody>
      </p:sp>
    </p:spTree>
    <p:extLst>
      <p:ext uri="{BB962C8B-B14F-4D97-AF65-F5344CB8AC3E}">
        <p14:creationId xmlns:p14="http://schemas.microsoft.com/office/powerpoint/2010/main" val="379775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F4EC17-F7C6-753A-65DD-A09E7531782C}"/>
              </a:ext>
            </a:extLst>
          </p:cNvPr>
          <p:cNvSpPr>
            <a:spLocks noGrp="1"/>
          </p:cNvSpPr>
          <p:nvPr>
            <p:ph type="dt" sz="half" idx="10"/>
          </p:nvPr>
        </p:nvSpPr>
        <p:spPr/>
        <p:txBody>
          <a:bodyPr/>
          <a:lstStyle/>
          <a:p>
            <a:fld id="{C1FBF67E-4123-401A-AEF6-7E6445F72C52}" type="datetimeFigureOut">
              <a:rPr lang="en-US" smtClean="0"/>
              <a:t>11/12/2025</a:t>
            </a:fld>
            <a:endParaRPr lang="en-US"/>
          </a:p>
        </p:txBody>
      </p:sp>
      <p:sp>
        <p:nvSpPr>
          <p:cNvPr id="3" name="Footer Placeholder 2">
            <a:extLst>
              <a:ext uri="{FF2B5EF4-FFF2-40B4-BE49-F238E27FC236}">
                <a16:creationId xmlns:a16="http://schemas.microsoft.com/office/drawing/2014/main" id="{E1663A27-6417-B55C-6CDD-E22B883612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3834F3-2EB9-5C42-0F85-3C1395DEFAAA}"/>
              </a:ext>
            </a:extLst>
          </p:cNvPr>
          <p:cNvSpPr>
            <a:spLocks noGrp="1"/>
          </p:cNvSpPr>
          <p:nvPr>
            <p:ph type="sldNum" sz="quarter" idx="12"/>
          </p:nvPr>
        </p:nvSpPr>
        <p:spPr/>
        <p:txBody>
          <a:bodyPr/>
          <a:lstStyle/>
          <a:p>
            <a:fld id="{D50817DB-4E25-482D-8BFB-BD5131B776BF}" type="slidenum">
              <a:rPr lang="en-US" smtClean="0"/>
              <a:t>‹nr.›</a:t>
            </a:fld>
            <a:endParaRPr lang="en-US"/>
          </a:p>
        </p:txBody>
      </p:sp>
    </p:spTree>
    <p:extLst>
      <p:ext uri="{BB962C8B-B14F-4D97-AF65-F5344CB8AC3E}">
        <p14:creationId xmlns:p14="http://schemas.microsoft.com/office/powerpoint/2010/main" val="1969318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4AC50-D575-BEC2-7637-013A427CD9F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38D2C26-E4CD-ED2D-9E95-7E1FA79BAB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8134FFD-BDF6-54C7-2FE4-EC51390867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7EE275C-5589-ED18-0508-F0DF1E3FC176}"/>
              </a:ext>
            </a:extLst>
          </p:cNvPr>
          <p:cNvSpPr>
            <a:spLocks noGrp="1"/>
          </p:cNvSpPr>
          <p:nvPr>
            <p:ph type="dt" sz="half" idx="10"/>
          </p:nvPr>
        </p:nvSpPr>
        <p:spPr/>
        <p:txBody>
          <a:bodyPr/>
          <a:lstStyle/>
          <a:p>
            <a:fld id="{C1FBF67E-4123-401A-AEF6-7E6445F72C52}" type="datetimeFigureOut">
              <a:rPr lang="en-US" smtClean="0"/>
              <a:t>11/12/2025</a:t>
            </a:fld>
            <a:endParaRPr lang="en-US"/>
          </a:p>
        </p:txBody>
      </p:sp>
      <p:sp>
        <p:nvSpPr>
          <p:cNvPr id="6" name="Footer Placeholder 5">
            <a:extLst>
              <a:ext uri="{FF2B5EF4-FFF2-40B4-BE49-F238E27FC236}">
                <a16:creationId xmlns:a16="http://schemas.microsoft.com/office/drawing/2014/main" id="{2348E858-5D26-8214-CB6E-0D428BE79C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30DBEC-99CA-D065-9F2B-0E460D0AB467}"/>
              </a:ext>
            </a:extLst>
          </p:cNvPr>
          <p:cNvSpPr>
            <a:spLocks noGrp="1"/>
          </p:cNvSpPr>
          <p:nvPr>
            <p:ph type="sldNum" sz="quarter" idx="12"/>
          </p:nvPr>
        </p:nvSpPr>
        <p:spPr/>
        <p:txBody>
          <a:bodyPr/>
          <a:lstStyle/>
          <a:p>
            <a:fld id="{D50817DB-4E25-482D-8BFB-BD5131B776BF}" type="slidenum">
              <a:rPr lang="en-US" smtClean="0"/>
              <a:t>‹nr.›</a:t>
            </a:fld>
            <a:endParaRPr lang="en-US"/>
          </a:p>
        </p:txBody>
      </p:sp>
    </p:spTree>
    <p:extLst>
      <p:ext uri="{BB962C8B-B14F-4D97-AF65-F5344CB8AC3E}">
        <p14:creationId xmlns:p14="http://schemas.microsoft.com/office/powerpoint/2010/main" val="2192244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A9472-45EF-68D0-6E12-7BD5C87577B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B9E62FF-E115-4B51-B3DF-BEFF982C1D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57C3CB-EA37-5AB6-901A-AA964F044C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B932B68-AE41-EE8C-EF7F-97E4AA7F66F0}"/>
              </a:ext>
            </a:extLst>
          </p:cNvPr>
          <p:cNvSpPr>
            <a:spLocks noGrp="1"/>
          </p:cNvSpPr>
          <p:nvPr>
            <p:ph type="dt" sz="half" idx="10"/>
          </p:nvPr>
        </p:nvSpPr>
        <p:spPr/>
        <p:txBody>
          <a:bodyPr/>
          <a:lstStyle/>
          <a:p>
            <a:fld id="{C1FBF67E-4123-401A-AEF6-7E6445F72C52}" type="datetimeFigureOut">
              <a:rPr lang="en-US" smtClean="0"/>
              <a:t>11/12/2025</a:t>
            </a:fld>
            <a:endParaRPr lang="en-US"/>
          </a:p>
        </p:txBody>
      </p:sp>
      <p:sp>
        <p:nvSpPr>
          <p:cNvPr id="6" name="Footer Placeholder 5">
            <a:extLst>
              <a:ext uri="{FF2B5EF4-FFF2-40B4-BE49-F238E27FC236}">
                <a16:creationId xmlns:a16="http://schemas.microsoft.com/office/drawing/2014/main" id="{C6772A09-BE89-610A-478C-7632268D64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BC177E-535F-99FE-85A8-F5419691BB33}"/>
              </a:ext>
            </a:extLst>
          </p:cNvPr>
          <p:cNvSpPr>
            <a:spLocks noGrp="1"/>
          </p:cNvSpPr>
          <p:nvPr>
            <p:ph type="sldNum" sz="quarter" idx="12"/>
          </p:nvPr>
        </p:nvSpPr>
        <p:spPr/>
        <p:txBody>
          <a:bodyPr/>
          <a:lstStyle/>
          <a:p>
            <a:fld id="{D50817DB-4E25-482D-8BFB-BD5131B776BF}" type="slidenum">
              <a:rPr lang="en-US" smtClean="0"/>
              <a:t>‹nr.›</a:t>
            </a:fld>
            <a:endParaRPr lang="en-US"/>
          </a:p>
        </p:txBody>
      </p:sp>
    </p:spTree>
    <p:extLst>
      <p:ext uri="{BB962C8B-B14F-4D97-AF65-F5344CB8AC3E}">
        <p14:creationId xmlns:p14="http://schemas.microsoft.com/office/powerpoint/2010/main" val="73426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F0A56B-D3DC-EE72-831F-32CAE47549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A861A00-3119-0499-F95E-E3CBA669C1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3BB6FB6-4AB1-ACC7-4670-B63B880C6C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1FBF67E-4123-401A-AEF6-7E6445F72C52}" type="datetimeFigureOut">
              <a:rPr lang="en-US" smtClean="0"/>
              <a:t>11/12/2025</a:t>
            </a:fld>
            <a:endParaRPr lang="en-US"/>
          </a:p>
        </p:txBody>
      </p:sp>
      <p:sp>
        <p:nvSpPr>
          <p:cNvPr id="5" name="Footer Placeholder 4">
            <a:extLst>
              <a:ext uri="{FF2B5EF4-FFF2-40B4-BE49-F238E27FC236}">
                <a16:creationId xmlns:a16="http://schemas.microsoft.com/office/drawing/2014/main" id="{7D4D5B03-E078-9E1A-AAAD-16FF62A633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C69BE00-B5C8-9D21-3699-E281D564A5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0817DB-4E25-482D-8BFB-BD5131B776BF}" type="slidenum">
              <a:rPr lang="en-US" smtClean="0"/>
              <a:t>‹nr.›</a:t>
            </a:fld>
            <a:endParaRPr lang="en-US"/>
          </a:p>
        </p:txBody>
      </p:sp>
    </p:spTree>
    <p:extLst>
      <p:ext uri="{BB962C8B-B14F-4D97-AF65-F5344CB8AC3E}">
        <p14:creationId xmlns:p14="http://schemas.microsoft.com/office/powerpoint/2010/main" val="245069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8.png"/><Relationship Id="rId7" Type="http://schemas.openxmlformats.org/officeDocument/2006/relationships/image" Target="../media/image39.jpe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svg"/><Relationship Id="rId20" Type="http://schemas.openxmlformats.org/officeDocument/2006/relationships/image" Target="../media/image21.sv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evensloopBanner">
            <a:extLst>
              <a:ext uri="{FF2B5EF4-FFF2-40B4-BE49-F238E27FC236}">
                <a16:creationId xmlns:a16="http://schemas.microsoft.com/office/drawing/2014/main" id="{C9472693-2842-47B9-DCCE-C94D51F4E5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3318" y="97399"/>
            <a:ext cx="1641931" cy="123692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77DF0D5-BA06-05EF-9E5D-97061294F2C8}"/>
              </a:ext>
            </a:extLst>
          </p:cNvPr>
          <p:cNvSpPr>
            <a:spLocks noGrp="1"/>
          </p:cNvSpPr>
          <p:nvPr>
            <p:ph type="title"/>
          </p:nvPr>
        </p:nvSpPr>
        <p:spPr>
          <a:xfrm>
            <a:off x="130629" y="97399"/>
            <a:ext cx="10515600" cy="1325563"/>
          </a:xfrm>
        </p:spPr>
        <p:txBody>
          <a:bodyPr/>
          <a:lstStyle/>
          <a:p>
            <a:r>
              <a:rPr lang="nl-NL" dirty="0"/>
              <a:t>Mentale gezondheid raakt alles: gezondheid, samenleving en economie</a:t>
            </a:r>
            <a:endParaRPr lang="en-US" dirty="0"/>
          </a:p>
        </p:txBody>
      </p:sp>
      <p:pic>
        <p:nvPicPr>
          <p:cNvPr id="8" name="Picture 7">
            <a:extLst>
              <a:ext uri="{FF2B5EF4-FFF2-40B4-BE49-F238E27FC236}">
                <a16:creationId xmlns:a16="http://schemas.microsoft.com/office/drawing/2014/main" id="{60F91E3F-49C4-98E4-9874-73001F8B6D84}"/>
              </a:ext>
            </a:extLst>
          </p:cNvPr>
          <p:cNvPicPr>
            <a:picLocks noChangeAspect="1"/>
          </p:cNvPicPr>
          <p:nvPr/>
        </p:nvPicPr>
        <p:blipFill>
          <a:blip r:embed="rId4"/>
          <a:stretch>
            <a:fillRect/>
          </a:stretch>
        </p:blipFill>
        <p:spPr>
          <a:xfrm>
            <a:off x="2569029" y="1618973"/>
            <a:ext cx="6818641" cy="4814596"/>
          </a:xfrm>
          <a:prstGeom prst="rect">
            <a:avLst/>
          </a:prstGeom>
        </p:spPr>
      </p:pic>
      <p:sp>
        <p:nvSpPr>
          <p:cNvPr id="9" name="TextBox 8">
            <a:extLst>
              <a:ext uri="{FF2B5EF4-FFF2-40B4-BE49-F238E27FC236}">
                <a16:creationId xmlns:a16="http://schemas.microsoft.com/office/drawing/2014/main" id="{9FF5A611-B137-3B57-3060-505DCEA13BA3}"/>
              </a:ext>
            </a:extLst>
          </p:cNvPr>
          <p:cNvSpPr txBox="1"/>
          <p:nvPr/>
        </p:nvSpPr>
        <p:spPr>
          <a:xfrm>
            <a:off x="5783170" y="6143917"/>
            <a:ext cx="5261113" cy="246221"/>
          </a:xfrm>
          <a:prstGeom prst="rect">
            <a:avLst/>
          </a:prstGeom>
          <a:noFill/>
        </p:spPr>
        <p:txBody>
          <a:bodyPr wrap="square" rtlCol="0">
            <a:spAutoFit/>
          </a:bodyPr>
          <a:lstStyle/>
          <a:p>
            <a:r>
              <a:rPr lang="nl-NL" sz="1000" dirty="0"/>
              <a:t>World Health </a:t>
            </a:r>
            <a:r>
              <a:rPr lang="nl-NL" sz="1000" dirty="0" err="1"/>
              <a:t>Organization</a:t>
            </a:r>
            <a:r>
              <a:rPr lang="nl-NL" sz="1000" dirty="0"/>
              <a:t> (2022) World Mental Health Report</a:t>
            </a:r>
            <a:endParaRPr lang="en-US" sz="1000" dirty="0"/>
          </a:p>
        </p:txBody>
      </p:sp>
    </p:spTree>
    <p:extLst>
      <p:ext uri="{BB962C8B-B14F-4D97-AF65-F5344CB8AC3E}">
        <p14:creationId xmlns:p14="http://schemas.microsoft.com/office/powerpoint/2010/main" val="2723835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3F7F2-D894-1D79-2B0A-C504E57B3C05}"/>
              </a:ext>
            </a:extLst>
          </p:cNvPr>
          <p:cNvSpPr>
            <a:spLocks noGrp="1"/>
          </p:cNvSpPr>
          <p:nvPr>
            <p:ph type="title"/>
          </p:nvPr>
        </p:nvSpPr>
        <p:spPr>
          <a:xfrm>
            <a:off x="395652" y="777240"/>
            <a:ext cx="11277600" cy="1004888"/>
          </a:xfrm>
        </p:spPr>
        <p:txBody>
          <a:bodyPr>
            <a:normAutofit fontScale="90000"/>
          </a:bodyPr>
          <a:lstStyle/>
          <a:p>
            <a:pPr algn="ctr"/>
            <a:r>
              <a:rPr lang="en-US" b="1" dirty="0">
                <a:solidFill>
                  <a:schemeClr val="bg2">
                    <a:lumMod val="75000"/>
                  </a:schemeClr>
                </a:solidFill>
              </a:rPr>
              <a:t>Implementation status of policies in key areas for </a:t>
            </a:r>
            <a:br>
              <a:rPr lang="en-US" b="1" dirty="0">
                <a:solidFill>
                  <a:schemeClr val="bg2">
                    <a:lumMod val="75000"/>
                  </a:schemeClr>
                </a:solidFill>
              </a:rPr>
            </a:br>
            <a:r>
              <a:rPr lang="en-US" b="1" dirty="0"/>
              <a:t>mental health promotion/prevention and resilience </a:t>
            </a:r>
            <a:br>
              <a:rPr lang="en-US" b="1" dirty="0"/>
            </a:br>
            <a:r>
              <a:rPr lang="en-US" b="1" dirty="0">
                <a:solidFill>
                  <a:schemeClr val="bg2">
                    <a:lumMod val="75000"/>
                  </a:schemeClr>
                </a:solidFill>
              </a:rPr>
              <a:t>over the life course</a:t>
            </a:r>
            <a:br>
              <a:rPr lang="en-US" b="1" dirty="0">
                <a:solidFill>
                  <a:schemeClr val="bg2">
                    <a:lumMod val="75000"/>
                  </a:schemeClr>
                </a:solidFill>
              </a:rPr>
            </a:br>
            <a:endParaRPr lang="en-US" b="1" dirty="0">
              <a:solidFill>
                <a:schemeClr val="bg2">
                  <a:lumMod val="75000"/>
                </a:schemeClr>
              </a:solidFill>
            </a:endParaRPr>
          </a:p>
        </p:txBody>
      </p:sp>
      <p:sp>
        <p:nvSpPr>
          <p:cNvPr id="3" name="Footer Placeholder 2">
            <a:extLst>
              <a:ext uri="{FF2B5EF4-FFF2-40B4-BE49-F238E27FC236}">
                <a16:creationId xmlns:a16="http://schemas.microsoft.com/office/drawing/2014/main" id="{5A2251D0-9A67-1166-8DEB-5531A7BFC9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043522-3AAF-D9DA-9186-73948BCFFFB6}"/>
              </a:ext>
            </a:extLst>
          </p:cNvPr>
          <p:cNvSpPr>
            <a:spLocks noGrp="1"/>
          </p:cNvSpPr>
          <p:nvPr>
            <p:ph type="sldNum" sz="quarter" idx="12"/>
          </p:nvPr>
        </p:nvSpPr>
        <p:spPr/>
        <p:txBody>
          <a:bodyPr/>
          <a:lstStyle/>
          <a:p>
            <a:fld id="{714BF2E0-EE3B-6A4E-9FB9-82DE86E1F02F}" type="slidenum">
              <a:rPr lang="en-US" smtClean="0"/>
              <a:pPr/>
              <a:t>10</a:t>
            </a:fld>
            <a:endParaRPr lang="en-US"/>
          </a:p>
        </p:txBody>
      </p:sp>
      <p:pic>
        <p:nvPicPr>
          <p:cNvPr id="7" name="Picture 6">
            <a:extLst>
              <a:ext uri="{FF2B5EF4-FFF2-40B4-BE49-F238E27FC236}">
                <a16:creationId xmlns:a16="http://schemas.microsoft.com/office/drawing/2014/main" id="{04BF5111-E7CB-C126-D78B-8E2CDEF75C39}"/>
              </a:ext>
            </a:extLst>
          </p:cNvPr>
          <p:cNvPicPr>
            <a:picLocks noChangeAspect="1"/>
          </p:cNvPicPr>
          <p:nvPr/>
        </p:nvPicPr>
        <p:blipFill>
          <a:blip r:embed="rId2"/>
          <a:srcRect l="10633" t="26923" r="11643" b="9487"/>
          <a:stretch/>
        </p:blipFill>
        <p:spPr>
          <a:xfrm>
            <a:off x="1770183" y="1934406"/>
            <a:ext cx="8528539" cy="4360984"/>
          </a:xfrm>
          <a:prstGeom prst="rect">
            <a:avLst/>
          </a:prstGeom>
        </p:spPr>
      </p:pic>
    </p:spTree>
    <p:extLst>
      <p:ext uri="{BB962C8B-B14F-4D97-AF65-F5344CB8AC3E}">
        <p14:creationId xmlns:p14="http://schemas.microsoft.com/office/powerpoint/2010/main" val="3959828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BDDA872-2BD0-49DF-B323-49FC345C0DDB}"/>
              </a:ext>
            </a:extLst>
          </p:cNvPr>
          <p:cNvSpPr txBox="1"/>
          <p:nvPr/>
        </p:nvSpPr>
        <p:spPr>
          <a:xfrm>
            <a:off x="3219265" y="2089427"/>
            <a:ext cx="1892266" cy="1815882"/>
          </a:xfrm>
          <a:prstGeom prst="rect">
            <a:avLst/>
          </a:prstGeom>
          <a:solidFill>
            <a:schemeClr val="tx2">
              <a:lumMod val="25000"/>
              <a:lumOff val="75000"/>
            </a:schemeClr>
          </a:solid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Policy dialogues</a:t>
            </a:r>
            <a:endParaRPr kumimoji="0" lang="en-GB" sz="1400" b="0" i="1"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1"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T" sz="1400" b="0" i="0" u="none" strike="noStrike" kern="1200" cap="none" spc="0" normalizeH="0" baseline="0" noProof="0" dirty="0">
                <a:ln>
                  <a:noFill/>
                </a:ln>
                <a:solidFill>
                  <a:prstClr val="black"/>
                </a:solidFill>
                <a:effectLst/>
                <a:uLnTx/>
                <a:uFillTx/>
                <a:latin typeface="Aptos" panose="02110004020202020204"/>
                <a:ea typeface="+mn-ea"/>
                <a:cs typeface="+mn-cs"/>
              </a:rPr>
              <a:t>22 </a:t>
            </a:r>
            <a:r>
              <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rPr>
              <a:t>Countries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200</a:t>
            </a:r>
            <a:r>
              <a:rPr kumimoji="0" lang="en-IT" sz="14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rPr>
              <a:t>stakeholders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2" name="Picture 1" descr="A blue logo on a black background&#10;&#10;AI-generated content may be incorrect.">
            <a:extLst>
              <a:ext uri="{FF2B5EF4-FFF2-40B4-BE49-F238E27FC236}">
                <a16:creationId xmlns:a16="http://schemas.microsoft.com/office/drawing/2014/main" id="{CE5674F5-A2CE-3105-A53E-16B0A772750A}"/>
              </a:ext>
            </a:extLst>
          </p:cNvPr>
          <p:cNvPicPr>
            <a:picLocks noChangeAspect="1"/>
          </p:cNvPicPr>
          <p:nvPr/>
        </p:nvPicPr>
        <p:blipFill>
          <a:blip r:embed="rId2"/>
          <a:stretch>
            <a:fillRect/>
          </a:stretch>
        </p:blipFill>
        <p:spPr>
          <a:xfrm>
            <a:off x="329121" y="5500576"/>
            <a:ext cx="1581150" cy="866775"/>
          </a:xfrm>
          <a:prstGeom prst="rect">
            <a:avLst/>
          </a:prstGeom>
        </p:spPr>
      </p:pic>
      <p:sp>
        <p:nvSpPr>
          <p:cNvPr id="5" name="TextBox 4">
            <a:extLst>
              <a:ext uri="{FF2B5EF4-FFF2-40B4-BE49-F238E27FC236}">
                <a16:creationId xmlns:a16="http://schemas.microsoft.com/office/drawing/2014/main" id="{6927B877-9DA6-20D0-7349-C5ECEE5ED648}"/>
              </a:ext>
            </a:extLst>
          </p:cNvPr>
          <p:cNvSpPr txBox="1"/>
          <p:nvPr/>
        </p:nvSpPr>
        <p:spPr>
          <a:xfrm>
            <a:off x="89730" y="2089427"/>
            <a:ext cx="1708236" cy="1815882"/>
          </a:xfrm>
          <a:prstGeom prst="rect">
            <a:avLst/>
          </a:prstGeom>
          <a:solidFill>
            <a:schemeClr val="tx2">
              <a:lumMod val="25000"/>
              <a:lumOff val="75000"/>
            </a:schemeClr>
          </a:solidFill>
        </p:spPr>
        <p:txBody>
          <a:bodyPr wrap="square" rtlCol="0">
            <a:spAutoFit/>
          </a:bodyPr>
          <a:lstStyle/>
          <a:p>
            <a:pPr lvl="0">
              <a:defRPr/>
            </a:pPr>
            <a:r>
              <a:rPr lang="en-GB" sz="1400" b="1" dirty="0">
                <a:solidFill>
                  <a:prstClr val="black"/>
                </a:solidFill>
              </a:rPr>
              <a:t>Evidence on Policy</a:t>
            </a:r>
          </a:p>
          <a:p>
            <a:pPr lvl="0">
              <a:defRPr/>
            </a:pPr>
            <a:endParaRPr lang="en-GB" sz="1400" b="1" dirty="0">
              <a:solidFill>
                <a:prstClr val="black"/>
              </a:solidFill>
            </a:endParaRPr>
          </a:p>
          <a:p>
            <a:pPr marL="285750" lvl="0" indent="-285750">
              <a:buFont typeface="Arial" panose="020B0604020202020204" pitchFamily="34" charset="0"/>
              <a:buChar char="•"/>
              <a:defRPr/>
            </a:pPr>
            <a:r>
              <a:rPr lang="en-GB" sz="1400" dirty="0">
                <a:solidFill>
                  <a:prstClr val="black"/>
                </a:solidFill>
              </a:rPr>
              <a:t>Survey on Mental Health Systems Capacity</a:t>
            </a:r>
          </a:p>
          <a:p>
            <a:pPr marL="285750" lvl="0" indent="-285750">
              <a:buFont typeface="Arial" panose="020B0604020202020204" pitchFamily="34" charset="0"/>
              <a:buChar char="•"/>
              <a:defRPr/>
            </a:pPr>
            <a:endParaRPr lang="en-GB" sz="1400" dirty="0">
              <a:solidFill>
                <a:prstClr val="black"/>
              </a:solidFill>
            </a:endParaRPr>
          </a:p>
          <a:p>
            <a:pPr marL="285750" lvl="0" indent="-285750">
              <a:buFont typeface="Arial" panose="020B0604020202020204" pitchFamily="34" charset="0"/>
              <a:buChar char="•"/>
              <a:defRPr/>
            </a:pPr>
            <a:r>
              <a:rPr lang="en-GB" sz="1400" dirty="0">
                <a:solidFill>
                  <a:prstClr val="black"/>
                </a:solidFill>
              </a:rPr>
              <a:t>Country profiles</a:t>
            </a:r>
          </a:p>
        </p:txBody>
      </p:sp>
      <p:cxnSp>
        <p:nvCxnSpPr>
          <p:cNvPr id="8" name="Straight Arrow Connector 7">
            <a:extLst>
              <a:ext uri="{FF2B5EF4-FFF2-40B4-BE49-F238E27FC236}">
                <a16:creationId xmlns:a16="http://schemas.microsoft.com/office/drawing/2014/main" id="{8403431E-7819-DB47-D596-BCBEE6F8E540}"/>
              </a:ext>
            </a:extLst>
          </p:cNvPr>
          <p:cNvCxnSpPr>
            <a:cxnSpLocks/>
          </p:cNvCxnSpPr>
          <p:nvPr/>
        </p:nvCxnSpPr>
        <p:spPr>
          <a:xfrm>
            <a:off x="1910271" y="3029753"/>
            <a:ext cx="1154969"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 name="Straight Arrow Connector 2">
            <a:extLst>
              <a:ext uri="{FF2B5EF4-FFF2-40B4-BE49-F238E27FC236}">
                <a16:creationId xmlns:a16="http://schemas.microsoft.com/office/drawing/2014/main" id="{A9EE3BB2-5B44-E0F5-B527-517B9F0DD46E}"/>
              </a:ext>
            </a:extLst>
          </p:cNvPr>
          <p:cNvCxnSpPr>
            <a:cxnSpLocks/>
          </p:cNvCxnSpPr>
          <p:nvPr/>
        </p:nvCxnSpPr>
        <p:spPr>
          <a:xfrm>
            <a:off x="5266348" y="2997368"/>
            <a:ext cx="1154969"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7770B1A1-7B2F-38AE-781B-DCAD33AC305F}"/>
              </a:ext>
            </a:extLst>
          </p:cNvPr>
          <p:cNvSpPr txBox="1"/>
          <p:nvPr/>
        </p:nvSpPr>
        <p:spPr>
          <a:xfrm>
            <a:off x="6576134" y="1319815"/>
            <a:ext cx="2336373" cy="5047536"/>
          </a:xfrm>
          <a:prstGeom prst="rect">
            <a:avLst/>
          </a:prstGeom>
          <a:solidFill>
            <a:schemeClr val="tx2">
              <a:lumMod val="25000"/>
              <a:lumOff val="75000"/>
            </a:schemeClr>
          </a:solidFill>
        </p:spPr>
        <p:txBody>
          <a:bodyPr wrap="square">
            <a:spAutoFit/>
          </a:bodyPr>
          <a:lstStyle/>
          <a:p>
            <a:pPr algn="l" rtl="0" fontAlgn="base"/>
            <a:r>
              <a:rPr lang="en-GB" sz="1400" b="1" i="0" u="none" strike="noStrike" dirty="0">
                <a:effectLst/>
              </a:rPr>
              <a:t>TWO KEY THEMES EMERGING</a:t>
            </a:r>
          </a:p>
          <a:p>
            <a:pPr algn="l" rtl="0" fontAlgn="base"/>
            <a:r>
              <a:rPr lang="en-GB" sz="1400" b="1" i="0" u="none" strike="noStrike" dirty="0">
                <a:effectLst/>
              </a:rPr>
              <a:t>Embedding mental health in all policies </a:t>
            </a:r>
            <a:r>
              <a:rPr lang="en-US" sz="1400" b="0" i="0" dirty="0">
                <a:effectLst/>
              </a:rPr>
              <a:t>​</a:t>
            </a:r>
          </a:p>
          <a:p>
            <a:pPr algn="l" rtl="0" fontAlgn="base"/>
            <a:r>
              <a:rPr lang="en-GB" sz="1400" b="0" i="0" u="none" strike="noStrike" dirty="0">
                <a:solidFill>
                  <a:schemeClr val="bg1">
                    <a:lumMod val="50000"/>
                  </a:schemeClr>
                </a:solidFill>
                <a:effectLst/>
              </a:rPr>
              <a:t>All 22 countries emphasized the need to integrate mental health into policies and planning of all sectors—from education and employment to transport and housing.</a:t>
            </a:r>
            <a:r>
              <a:rPr lang="en-US" sz="1400" b="0" i="0" dirty="0">
                <a:solidFill>
                  <a:schemeClr val="bg1">
                    <a:lumMod val="50000"/>
                  </a:schemeClr>
                </a:solidFill>
                <a:effectLst/>
              </a:rPr>
              <a:t>​</a:t>
            </a:r>
          </a:p>
          <a:p>
            <a:pPr algn="l" rtl="0" fontAlgn="base"/>
            <a:r>
              <a:rPr lang="en-GB" sz="1400" b="1" i="0" u="none" strike="noStrike" dirty="0">
                <a:effectLst/>
              </a:rPr>
              <a:t>Transforming mental health systems</a:t>
            </a:r>
            <a:r>
              <a:rPr lang="en-US" sz="1400" b="0" i="0" dirty="0">
                <a:effectLst/>
              </a:rPr>
              <a:t>​</a:t>
            </a:r>
          </a:p>
          <a:p>
            <a:pPr algn="l" rtl="0" fontAlgn="base"/>
            <a:r>
              <a:rPr lang="en-GB" sz="1400" b="0" i="0" u="none" strike="noStrike" dirty="0">
                <a:solidFill>
                  <a:schemeClr val="bg1">
                    <a:lumMod val="50000"/>
                  </a:schemeClr>
                </a:solidFill>
                <a:effectLst/>
              </a:rPr>
              <a:t>Ten countries expressed clear interest in receiving support for transforming their mental health systems, highlighting widespread recognition of necessity for fundamental changes in how mental health care is organized, delivered, and financed.</a:t>
            </a:r>
            <a:r>
              <a:rPr lang="en-GB" sz="1400" b="0" i="0" dirty="0">
                <a:solidFill>
                  <a:schemeClr val="bg1">
                    <a:lumMod val="50000"/>
                  </a:schemeClr>
                </a:solidFill>
                <a:effectLst/>
              </a:rPr>
              <a:t>​</a:t>
            </a:r>
          </a:p>
        </p:txBody>
      </p:sp>
      <p:cxnSp>
        <p:nvCxnSpPr>
          <p:cNvPr id="14" name="Straight Arrow Connector 13">
            <a:extLst>
              <a:ext uri="{FF2B5EF4-FFF2-40B4-BE49-F238E27FC236}">
                <a16:creationId xmlns:a16="http://schemas.microsoft.com/office/drawing/2014/main" id="{78DFB31C-143E-DE7A-D192-7A2F9DE4BDE3}"/>
              </a:ext>
            </a:extLst>
          </p:cNvPr>
          <p:cNvCxnSpPr>
            <a:cxnSpLocks/>
          </p:cNvCxnSpPr>
          <p:nvPr/>
        </p:nvCxnSpPr>
        <p:spPr>
          <a:xfrm>
            <a:off x="9041179" y="3029753"/>
            <a:ext cx="1154969"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A38A0D59-0398-9DD9-D128-D4E237648882}"/>
              </a:ext>
            </a:extLst>
          </p:cNvPr>
          <p:cNvSpPr txBox="1"/>
          <p:nvPr/>
        </p:nvSpPr>
        <p:spPr>
          <a:xfrm>
            <a:off x="10253352" y="2121812"/>
            <a:ext cx="1892266" cy="2246769"/>
          </a:xfrm>
          <a:prstGeom prst="rect">
            <a:avLst/>
          </a:prstGeom>
          <a:solidFill>
            <a:schemeClr val="tx2">
              <a:lumMod val="25000"/>
              <a:lumOff val="75000"/>
            </a:schemeClr>
          </a:solid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Convene countries for a multi-sectoral dialogue</a:t>
            </a:r>
            <a:endParaRPr kumimoji="0" lang="en-GB" sz="1400" b="0" i="1"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1" u="none" strike="noStrike" kern="1200" cap="none" spc="0" normalizeH="0" baseline="0" noProof="0" dirty="0">
              <a:ln>
                <a:noFill/>
              </a:ln>
              <a:solidFill>
                <a:prstClr val="black"/>
              </a:solidFill>
              <a:effectLst/>
              <a:uLnTx/>
              <a:uFillTx/>
              <a:latin typeface="Aptos" panose="02110004020202020204"/>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The Paris High Level meeting on </a:t>
            </a:r>
            <a:r>
              <a:rPr kumimoji="0" lang="en-US" sz="1400" b="0" i="0" u="none" strike="noStrike" kern="1200" cap="none" spc="0" normalizeH="0" baseline="0" noProof="0" dirty="0" err="1">
                <a:ln>
                  <a:noFill/>
                </a:ln>
                <a:solidFill>
                  <a:prstClr val="black"/>
                </a:solidFill>
                <a:effectLst/>
                <a:uLnTx/>
                <a:uFillTx/>
                <a:latin typeface="Aptos" panose="02110004020202020204"/>
                <a:ea typeface="+mn-ea"/>
                <a:cs typeface="+mn-cs"/>
              </a:rPr>
              <a:t>MHiAP</a:t>
            </a: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 June 2025</a:t>
            </a: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48718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 group of people posing for a photo&#10;&#10;Description automatically generated">
            <a:extLst>
              <a:ext uri="{FF2B5EF4-FFF2-40B4-BE49-F238E27FC236}">
                <a16:creationId xmlns:a16="http://schemas.microsoft.com/office/drawing/2014/main" id="{92F10E95-D182-7B97-B309-E4008BDAF9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354" r="2219" b="-1"/>
          <a:stretch>
            <a:fillRect/>
          </a:stretch>
        </p:blipFill>
        <p:spPr bwMode="auto">
          <a:xfrm>
            <a:off x="6768829" y="3815861"/>
            <a:ext cx="4263621" cy="30238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648C89-8BA4-1B78-1DFC-61AB8EE67CFF}"/>
              </a:ext>
            </a:extLst>
          </p:cNvPr>
          <p:cNvSpPr>
            <a:spLocks noGrp="1"/>
          </p:cNvSpPr>
          <p:nvPr>
            <p:ph type="title"/>
          </p:nvPr>
        </p:nvSpPr>
        <p:spPr>
          <a:xfrm>
            <a:off x="0" y="18255"/>
            <a:ext cx="10515600" cy="1325563"/>
          </a:xfrm>
        </p:spPr>
        <p:txBody>
          <a:bodyPr/>
          <a:lstStyle/>
          <a:p>
            <a:r>
              <a:rPr lang="en-US" dirty="0"/>
              <a:t>What happened in Paris</a:t>
            </a:r>
          </a:p>
        </p:txBody>
      </p:sp>
      <p:sp>
        <p:nvSpPr>
          <p:cNvPr id="3" name="Content Placeholder 2">
            <a:extLst>
              <a:ext uri="{FF2B5EF4-FFF2-40B4-BE49-F238E27FC236}">
                <a16:creationId xmlns:a16="http://schemas.microsoft.com/office/drawing/2014/main" id="{B1E7ABF3-D2BE-E12A-305B-C343D2EA6C39}"/>
              </a:ext>
            </a:extLst>
          </p:cNvPr>
          <p:cNvSpPr>
            <a:spLocks noGrp="1"/>
          </p:cNvSpPr>
          <p:nvPr>
            <p:ph idx="1"/>
          </p:nvPr>
        </p:nvSpPr>
        <p:spPr>
          <a:xfrm>
            <a:off x="169985" y="1016733"/>
            <a:ext cx="10515600" cy="4351338"/>
          </a:xfrm>
        </p:spPr>
        <p:txBody>
          <a:bodyPr/>
          <a:lstStyle/>
          <a:p>
            <a:r>
              <a:rPr lang="en-US" dirty="0"/>
              <a:t>260+ participants from </a:t>
            </a:r>
            <a:r>
              <a:rPr lang="en-US" b="1" dirty="0"/>
              <a:t>31 countries</a:t>
            </a:r>
          </a:p>
          <a:p>
            <a:r>
              <a:rPr lang="en-GB" b="0" i="0" dirty="0">
                <a:solidFill>
                  <a:srgbClr val="000000"/>
                </a:solidFill>
                <a:effectLst/>
                <a:latin typeface="WordVisi_MSFontService"/>
              </a:rPr>
              <a:t>30 persons with lived experience of mental health conditions</a:t>
            </a:r>
            <a:endParaRPr lang="en-US" b="1" dirty="0"/>
          </a:p>
          <a:p>
            <a:r>
              <a:rPr lang="en-GB" b="0" i="0" dirty="0">
                <a:solidFill>
                  <a:srgbClr val="000000"/>
                </a:solidFill>
                <a:effectLst/>
                <a:latin typeface="WordVisi_MSFontService"/>
              </a:rPr>
              <a:t>20 high-level officials (ministers, deputy ministers, state secretaries)</a:t>
            </a:r>
            <a:endParaRPr lang="en-US" b="1" dirty="0"/>
          </a:p>
          <a:p>
            <a:r>
              <a:rPr lang="en-US" dirty="0"/>
              <a:t>Diverse sectors e.g. </a:t>
            </a:r>
            <a:r>
              <a:rPr lang="en-US" b="1" dirty="0"/>
              <a:t>education, youth, agriculture, employment, justice, housing, urban planning, transport, innovation and digital technology</a:t>
            </a:r>
          </a:p>
          <a:p>
            <a:r>
              <a:rPr lang="en-US" dirty="0"/>
              <a:t>Co-organized with </a:t>
            </a:r>
            <a:r>
              <a:rPr lang="en-US" b="1" dirty="0"/>
              <a:t>French Ministry of He</a:t>
            </a:r>
            <a:r>
              <a:rPr lang="en-US" b="1" dirty="0">
                <a:solidFill>
                  <a:schemeClr val="bg1"/>
                </a:solidFill>
              </a:rPr>
              <a:t>alth and Access to </a:t>
            </a:r>
            <a:r>
              <a:rPr lang="en-US" b="1" dirty="0"/>
              <a:t>Care</a:t>
            </a:r>
            <a:r>
              <a:rPr lang="en-US" dirty="0"/>
              <a:t>, in partnership with </a:t>
            </a:r>
            <a:r>
              <a:rPr lang="en-US" b="1" dirty="0"/>
              <a:t>WHO Collabora</a:t>
            </a:r>
            <a:r>
              <a:rPr lang="en-US" b="1" dirty="0">
                <a:solidFill>
                  <a:schemeClr val="bg1"/>
                </a:solidFill>
              </a:rPr>
              <a:t>ting Centre in Lille</a:t>
            </a:r>
          </a:p>
          <a:p>
            <a:endParaRPr lang="en-US" dirty="0"/>
          </a:p>
        </p:txBody>
      </p:sp>
      <p:pic>
        <p:nvPicPr>
          <p:cNvPr id="5" name="Picture 4" descr="A blue logo on a black background&#10;&#10;AI-generated content may be incorrect.">
            <a:extLst>
              <a:ext uri="{FF2B5EF4-FFF2-40B4-BE49-F238E27FC236}">
                <a16:creationId xmlns:a16="http://schemas.microsoft.com/office/drawing/2014/main" id="{9371362F-A8BF-0F1D-BF3F-E7D6F6D0A614}"/>
              </a:ext>
            </a:extLst>
          </p:cNvPr>
          <p:cNvPicPr>
            <a:picLocks noChangeAspect="1"/>
          </p:cNvPicPr>
          <p:nvPr/>
        </p:nvPicPr>
        <p:blipFill>
          <a:blip r:embed="rId4"/>
          <a:stretch>
            <a:fillRect/>
          </a:stretch>
        </p:blipFill>
        <p:spPr>
          <a:xfrm>
            <a:off x="329121" y="5500576"/>
            <a:ext cx="1581150" cy="866775"/>
          </a:xfrm>
          <a:prstGeom prst="rect">
            <a:avLst/>
          </a:prstGeom>
        </p:spPr>
      </p:pic>
    </p:spTree>
    <p:extLst>
      <p:ext uri="{BB962C8B-B14F-4D97-AF65-F5344CB8AC3E}">
        <p14:creationId xmlns:p14="http://schemas.microsoft.com/office/powerpoint/2010/main" val="906531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8C89-8BA4-1B78-1DFC-61AB8EE67CFF}"/>
              </a:ext>
            </a:extLst>
          </p:cNvPr>
          <p:cNvSpPr>
            <a:spLocks noGrp="1"/>
          </p:cNvSpPr>
          <p:nvPr>
            <p:ph type="title"/>
          </p:nvPr>
        </p:nvSpPr>
        <p:spPr>
          <a:xfrm>
            <a:off x="329121" y="-172133"/>
            <a:ext cx="10515600" cy="1325563"/>
          </a:xfrm>
        </p:spPr>
        <p:txBody>
          <a:bodyPr/>
          <a:lstStyle/>
          <a:p>
            <a:r>
              <a:rPr lang="en-US" dirty="0"/>
              <a:t>What did we hear</a:t>
            </a:r>
          </a:p>
        </p:txBody>
      </p:sp>
      <p:sp>
        <p:nvSpPr>
          <p:cNvPr id="3" name="Content Placeholder 2">
            <a:extLst>
              <a:ext uri="{FF2B5EF4-FFF2-40B4-BE49-F238E27FC236}">
                <a16:creationId xmlns:a16="http://schemas.microsoft.com/office/drawing/2014/main" id="{B1E7ABF3-D2BE-E12A-305B-C343D2EA6C39}"/>
              </a:ext>
            </a:extLst>
          </p:cNvPr>
          <p:cNvSpPr>
            <a:spLocks noGrp="1"/>
          </p:cNvSpPr>
          <p:nvPr>
            <p:ph idx="1"/>
          </p:nvPr>
        </p:nvSpPr>
        <p:spPr>
          <a:xfrm>
            <a:off x="169985" y="1016733"/>
            <a:ext cx="10515600" cy="4351338"/>
          </a:xfrm>
        </p:spPr>
        <p:txBody>
          <a:bodyPr>
            <a:normAutofit fontScale="92500"/>
          </a:bodyPr>
          <a:lstStyle/>
          <a:p>
            <a:r>
              <a:rPr lang="en-GB" sz="2400" dirty="0">
                <a:solidFill>
                  <a:srgbClr val="000000"/>
                </a:solidFill>
              </a:rPr>
              <a:t>C</a:t>
            </a:r>
            <a:r>
              <a:rPr lang="en-GB" sz="2400" b="0" i="0" dirty="0">
                <a:solidFill>
                  <a:srgbClr val="000000"/>
                </a:solidFill>
                <a:effectLst/>
              </a:rPr>
              <a:t>entral challenge not lack of policy, but </a:t>
            </a:r>
            <a:r>
              <a:rPr lang="en-GB" sz="2400" b="1" i="0" dirty="0">
                <a:solidFill>
                  <a:srgbClr val="000000"/>
                </a:solidFill>
                <a:effectLst/>
              </a:rPr>
              <a:t>deficit in cross-sectoral governance mechanisms </a:t>
            </a:r>
            <a:r>
              <a:rPr lang="en-GB" sz="2400" b="0" i="0" dirty="0">
                <a:solidFill>
                  <a:srgbClr val="000000"/>
                </a:solidFill>
                <a:effectLst/>
              </a:rPr>
              <a:t>required to translate policy into practice. </a:t>
            </a:r>
          </a:p>
          <a:p>
            <a:pPr marL="0" indent="0">
              <a:buNone/>
            </a:pPr>
            <a:endParaRPr lang="en-GB" sz="2400" b="0" i="0" dirty="0">
              <a:solidFill>
                <a:srgbClr val="000000"/>
              </a:solidFill>
              <a:effectLst/>
            </a:endParaRPr>
          </a:p>
          <a:p>
            <a:r>
              <a:rPr lang="en-GB" sz="2400" b="1" dirty="0">
                <a:solidFill>
                  <a:srgbClr val="000000"/>
                </a:solidFill>
              </a:rPr>
              <a:t>L</a:t>
            </a:r>
            <a:r>
              <a:rPr lang="en-GB" sz="2400" b="1" i="0" dirty="0">
                <a:solidFill>
                  <a:srgbClr val="000000"/>
                </a:solidFill>
                <a:effectLst/>
              </a:rPr>
              <a:t>ocal action </a:t>
            </a:r>
            <a:r>
              <a:rPr lang="en-GB" sz="2400" b="0" i="0" dirty="0">
                <a:solidFill>
                  <a:srgbClr val="000000"/>
                </a:solidFill>
                <a:effectLst/>
              </a:rPr>
              <a:t>identified as primary engine of </a:t>
            </a:r>
            <a:r>
              <a:rPr lang="en-GB" sz="2400" b="1" i="0" dirty="0">
                <a:solidFill>
                  <a:srgbClr val="000000"/>
                </a:solidFill>
                <a:effectLst/>
              </a:rPr>
              <a:t>innovation</a:t>
            </a:r>
            <a:r>
              <a:rPr lang="en-GB" sz="2400" b="0" i="0" dirty="0">
                <a:solidFill>
                  <a:srgbClr val="000000"/>
                </a:solidFill>
                <a:effectLst/>
              </a:rPr>
              <a:t> - local governments pioneering integrated, </a:t>
            </a:r>
            <a:r>
              <a:rPr lang="en-GB" sz="2400" b="1" i="0" dirty="0">
                <a:solidFill>
                  <a:srgbClr val="000000"/>
                </a:solidFill>
                <a:effectLst/>
              </a:rPr>
              <a:t>community-based</a:t>
            </a:r>
            <a:r>
              <a:rPr lang="en-GB" sz="2400" b="0" i="0" dirty="0">
                <a:solidFill>
                  <a:srgbClr val="000000"/>
                </a:solidFill>
                <a:effectLst/>
              </a:rPr>
              <a:t> approaches.</a:t>
            </a:r>
          </a:p>
          <a:p>
            <a:pPr marL="0" indent="0">
              <a:buNone/>
            </a:pPr>
            <a:endParaRPr lang="en-GB" sz="2400" b="0" i="0" dirty="0">
              <a:solidFill>
                <a:srgbClr val="000000"/>
              </a:solidFill>
              <a:effectLst/>
            </a:endParaRPr>
          </a:p>
          <a:p>
            <a:pPr algn="l" rtl="0" fontAlgn="base"/>
            <a:r>
              <a:rPr lang="en-GB" sz="2400" b="0" i="0" dirty="0">
                <a:solidFill>
                  <a:srgbClr val="000000"/>
                </a:solidFill>
                <a:effectLst/>
              </a:rPr>
              <a:t>Central focus on </a:t>
            </a:r>
            <a:r>
              <a:rPr lang="en-GB" sz="2400" b="1" i="0" dirty="0">
                <a:solidFill>
                  <a:srgbClr val="000000"/>
                </a:solidFill>
                <a:effectLst/>
              </a:rPr>
              <a:t>social </a:t>
            </a:r>
            <a:r>
              <a:rPr lang="en-GB" sz="2400" i="0" dirty="0">
                <a:solidFill>
                  <a:srgbClr val="000000"/>
                </a:solidFill>
                <a:effectLst/>
              </a:rPr>
              <a:t>and</a:t>
            </a:r>
            <a:r>
              <a:rPr lang="en-GB" sz="2400" b="1" i="0" dirty="0">
                <a:solidFill>
                  <a:srgbClr val="000000"/>
                </a:solidFill>
                <a:effectLst/>
              </a:rPr>
              <a:t> structural determinants</a:t>
            </a:r>
            <a:r>
              <a:rPr lang="en-GB" sz="2400" b="0" i="0" dirty="0">
                <a:solidFill>
                  <a:srgbClr val="000000"/>
                </a:solidFill>
                <a:effectLst/>
              </a:rPr>
              <a:t>—such as </a:t>
            </a:r>
            <a:r>
              <a:rPr lang="en-GB" sz="2400" b="1" i="0" dirty="0">
                <a:solidFill>
                  <a:srgbClr val="000000"/>
                </a:solidFill>
                <a:effectLst/>
              </a:rPr>
              <a:t>housing, employment, </a:t>
            </a:r>
            <a:r>
              <a:rPr lang="en-GB" sz="2400" i="0" dirty="0">
                <a:solidFill>
                  <a:srgbClr val="000000"/>
                </a:solidFill>
                <a:effectLst/>
              </a:rPr>
              <a:t>and</a:t>
            </a:r>
            <a:r>
              <a:rPr lang="en-GB" sz="2400" b="1" i="0" dirty="0">
                <a:solidFill>
                  <a:srgbClr val="000000"/>
                </a:solidFill>
                <a:effectLst/>
              </a:rPr>
              <a:t> education </a:t>
            </a:r>
          </a:p>
          <a:p>
            <a:pPr marL="0" indent="0" algn="l" rtl="0" fontAlgn="base">
              <a:buNone/>
            </a:pPr>
            <a:endParaRPr lang="en-GB" sz="2400" b="1" i="0" dirty="0">
              <a:solidFill>
                <a:srgbClr val="000000"/>
              </a:solidFill>
              <a:effectLst/>
            </a:endParaRPr>
          </a:p>
          <a:p>
            <a:pPr algn="l" rtl="0" fontAlgn="base"/>
            <a:r>
              <a:rPr lang="en-GB" sz="2400" dirty="0">
                <a:solidFill>
                  <a:srgbClr val="000000"/>
                </a:solidFill>
              </a:rPr>
              <a:t>I</a:t>
            </a:r>
            <a:r>
              <a:rPr lang="en-GB" sz="2400" b="0" i="0" dirty="0">
                <a:solidFill>
                  <a:srgbClr val="000000"/>
                </a:solidFill>
                <a:effectLst/>
              </a:rPr>
              <a:t>mperative of </a:t>
            </a:r>
            <a:r>
              <a:rPr lang="en-GB" sz="2400" b="1" i="0" dirty="0">
                <a:solidFill>
                  <a:srgbClr val="000000"/>
                </a:solidFill>
                <a:effectLst/>
              </a:rPr>
              <a:t>life-course approach</a:t>
            </a:r>
            <a:r>
              <a:rPr lang="en-GB" sz="2400" dirty="0">
                <a:solidFill>
                  <a:srgbClr val="000000"/>
                </a:solidFill>
              </a:rPr>
              <a:t> - </a:t>
            </a:r>
            <a:r>
              <a:rPr lang="en-GB" sz="2400" b="0" i="0" dirty="0">
                <a:solidFill>
                  <a:srgbClr val="000000"/>
                </a:solidFill>
                <a:effectLst/>
              </a:rPr>
              <a:t>tailored interventions for </a:t>
            </a:r>
            <a:r>
              <a:rPr lang="en-GB" sz="2400" b="1" i="0" dirty="0">
                <a:solidFill>
                  <a:srgbClr val="000000"/>
                </a:solidFill>
                <a:effectLst/>
              </a:rPr>
              <a:t>key populations</a:t>
            </a:r>
            <a:r>
              <a:rPr lang="en-GB" sz="2400" dirty="0">
                <a:solidFill>
                  <a:srgbClr val="000000"/>
                </a:solidFill>
              </a:rPr>
              <a:t> e.g. </a:t>
            </a:r>
            <a:r>
              <a:rPr lang="en-GB" sz="2400" b="1" dirty="0">
                <a:solidFill>
                  <a:srgbClr val="000000"/>
                </a:solidFill>
              </a:rPr>
              <a:t>rural</a:t>
            </a:r>
            <a:r>
              <a:rPr lang="en-GB" sz="2400" dirty="0">
                <a:solidFill>
                  <a:srgbClr val="000000"/>
                </a:solidFill>
              </a:rPr>
              <a:t> areas, </a:t>
            </a:r>
            <a:r>
              <a:rPr lang="en-GB" sz="2400" b="1" dirty="0">
                <a:solidFill>
                  <a:srgbClr val="000000"/>
                </a:solidFill>
              </a:rPr>
              <a:t>farmers</a:t>
            </a:r>
            <a:r>
              <a:rPr lang="en-GB" sz="2400" dirty="0">
                <a:solidFill>
                  <a:srgbClr val="000000"/>
                </a:solidFill>
              </a:rPr>
              <a:t> facing high suicide rates, populations affected by </a:t>
            </a:r>
            <a:r>
              <a:rPr lang="en-GB" sz="2400" b="1" dirty="0">
                <a:solidFill>
                  <a:srgbClr val="000000"/>
                </a:solidFill>
              </a:rPr>
              <a:t>conflict</a:t>
            </a:r>
          </a:p>
          <a:p>
            <a:endParaRPr lang="en-US" dirty="0"/>
          </a:p>
        </p:txBody>
      </p:sp>
      <p:pic>
        <p:nvPicPr>
          <p:cNvPr id="5" name="Picture 4" descr="A blue logo on a black background&#10;&#10;AI-generated content may be incorrect.">
            <a:extLst>
              <a:ext uri="{FF2B5EF4-FFF2-40B4-BE49-F238E27FC236}">
                <a16:creationId xmlns:a16="http://schemas.microsoft.com/office/drawing/2014/main" id="{9371362F-A8BF-0F1D-BF3F-E7D6F6D0A614}"/>
              </a:ext>
            </a:extLst>
          </p:cNvPr>
          <p:cNvPicPr>
            <a:picLocks noChangeAspect="1"/>
          </p:cNvPicPr>
          <p:nvPr/>
        </p:nvPicPr>
        <p:blipFill>
          <a:blip r:embed="rId3"/>
          <a:stretch>
            <a:fillRect/>
          </a:stretch>
        </p:blipFill>
        <p:spPr>
          <a:xfrm>
            <a:off x="329121" y="5500576"/>
            <a:ext cx="1581150" cy="866775"/>
          </a:xfrm>
          <a:prstGeom prst="rect">
            <a:avLst/>
          </a:prstGeom>
        </p:spPr>
      </p:pic>
    </p:spTree>
    <p:extLst>
      <p:ext uri="{BB962C8B-B14F-4D97-AF65-F5344CB8AC3E}">
        <p14:creationId xmlns:p14="http://schemas.microsoft.com/office/powerpoint/2010/main" val="3007090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2694A-0A07-948A-183E-73B5F8F2EB7B}"/>
              </a:ext>
            </a:extLst>
          </p:cNvPr>
          <p:cNvSpPr>
            <a:spLocks noGrp="1"/>
          </p:cNvSpPr>
          <p:nvPr>
            <p:ph type="title"/>
          </p:nvPr>
        </p:nvSpPr>
        <p:spPr>
          <a:xfrm>
            <a:off x="762000" y="1138265"/>
            <a:ext cx="5791199" cy="1401183"/>
          </a:xfrm>
        </p:spPr>
        <p:txBody>
          <a:bodyPr anchor="t">
            <a:normAutofit/>
          </a:bodyPr>
          <a:lstStyle/>
          <a:p>
            <a:r>
              <a:rPr lang="en-US" sz="3200" b="1"/>
              <a:t>Outcome statement</a:t>
            </a:r>
          </a:p>
        </p:txBody>
      </p:sp>
      <p:sp>
        <p:nvSpPr>
          <p:cNvPr id="3" name="Content Placeholder 2">
            <a:extLst>
              <a:ext uri="{FF2B5EF4-FFF2-40B4-BE49-F238E27FC236}">
                <a16:creationId xmlns:a16="http://schemas.microsoft.com/office/drawing/2014/main" id="{256EB8C1-C849-9881-011D-61968D4553D6}"/>
              </a:ext>
            </a:extLst>
          </p:cNvPr>
          <p:cNvSpPr>
            <a:spLocks noGrp="1"/>
          </p:cNvSpPr>
          <p:nvPr>
            <p:ph idx="1"/>
          </p:nvPr>
        </p:nvSpPr>
        <p:spPr>
          <a:xfrm>
            <a:off x="272143" y="1937658"/>
            <a:ext cx="6945086" cy="4452256"/>
          </a:xfrm>
        </p:spPr>
        <p:txBody>
          <a:bodyPr>
            <a:normAutofit fontScale="32500" lnSpcReduction="20000"/>
          </a:bodyPr>
          <a:lstStyle/>
          <a:p>
            <a:r>
              <a:rPr lang="en-GB" sz="6800" dirty="0">
                <a:solidFill>
                  <a:schemeClr val="bg1">
                    <a:lumMod val="50000"/>
                  </a:schemeClr>
                </a:solidFill>
              </a:rPr>
              <a:t>Conference</a:t>
            </a:r>
            <a:r>
              <a:rPr lang="en-GB" sz="6800" b="1" dirty="0">
                <a:solidFill>
                  <a:schemeClr val="bg1">
                    <a:lumMod val="50000"/>
                  </a:schemeClr>
                </a:solidFill>
              </a:rPr>
              <a:t> </a:t>
            </a:r>
            <a:r>
              <a:rPr lang="en-GB" sz="6800" dirty="0">
                <a:solidFill>
                  <a:schemeClr val="bg1">
                    <a:lumMod val="50000"/>
                  </a:schemeClr>
                </a:solidFill>
              </a:rPr>
              <a:t>called for strong </a:t>
            </a:r>
            <a:r>
              <a:rPr lang="en-GB" sz="6800" b="1" dirty="0"/>
              <a:t>intersectoral collaboration</a:t>
            </a:r>
            <a:r>
              <a:rPr lang="en-GB" sz="6800" dirty="0"/>
              <a:t> </a:t>
            </a:r>
            <a:r>
              <a:rPr lang="en-GB" sz="6800" dirty="0">
                <a:solidFill>
                  <a:schemeClr val="bg1">
                    <a:lumMod val="50000"/>
                  </a:schemeClr>
                </a:solidFill>
              </a:rPr>
              <a:t>to promote mental health and well-being as integral to </a:t>
            </a:r>
            <a:r>
              <a:rPr lang="en-GB" sz="6800" b="1" dirty="0"/>
              <a:t>social resilience</a:t>
            </a:r>
          </a:p>
          <a:p>
            <a:endParaRPr lang="en-GB" sz="6800" b="1" dirty="0"/>
          </a:p>
          <a:p>
            <a:r>
              <a:rPr lang="en-GB" sz="6800" dirty="0">
                <a:solidFill>
                  <a:schemeClr val="bg1">
                    <a:lumMod val="50000"/>
                  </a:schemeClr>
                </a:solidFill>
              </a:rPr>
              <a:t>Participants committed to </a:t>
            </a:r>
            <a:r>
              <a:rPr lang="en-GB" sz="6800" b="1" dirty="0"/>
              <a:t>embedding</a:t>
            </a:r>
            <a:r>
              <a:rPr lang="en-GB" sz="6800" dirty="0"/>
              <a:t> </a:t>
            </a:r>
            <a:r>
              <a:rPr lang="en-GB" sz="6800" dirty="0">
                <a:solidFill>
                  <a:schemeClr val="bg1">
                    <a:lumMod val="50000"/>
                  </a:schemeClr>
                </a:solidFill>
              </a:rPr>
              <a:t>mental health considerations across all areas of government (e.g. education, housing)</a:t>
            </a:r>
            <a:r>
              <a:rPr lang="en-GB" sz="6800" dirty="0"/>
              <a:t> </a:t>
            </a:r>
            <a:r>
              <a:rPr lang="en-GB" sz="6800" b="1" dirty="0"/>
              <a:t>through coordinated funding, inclusive community initiatives and involvement of people with lived experience. </a:t>
            </a:r>
          </a:p>
          <a:p>
            <a:pPr marL="0" indent="0">
              <a:buNone/>
            </a:pPr>
            <a:endParaRPr lang="en-GB" sz="6800" dirty="0"/>
          </a:p>
          <a:p>
            <a:r>
              <a:rPr lang="en-GB" sz="6800" dirty="0">
                <a:solidFill>
                  <a:schemeClr val="bg1">
                    <a:lumMod val="50000"/>
                  </a:schemeClr>
                </a:solidFill>
              </a:rPr>
              <a:t>Statement emphasizes </a:t>
            </a:r>
            <a:r>
              <a:rPr lang="en-GB" sz="6800" b="1" dirty="0"/>
              <a:t>rights-based, prevention-focused approaches</a:t>
            </a:r>
            <a:r>
              <a:rPr lang="en-GB" sz="6800" dirty="0"/>
              <a:t>, </a:t>
            </a:r>
            <a:r>
              <a:rPr lang="en-GB" sz="6800" dirty="0">
                <a:solidFill>
                  <a:schemeClr val="bg1">
                    <a:lumMod val="50000"/>
                  </a:schemeClr>
                </a:solidFill>
              </a:rPr>
              <a:t>improved access to services, safe digital environments, adherence to UN conventions, supported by </a:t>
            </a:r>
            <a:r>
              <a:rPr lang="en-GB" sz="6800" b="1" dirty="0"/>
              <a:t>national coordination teams and multisectoral advisory bodies</a:t>
            </a:r>
            <a:r>
              <a:rPr lang="en-GB" sz="6800" dirty="0"/>
              <a:t> </a:t>
            </a:r>
            <a:r>
              <a:rPr lang="en-GB" sz="6800" dirty="0">
                <a:solidFill>
                  <a:schemeClr val="bg1">
                    <a:lumMod val="50000"/>
                  </a:schemeClr>
                </a:solidFill>
              </a:rPr>
              <a:t>to ensure accountability and shared progress.</a:t>
            </a:r>
            <a:endParaRPr lang="en-GB" sz="6800" b="0" i="0" dirty="0">
              <a:solidFill>
                <a:schemeClr val="bg1">
                  <a:lumMod val="50000"/>
                </a:schemeClr>
              </a:solidFill>
              <a:effectLst/>
            </a:endParaRPr>
          </a:p>
          <a:p>
            <a:pPr marL="0" indent="0">
              <a:buNone/>
            </a:pPr>
            <a:endParaRPr lang="en-US" sz="1700" dirty="0"/>
          </a:p>
        </p:txBody>
      </p:sp>
      <p:pic>
        <p:nvPicPr>
          <p:cNvPr id="5" name="Picture 4" descr="A group of hands holding gears&#10;&#10;Description automatically generated">
            <a:extLst>
              <a:ext uri="{FF2B5EF4-FFF2-40B4-BE49-F238E27FC236}">
                <a16:creationId xmlns:a16="http://schemas.microsoft.com/office/drawing/2014/main" id="{1BB34F42-FBDF-EC86-23B8-2ABB664E8B20}"/>
              </a:ext>
            </a:extLst>
          </p:cNvPr>
          <p:cNvPicPr>
            <a:picLocks noChangeAspect="1"/>
          </p:cNvPicPr>
          <p:nvPr/>
        </p:nvPicPr>
        <p:blipFill>
          <a:blip r:embed="rId3"/>
          <a:stretch>
            <a:fillRect/>
          </a:stretch>
        </p:blipFill>
        <p:spPr>
          <a:xfrm>
            <a:off x="8024191" y="887966"/>
            <a:ext cx="3452192" cy="5076753"/>
          </a:xfrm>
          <a:prstGeom prst="rect">
            <a:avLst/>
          </a:prstGeom>
        </p:spPr>
      </p:pic>
    </p:spTree>
    <p:extLst>
      <p:ext uri="{BB962C8B-B14F-4D97-AF65-F5344CB8AC3E}">
        <p14:creationId xmlns:p14="http://schemas.microsoft.com/office/powerpoint/2010/main" val="3653343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BDDA872-2BD0-49DF-B323-49FC345C0DDB}"/>
              </a:ext>
            </a:extLst>
          </p:cNvPr>
          <p:cNvSpPr txBox="1"/>
          <p:nvPr/>
        </p:nvSpPr>
        <p:spPr>
          <a:xfrm>
            <a:off x="3260331" y="73566"/>
            <a:ext cx="1892266" cy="1815882"/>
          </a:xfrm>
          <a:prstGeom prst="rect">
            <a:avLst/>
          </a:prstGeom>
          <a:solidFill>
            <a:schemeClr val="tx2">
              <a:lumMod val="25000"/>
              <a:lumOff val="75000"/>
            </a:schemeClr>
          </a:solid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Policy dialogues</a:t>
            </a:r>
            <a:endParaRPr kumimoji="0" lang="en-GB" sz="1400" b="0" i="1"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1"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T" sz="1400" b="0" i="0" u="none" strike="noStrike" kern="1200" cap="none" spc="0" normalizeH="0" baseline="0" noProof="0" dirty="0">
                <a:ln>
                  <a:noFill/>
                </a:ln>
                <a:solidFill>
                  <a:prstClr val="black"/>
                </a:solidFill>
                <a:effectLst/>
                <a:uLnTx/>
                <a:uFillTx/>
                <a:latin typeface="Aptos" panose="02110004020202020204"/>
                <a:ea typeface="+mn-ea"/>
                <a:cs typeface="+mn-cs"/>
              </a:rPr>
              <a:t>22 </a:t>
            </a:r>
            <a:r>
              <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rPr>
              <a:t>Countries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200</a:t>
            </a:r>
            <a:r>
              <a:rPr kumimoji="0" lang="en-IT" sz="14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rPr>
              <a:t>stakeholders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TextBox 10">
            <a:extLst>
              <a:ext uri="{FF2B5EF4-FFF2-40B4-BE49-F238E27FC236}">
                <a16:creationId xmlns:a16="http://schemas.microsoft.com/office/drawing/2014/main" id="{297666B7-47DD-8489-B850-2C099477A39C}"/>
              </a:ext>
            </a:extLst>
          </p:cNvPr>
          <p:cNvSpPr txBox="1"/>
          <p:nvPr/>
        </p:nvSpPr>
        <p:spPr>
          <a:xfrm>
            <a:off x="6468788" y="80395"/>
            <a:ext cx="2077331" cy="1600438"/>
          </a:xfrm>
          <a:prstGeom prst="rect">
            <a:avLst/>
          </a:prstGeom>
          <a:solidFill>
            <a:schemeClr val="tx2">
              <a:lumMod val="25000"/>
              <a:lumOff val="75000"/>
            </a:schemeClr>
          </a:solid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Multi-sector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u="none" strike="noStrike" kern="1200" cap="none" spc="0" normalizeH="0" baseline="0" noProof="0" dirty="0">
                <a:ln>
                  <a:noFill/>
                </a:ln>
                <a:solidFill>
                  <a:prstClr val="black"/>
                </a:solidFill>
                <a:effectLst/>
                <a:uLnTx/>
                <a:uFillTx/>
                <a:latin typeface="Aptos" panose="02110004020202020204"/>
                <a:ea typeface="+mn-ea"/>
                <a:cs typeface="+mn-cs"/>
              </a:rPr>
              <a:t>Paris conference (June 2025)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u="none" strike="noStrike" kern="1200" cap="none" spc="0" normalizeH="0" baseline="0" noProof="0" dirty="0">
                <a:ln>
                  <a:noFill/>
                </a:ln>
                <a:solidFill>
                  <a:prstClr val="black"/>
                </a:solidFill>
                <a:effectLst/>
                <a:uLnTx/>
                <a:uFillTx/>
                <a:latin typeface="Aptos" panose="02110004020202020204"/>
                <a:ea typeface="+mn-ea"/>
                <a:cs typeface="+mn-cs"/>
              </a:rPr>
              <a:t>31 countries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u="none" strike="noStrike" kern="1200" cap="none" spc="0" normalizeH="0" baseline="0" noProof="0" dirty="0">
                <a:ln>
                  <a:noFill/>
                </a:ln>
                <a:solidFill>
                  <a:srgbClr val="FF0000"/>
                </a:solidFill>
                <a:effectLst/>
                <a:uLnTx/>
                <a:uFillTx/>
                <a:latin typeface="Aptos" panose="02110004020202020204"/>
                <a:ea typeface="+mn-ea"/>
                <a:cs typeface="+mn-cs"/>
              </a:rPr>
              <a:t>13 </a:t>
            </a:r>
            <a:r>
              <a:rPr kumimoji="0" lang="en-GB" sz="1400" b="0" u="none" strike="noStrike" kern="1200" cap="none" spc="0" normalizeH="0" baseline="0" noProof="0" dirty="0">
                <a:ln>
                  <a:noFill/>
                </a:ln>
                <a:solidFill>
                  <a:prstClr val="black"/>
                </a:solidFill>
                <a:effectLst/>
                <a:uLnTx/>
                <a:uFillTx/>
                <a:latin typeface="Aptos" panose="02110004020202020204"/>
                <a:ea typeface="+mn-ea"/>
                <a:cs typeface="+mn-cs"/>
              </a:rPr>
              <a:t>sectors and </a:t>
            </a:r>
            <a:r>
              <a:rPr kumimoji="0" lang="en-GB" sz="1400" b="0" u="none" strike="noStrike" kern="1200" cap="none" spc="0" normalizeH="0" baseline="0" noProof="0" dirty="0">
                <a:ln>
                  <a:noFill/>
                </a:ln>
                <a:solidFill>
                  <a:srgbClr val="FF0000"/>
                </a:solidFill>
                <a:effectLst/>
                <a:uLnTx/>
                <a:uFillTx/>
                <a:latin typeface="Aptos" panose="02110004020202020204"/>
                <a:ea typeface="+mn-ea"/>
                <a:cs typeface="+mn-cs"/>
              </a:rPr>
              <a:t>30</a:t>
            </a:r>
            <a:r>
              <a:rPr kumimoji="0" lang="en-GB" sz="1400" b="0" u="none" strike="noStrike" kern="1200" cap="none" spc="0" normalizeH="0" baseline="0" noProof="0" dirty="0">
                <a:ln>
                  <a:noFill/>
                </a:ln>
                <a:solidFill>
                  <a:prstClr val="black"/>
                </a:solidFill>
                <a:effectLst/>
                <a:uLnTx/>
                <a:uFillTx/>
                <a:latin typeface="Aptos" panose="02110004020202020204"/>
                <a:ea typeface="+mn-ea"/>
                <a:cs typeface="+mn-cs"/>
              </a:rPr>
              <a:t> PWLE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3" name="TextBox 12">
            <a:extLst>
              <a:ext uri="{FF2B5EF4-FFF2-40B4-BE49-F238E27FC236}">
                <a16:creationId xmlns:a16="http://schemas.microsoft.com/office/drawing/2014/main" id="{FBE8FC8E-132A-5EC0-5F73-0D4D3D02BACB}"/>
              </a:ext>
            </a:extLst>
          </p:cNvPr>
          <p:cNvSpPr txBox="1"/>
          <p:nvPr/>
        </p:nvSpPr>
        <p:spPr>
          <a:xfrm>
            <a:off x="10119493" y="73566"/>
            <a:ext cx="1987516" cy="1631216"/>
          </a:xfrm>
          <a:prstGeom prst="rect">
            <a:avLst/>
          </a:prstGeom>
          <a:solidFill>
            <a:schemeClr val="tx2">
              <a:lumMod val="25000"/>
              <a:lumOff val="75000"/>
            </a:schemeClr>
          </a:solidFill>
        </p:spPr>
        <p:txBody>
          <a:bodyPr wrap="square" lIns="91440" tIns="45720" rIns="91440" bIns="45720" anchor="t">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1600" b="1" i="0" u="none" strike="noStrike" kern="1200" cap="none" spc="0" normalizeH="0" baseline="0" noProof="0" dirty="0">
                <a:ln>
                  <a:noFill/>
                </a:ln>
                <a:solidFill>
                  <a:prstClr val="black"/>
                </a:solidFill>
                <a:effectLst/>
                <a:uLnTx/>
                <a:uFillTx/>
                <a:latin typeface="Aptos" panose="02110004020202020204"/>
                <a:ea typeface="+mn-ea"/>
                <a:cs typeface="+mn-cs"/>
              </a:rPr>
              <a:t>Action </a:t>
            </a:r>
            <a:endParaRPr kumimoji="0" lang="en-GB" sz="160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i="0" u="none" strike="noStrike" kern="1200" cap="none" spc="0" normalizeH="0" baseline="0" noProof="0" dirty="0">
                <a:ln>
                  <a:noFill/>
                </a:ln>
                <a:solidFill>
                  <a:prstClr val="black"/>
                </a:solidFill>
                <a:effectLst/>
                <a:uLnTx/>
                <a:uFillTx/>
                <a:latin typeface="Aptos" panose="02110004020202020204"/>
                <a:ea typeface="+mn-ea"/>
                <a:cs typeface="+mn-cs"/>
              </a:rPr>
              <a:t>Leadership training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i="0" u="none" strike="noStrike" kern="1200" cap="none" spc="0" normalizeH="0" baseline="0" noProof="0" dirty="0">
                <a:ln>
                  <a:noFill/>
                </a:ln>
                <a:solidFill>
                  <a:prstClr val="black"/>
                </a:solidFill>
                <a:effectLst/>
                <a:uLnTx/>
                <a:uFillTx/>
                <a:latin typeface="Aptos" panose="02110004020202020204"/>
                <a:ea typeface="+mn-ea"/>
                <a:cs typeface="+mn-cs"/>
              </a:rPr>
              <a:t>Capacity-building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i="0" u="none" strike="noStrike" kern="1200" cap="none" spc="0" normalizeH="0" baseline="0" noProof="0" dirty="0">
                <a:ln>
                  <a:noFill/>
                </a:ln>
                <a:solidFill>
                  <a:prstClr val="black"/>
                </a:solidFill>
                <a:effectLst/>
                <a:uLnTx/>
                <a:uFillTx/>
                <a:latin typeface="Aptos" panose="02110004020202020204"/>
                <a:ea typeface="+mn-ea"/>
                <a:cs typeface="+mn-cs"/>
              </a:rPr>
              <a:t>Advocacy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i="0" u="none" strike="noStrike" kern="1200" cap="none" spc="0" normalizeH="0" baseline="0" noProof="0" dirty="0">
                <a:ln>
                  <a:noFill/>
                </a:ln>
                <a:solidFill>
                  <a:prstClr val="black"/>
                </a:solidFill>
                <a:effectLst/>
                <a:uLnTx/>
                <a:uFillTx/>
                <a:latin typeface="Aptos" panose="02110004020202020204"/>
                <a:ea typeface="+mn-ea"/>
                <a:cs typeface="+mn-cs"/>
              </a:rPr>
              <a:t>Data and digital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2" name="Picture 1" descr="A blue logo on a black background&#10;&#10;AI-generated content may be incorrect.">
            <a:extLst>
              <a:ext uri="{FF2B5EF4-FFF2-40B4-BE49-F238E27FC236}">
                <a16:creationId xmlns:a16="http://schemas.microsoft.com/office/drawing/2014/main" id="{CE5674F5-A2CE-3105-A53E-16B0A772750A}"/>
              </a:ext>
            </a:extLst>
          </p:cNvPr>
          <p:cNvPicPr>
            <a:picLocks noChangeAspect="1"/>
          </p:cNvPicPr>
          <p:nvPr/>
        </p:nvPicPr>
        <p:blipFill>
          <a:blip r:embed="rId2"/>
          <a:stretch>
            <a:fillRect/>
          </a:stretch>
        </p:blipFill>
        <p:spPr>
          <a:xfrm>
            <a:off x="329121" y="5500576"/>
            <a:ext cx="1581150" cy="866775"/>
          </a:xfrm>
          <a:prstGeom prst="rect">
            <a:avLst/>
          </a:prstGeom>
        </p:spPr>
      </p:pic>
      <p:cxnSp>
        <p:nvCxnSpPr>
          <p:cNvPr id="4" name="Straight Arrow Connector 3">
            <a:extLst>
              <a:ext uri="{FF2B5EF4-FFF2-40B4-BE49-F238E27FC236}">
                <a16:creationId xmlns:a16="http://schemas.microsoft.com/office/drawing/2014/main" id="{35A49B9A-50DF-4117-B8D6-002B97706A72}"/>
              </a:ext>
            </a:extLst>
          </p:cNvPr>
          <p:cNvCxnSpPr>
            <a:cxnSpLocks/>
          </p:cNvCxnSpPr>
          <p:nvPr/>
        </p:nvCxnSpPr>
        <p:spPr>
          <a:xfrm flipV="1">
            <a:off x="237167" y="2826038"/>
            <a:ext cx="11790710" cy="31465"/>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6927B877-9DA6-20D0-7349-C5ECEE5ED648}"/>
              </a:ext>
            </a:extLst>
          </p:cNvPr>
          <p:cNvSpPr txBox="1"/>
          <p:nvPr/>
        </p:nvSpPr>
        <p:spPr>
          <a:xfrm>
            <a:off x="74474" y="67196"/>
            <a:ext cx="1708236" cy="1815882"/>
          </a:xfrm>
          <a:prstGeom prst="rect">
            <a:avLst/>
          </a:prstGeom>
          <a:solidFill>
            <a:schemeClr val="tx2">
              <a:lumMod val="25000"/>
              <a:lumOff val="75000"/>
            </a:schemeClr>
          </a:solidFill>
        </p:spPr>
        <p:txBody>
          <a:bodyPr wrap="square" rtlCol="0">
            <a:spAutoFit/>
          </a:bodyPr>
          <a:lstStyle/>
          <a:p>
            <a:pPr lvl="0">
              <a:defRPr/>
            </a:pPr>
            <a:r>
              <a:rPr lang="en-GB" sz="1400" b="1" dirty="0">
                <a:solidFill>
                  <a:prstClr val="black"/>
                </a:solidFill>
              </a:rPr>
              <a:t>Evidence on Policy</a:t>
            </a:r>
          </a:p>
          <a:p>
            <a:pPr lvl="0">
              <a:defRPr/>
            </a:pPr>
            <a:endParaRPr lang="en-GB" sz="1400" b="1" dirty="0">
              <a:solidFill>
                <a:prstClr val="black"/>
              </a:solidFill>
            </a:endParaRPr>
          </a:p>
          <a:p>
            <a:pPr marL="285750" lvl="0" indent="-285750">
              <a:buFont typeface="Arial" panose="020B0604020202020204" pitchFamily="34" charset="0"/>
              <a:buChar char="•"/>
              <a:defRPr/>
            </a:pPr>
            <a:r>
              <a:rPr lang="en-GB" sz="1400" dirty="0">
                <a:solidFill>
                  <a:prstClr val="black"/>
                </a:solidFill>
              </a:rPr>
              <a:t>Survey on Mental Health Systems Capacity</a:t>
            </a:r>
          </a:p>
          <a:p>
            <a:pPr marL="285750" lvl="0" indent="-285750">
              <a:buFont typeface="Arial" panose="020B0604020202020204" pitchFamily="34" charset="0"/>
              <a:buChar char="•"/>
              <a:defRPr/>
            </a:pPr>
            <a:endParaRPr lang="en-GB" sz="1400" dirty="0">
              <a:solidFill>
                <a:prstClr val="black"/>
              </a:solidFill>
            </a:endParaRPr>
          </a:p>
          <a:p>
            <a:pPr marL="285750" lvl="0" indent="-285750">
              <a:buFont typeface="Arial" panose="020B0604020202020204" pitchFamily="34" charset="0"/>
              <a:buChar char="•"/>
              <a:defRPr/>
            </a:pPr>
            <a:r>
              <a:rPr lang="en-GB" sz="1400" dirty="0">
                <a:solidFill>
                  <a:prstClr val="black"/>
                </a:solidFill>
              </a:rPr>
              <a:t>Country profiles</a:t>
            </a:r>
          </a:p>
        </p:txBody>
      </p:sp>
      <p:cxnSp>
        <p:nvCxnSpPr>
          <p:cNvPr id="8" name="Straight Arrow Connector 7">
            <a:extLst>
              <a:ext uri="{FF2B5EF4-FFF2-40B4-BE49-F238E27FC236}">
                <a16:creationId xmlns:a16="http://schemas.microsoft.com/office/drawing/2014/main" id="{8403431E-7819-DB47-D596-BCBEE6F8E540}"/>
              </a:ext>
            </a:extLst>
          </p:cNvPr>
          <p:cNvCxnSpPr>
            <a:cxnSpLocks/>
          </p:cNvCxnSpPr>
          <p:nvPr/>
        </p:nvCxnSpPr>
        <p:spPr>
          <a:xfrm>
            <a:off x="1983885" y="1072661"/>
            <a:ext cx="1154969"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FDBDB6B6-B355-BC7B-C37A-03827273D8BC}"/>
              </a:ext>
            </a:extLst>
          </p:cNvPr>
          <p:cNvCxnSpPr>
            <a:cxnSpLocks/>
          </p:cNvCxnSpPr>
          <p:nvPr/>
        </p:nvCxnSpPr>
        <p:spPr>
          <a:xfrm>
            <a:off x="5226781" y="1072661"/>
            <a:ext cx="1154969"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E59293EF-1C5D-52DD-2F4E-AFFD3DDAC282}"/>
              </a:ext>
            </a:extLst>
          </p:cNvPr>
          <p:cNvCxnSpPr>
            <a:cxnSpLocks/>
          </p:cNvCxnSpPr>
          <p:nvPr/>
        </p:nvCxnSpPr>
        <p:spPr>
          <a:xfrm>
            <a:off x="8703284" y="981507"/>
            <a:ext cx="1154969"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02E49A4E-CC0E-E694-96CF-471F170EB517}"/>
              </a:ext>
            </a:extLst>
          </p:cNvPr>
          <p:cNvSpPr txBox="1"/>
          <p:nvPr/>
        </p:nvSpPr>
        <p:spPr>
          <a:xfrm>
            <a:off x="179652" y="2440868"/>
            <a:ext cx="1191948" cy="369332"/>
          </a:xfrm>
          <a:prstGeom prst="rect">
            <a:avLst/>
          </a:prstGeom>
          <a:noFill/>
        </p:spPr>
        <p:txBody>
          <a:bodyPr wrap="square" rtlCol="0">
            <a:spAutoFit/>
          </a:bodyPr>
          <a:lstStyle/>
          <a:p>
            <a:r>
              <a:rPr lang="en-US" dirty="0"/>
              <a:t>2023</a:t>
            </a:r>
          </a:p>
        </p:txBody>
      </p:sp>
      <p:sp>
        <p:nvSpPr>
          <p:cNvPr id="25" name="TextBox 24">
            <a:extLst>
              <a:ext uri="{FF2B5EF4-FFF2-40B4-BE49-F238E27FC236}">
                <a16:creationId xmlns:a16="http://schemas.microsoft.com/office/drawing/2014/main" id="{BD94BF19-10FD-8E56-9948-3E7D267DFE75}"/>
              </a:ext>
            </a:extLst>
          </p:cNvPr>
          <p:cNvSpPr txBox="1"/>
          <p:nvPr/>
        </p:nvSpPr>
        <p:spPr>
          <a:xfrm>
            <a:off x="3260331" y="2425243"/>
            <a:ext cx="1191948" cy="369332"/>
          </a:xfrm>
          <a:prstGeom prst="rect">
            <a:avLst/>
          </a:prstGeom>
          <a:noFill/>
        </p:spPr>
        <p:txBody>
          <a:bodyPr wrap="square" rtlCol="0">
            <a:spAutoFit/>
          </a:bodyPr>
          <a:lstStyle/>
          <a:p>
            <a:r>
              <a:rPr lang="en-US" dirty="0"/>
              <a:t>2024</a:t>
            </a:r>
          </a:p>
        </p:txBody>
      </p:sp>
      <p:sp>
        <p:nvSpPr>
          <p:cNvPr id="26" name="TextBox 25">
            <a:extLst>
              <a:ext uri="{FF2B5EF4-FFF2-40B4-BE49-F238E27FC236}">
                <a16:creationId xmlns:a16="http://schemas.microsoft.com/office/drawing/2014/main" id="{B76E956A-0C12-1F87-DAFE-614EB5F86EBD}"/>
              </a:ext>
            </a:extLst>
          </p:cNvPr>
          <p:cNvSpPr txBox="1"/>
          <p:nvPr/>
        </p:nvSpPr>
        <p:spPr>
          <a:xfrm>
            <a:off x="6468788" y="2425243"/>
            <a:ext cx="1191948" cy="369332"/>
          </a:xfrm>
          <a:prstGeom prst="rect">
            <a:avLst/>
          </a:prstGeom>
          <a:noFill/>
        </p:spPr>
        <p:txBody>
          <a:bodyPr wrap="square" rtlCol="0">
            <a:spAutoFit/>
          </a:bodyPr>
          <a:lstStyle/>
          <a:p>
            <a:r>
              <a:rPr lang="en-US" dirty="0"/>
              <a:t>2025</a:t>
            </a:r>
          </a:p>
        </p:txBody>
      </p:sp>
      <p:sp>
        <p:nvSpPr>
          <p:cNvPr id="27" name="TextBox 26">
            <a:extLst>
              <a:ext uri="{FF2B5EF4-FFF2-40B4-BE49-F238E27FC236}">
                <a16:creationId xmlns:a16="http://schemas.microsoft.com/office/drawing/2014/main" id="{3C231B21-2F10-81D3-7827-500868867F3C}"/>
              </a:ext>
            </a:extLst>
          </p:cNvPr>
          <p:cNvSpPr txBox="1"/>
          <p:nvPr/>
        </p:nvSpPr>
        <p:spPr>
          <a:xfrm>
            <a:off x="10119493" y="2456706"/>
            <a:ext cx="1191948" cy="369332"/>
          </a:xfrm>
          <a:prstGeom prst="rect">
            <a:avLst/>
          </a:prstGeom>
          <a:noFill/>
        </p:spPr>
        <p:txBody>
          <a:bodyPr wrap="square" rtlCol="0">
            <a:spAutoFit/>
          </a:bodyPr>
          <a:lstStyle/>
          <a:p>
            <a:r>
              <a:rPr lang="en-US" dirty="0"/>
              <a:t>2026</a:t>
            </a:r>
          </a:p>
        </p:txBody>
      </p:sp>
      <p:pic>
        <p:nvPicPr>
          <p:cNvPr id="28" name="Picture 27">
            <a:extLst>
              <a:ext uri="{FF2B5EF4-FFF2-40B4-BE49-F238E27FC236}">
                <a16:creationId xmlns:a16="http://schemas.microsoft.com/office/drawing/2014/main" id="{E46A4E83-4DB9-AF50-78CE-79CC5B5DBD3C}"/>
              </a:ext>
            </a:extLst>
          </p:cNvPr>
          <p:cNvPicPr>
            <a:picLocks noChangeAspect="1"/>
          </p:cNvPicPr>
          <p:nvPr/>
        </p:nvPicPr>
        <p:blipFill>
          <a:blip r:embed="rId3"/>
          <a:srcRect l="32986" t="11922" r="33761" b="11667"/>
          <a:stretch/>
        </p:blipFill>
        <p:spPr>
          <a:xfrm>
            <a:off x="100357" y="3064809"/>
            <a:ext cx="2038678" cy="2927837"/>
          </a:xfrm>
          <a:prstGeom prst="rect">
            <a:avLst/>
          </a:prstGeom>
        </p:spPr>
      </p:pic>
      <p:pic>
        <p:nvPicPr>
          <p:cNvPr id="30" name="Picture 29">
            <a:extLst>
              <a:ext uri="{FF2B5EF4-FFF2-40B4-BE49-F238E27FC236}">
                <a16:creationId xmlns:a16="http://schemas.microsoft.com/office/drawing/2014/main" id="{6E1A440D-F8C6-FCE1-6622-5B5BA0CA00BF}"/>
              </a:ext>
            </a:extLst>
          </p:cNvPr>
          <p:cNvPicPr>
            <a:picLocks noChangeAspect="1"/>
          </p:cNvPicPr>
          <p:nvPr/>
        </p:nvPicPr>
        <p:blipFill>
          <a:blip r:embed="rId4"/>
          <a:srcRect l="31009" t="8844" r="31746" b="6716"/>
          <a:stretch/>
        </p:blipFill>
        <p:spPr>
          <a:xfrm>
            <a:off x="10153322" y="3969250"/>
            <a:ext cx="2038678" cy="2888750"/>
          </a:xfrm>
          <a:prstGeom prst="rect">
            <a:avLst/>
          </a:prstGeom>
        </p:spPr>
      </p:pic>
      <p:pic>
        <p:nvPicPr>
          <p:cNvPr id="32" name="Picture 31">
            <a:extLst>
              <a:ext uri="{FF2B5EF4-FFF2-40B4-BE49-F238E27FC236}">
                <a16:creationId xmlns:a16="http://schemas.microsoft.com/office/drawing/2014/main" id="{8896FE31-CE3A-96A8-EDA7-4CAB7620E846}"/>
              </a:ext>
            </a:extLst>
          </p:cNvPr>
          <p:cNvPicPr>
            <a:picLocks noChangeAspect="1"/>
          </p:cNvPicPr>
          <p:nvPr/>
        </p:nvPicPr>
        <p:blipFill>
          <a:blip r:embed="rId5"/>
          <a:stretch>
            <a:fillRect/>
          </a:stretch>
        </p:blipFill>
        <p:spPr>
          <a:xfrm>
            <a:off x="2098883" y="3874554"/>
            <a:ext cx="2079896" cy="2945048"/>
          </a:xfrm>
          <a:prstGeom prst="rect">
            <a:avLst/>
          </a:prstGeom>
          <a:ln>
            <a:solidFill>
              <a:schemeClr val="bg1">
                <a:lumMod val="85000"/>
              </a:schemeClr>
            </a:solidFill>
          </a:ln>
        </p:spPr>
      </p:pic>
      <p:pic>
        <p:nvPicPr>
          <p:cNvPr id="33" name="Picture 32">
            <a:extLst>
              <a:ext uri="{FF2B5EF4-FFF2-40B4-BE49-F238E27FC236}">
                <a16:creationId xmlns:a16="http://schemas.microsoft.com/office/drawing/2014/main" id="{ED3CDAC5-2AC4-9EE5-B5B8-D5090E4658EA}"/>
              </a:ext>
            </a:extLst>
          </p:cNvPr>
          <p:cNvPicPr>
            <a:picLocks noChangeAspect="1"/>
          </p:cNvPicPr>
          <p:nvPr/>
        </p:nvPicPr>
        <p:blipFill>
          <a:blip r:embed="rId6"/>
          <a:stretch>
            <a:fillRect/>
          </a:stretch>
        </p:blipFill>
        <p:spPr>
          <a:xfrm>
            <a:off x="4121311" y="3036577"/>
            <a:ext cx="2036233" cy="2880356"/>
          </a:xfrm>
          <a:prstGeom prst="rect">
            <a:avLst/>
          </a:prstGeom>
        </p:spPr>
      </p:pic>
      <p:pic>
        <p:nvPicPr>
          <p:cNvPr id="31" name="Picture 30" descr="A person in a room with a computer&#10;&#10;AI-generated content may be incorrect.">
            <a:extLst>
              <a:ext uri="{FF2B5EF4-FFF2-40B4-BE49-F238E27FC236}">
                <a16:creationId xmlns:a16="http://schemas.microsoft.com/office/drawing/2014/main" id="{08853709-57E7-D63A-BE6F-E42E30773DF3}"/>
              </a:ext>
            </a:extLst>
          </p:cNvPr>
          <p:cNvPicPr>
            <a:picLocks noChangeAspect="1"/>
          </p:cNvPicPr>
          <p:nvPr/>
        </p:nvPicPr>
        <p:blipFill>
          <a:blip r:embed="rId7"/>
          <a:stretch>
            <a:fillRect/>
          </a:stretch>
        </p:blipFill>
        <p:spPr>
          <a:xfrm>
            <a:off x="6168513" y="4186065"/>
            <a:ext cx="1919697" cy="2686418"/>
          </a:xfrm>
          <a:prstGeom prst="rect">
            <a:avLst/>
          </a:prstGeom>
        </p:spPr>
      </p:pic>
      <p:pic>
        <p:nvPicPr>
          <p:cNvPr id="34" name="Picture 33" descr="A blue and white cover with blue text and blue lines and dots&#10;&#10;AI-generated content may be incorrect.">
            <a:extLst>
              <a:ext uri="{FF2B5EF4-FFF2-40B4-BE49-F238E27FC236}">
                <a16:creationId xmlns:a16="http://schemas.microsoft.com/office/drawing/2014/main" id="{56E59F84-4842-EC7A-3EE8-63398D1583DC}"/>
              </a:ext>
            </a:extLst>
          </p:cNvPr>
          <p:cNvPicPr>
            <a:picLocks noChangeAspect="1"/>
          </p:cNvPicPr>
          <p:nvPr/>
        </p:nvPicPr>
        <p:blipFill>
          <a:blip r:embed="rId8"/>
          <a:stretch>
            <a:fillRect/>
          </a:stretch>
        </p:blipFill>
        <p:spPr>
          <a:xfrm>
            <a:off x="8081064" y="3006345"/>
            <a:ext cx="2064805" cy="2927618"/>
          </a:xfrm>
          <a:prstGeom prst="rect">
            <a:avLst/>
          </a:prstGeom>
          <a:ln>
            <a:solidFill>
              <a:schemeClr val="bg1"/>
            </a:solidFill>
          </a:ln>
        </p:spPr>
      </p:pic>
    </p:spTree>
    <p:extLst>
      <p:ext uri="{BB962C8B-B14F-4D97-AF65-F5344CB8AC3E}">
        <p14:creationId xmlns:p14="http://schemas.microsoft.com/office/powerpoint/2010/main" val="325625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diagram of a person's life cycle&#10;&#10;AI-generated content may be incorrect.">
            <a:extLst>
              <a:ext uri="{FF2B5EF4-FFF2-40B4-BE49-F238E27FC236}">
                <a16:creationId xmlns:a16="http://schemas.microsoft.com/office/drawing/2014/main" id="{316C0E85-C3CA-8FE9-95E4-01A86CA9A0DB}"/>
              </a:ext>
            </a:extLst>
          </p:cNvPr>
          <p:cNvPicPr>
            <a:picLocks noChangeAspect="1"/>
          </p:cNvPicPr>
          <p:nvPr/>
        </p:nvPicPr>
        <p:blipFill>
          <a:blip r:embed="rId2">
            <a:extLst>
              <a:ext uri="{28A0092B-C50C-407E-A947-70E740481C1C}">
                <a14:useLocalDpi xmlns:a14="http://schemas.microsoft.com/office/drawing/2010/main" val="0"/>
              </a:ext>
            </a:extLst>
          </a:blip>
          <a:srcRect l="852" t="17010" r="-852" b="14611"/>
          <a:stretch>
            <a:fillRect/>
          </a:stretch>
        </p:blipFill>
        <p:spPr>
          <a:xfrm>
            <a:off x="903944" y="1606222"/>
            <a:ext cx="10384111" cy="5023749"/>
          </a:xfrm>
          <a:prstGeom prst="rect">
            <a:avLst/>
          </a:prstGeom>
        </p:spPr>
      </p:pic>
      <p:sp>
        <p:nvSpPr>
          <p:cNvPr id="4" name="Title 3">
            <a:extLst>
              <a:ext uri="{FF2B5EF4-FFF2-40B4-BE49-F238E27FC236}">
                <a16:creationId xmlns:a16="http://schemas.microsoft.com/office/drawing/2014/main" id="{001B6A9C-B041-E35D-CEA1-5BB657E01D77}"/>
              </a:ext>
            </a:extLst>
          </p:cNvPr>
          <p:cNvSpPr>
            <a:spLocks noGrp="1"/>
          </p:cNvSpPr>
          <p:nvPr>
            <p:ph type="title"/>
          </p:nvPr>
        </p:nvSpPr>
        <p:spPr>
          <a:xfrm>
            <a:off x="152399" y="-215220"/>
            <a:ext cx="11887200" cy="1325563"/>
          </a:xfrm>
        </p:spPr>
        <p:txBody>
          <a:bodyPr>
            <a:normAutofit/>
          </a:bodyPr>
          <a:lstStyle/>
          <a:p>
            <a:r>
              <a:rPr lang="nl-NL" sz="3600" dirty="0"/>
              <a:t>Hoe mentale gezondheid andere beleidsdoelen ondersteunt</a:t>
            </a:r>
            <a:endParaRPr lang="en-US" sz="3600" dirty="0"/>
          </a:p>
        </p:txBody>
      </p:sp>
      <p:cxnSp>
        <p:nvCxnSpPr>
          <p:cNvPr id="10" name="Straight Arrow Connector 9">
            <a:extLst>
              <a:ext uri="{FF2B5EF4-FFF2-40B4-BE49-F238E27FC236}">
                <a16:creationId xmlns:a16="http://schemas.microsoft.com/office/drawing/2014/main" id="{7ACEC414-1110-AFBE-9F64-F321EE3B2DB3}"/>
              </a:ext>
            </a:extLst>
          </p:cNvPr>
          <p:cNvCxnSpPr>
            <a:cxnSpLocks/>
          </p:cNvCxnSpPr>
          <p:nvPr/>
        </p:nvCxnSpPr>
        <p:spPr>
          <a:xfrm flipH="1">
            <a:off x="2002971" y="4898571"/>
            <a:ext cx="772886" cy="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11" name="TextBox 10">
            <a:extLst>
              <a:ext uri="{FF2B5EF4-FFF2-40B4-BE49-F238E27FC236}">
                <a16:creationId xmlns:a16="http://schemas.microsoft.com/office/drawing/2014/main" id="{A0F8A626-D842-37B2-4EDC-7539FA8D737E}"/>
              </a:ext>
            </a:extLst>
          </p:cNvPr>
          <p:cNvSpPr txBox="1"/>
          <p:nvPr/>
        </p:nvSpPr>
        <p:spPr>
          <a:xfrm>
            <a:off x="614612" y="4742108"/>
            <a:ext cx="1725816" cy="738664"/>
          </a:xfrm>
          <a:prstGeom prst="rect">
            <a:avLst/>
          </a:prstGeom>
          <a:noFill/>
        </p:spPr>
        <p:txBody>
          <a:bodyPr wrap="square" rtlCol="0">
            <a:spAutoFit/>
          </a:bodyPr>
          <a:lstStyle/>
          <a:p>
            <a:r>
              <a:rPr lang="en-US" sz="1400" dirty="0" err="1"/>
              <a:t>Leerprestaties</a:t>
            </a:r>
            <a:r>
              <a:rPr lang="en-US" sz="1400" dirty="0"/>
              <a:t> </a:t>
            </a:r>
            <a:r>
              <a:rPr lang="en-US" sz="1400" dirty="0" err="1"/>
              <a:t>verbeteren</a:t>
            </a:r>
            <a:endParaRPr lang="en-US" sz="1400" dirty="0">
              <a:latin typeface="Aptos" panose="020B0004020202020204" pitchFamily="34" charset="0"/>
              <a:ea typeface="Aptos" panose="020B0004020202020204" pitchFamily="34" charset="0"/>
              <a:cs typeface="Aptos" panose="020B0004020202020204" pitchFamily="34" charset="0"/>
            </a:endParaRPr>
          </a:p>
          <a:p>
            <a:endParaRPr lang="en-US" sz="1400" dirty="0"/>
          </a:p>
        </p:txBody>
      </p:sp>
      <p:cxnSp>
        <p:nvCxnSpPr>
          <p:cNvPr id="13" name="Straight Arrow Connector 12">
            <a:extLst>
              <a:ext uri="{FF2B5EF4-FFF2-40B4-BE49-F238E27FC236}">
                <a16:creationId xmlns:a16="http://schemas.microsoft.com/office/drawing/2014/main" id="{7C4ED1B0-813A-F387-630F-1B99E3DA06F0}"/>
              </a:ext>
            </a:extLst>
          </p:cNvPr>
          <p:cNvCxnSpPr>
            <a:cxnSpLocks/>
          </p:cNvCxnSpPr>
          <p:nvPr/>
        </p:nvCxnSpPr>
        <p:spPr>
          <a:xfrm flipH="1" flipV="1">
            <a:off x="3646714" y="2231571"/>
            <a:ext cx="500743" cy="620486"/>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14" name="TextBox 13">
            <a:extLst>
              <a:ext uri="{FF2B5EF4-FFF2-40B4-BE49-F238E27FC236}">
                <a16:creationId xmlns:a16="http://schemas.microsoft.com/office/drawing/2014/main" id="{66051E1C-DC20-3039-E301-0ECEA6F47E84}"/>
              </a:ext>
            </a:extLst>
          </p:cNvPr>
          <p:cNvSpPr txBox="1"/>
          <p:nvPr/>
        </p:nvSpPr>
        <p:spPr>
          <a:xfrm>
            <a:off x="2101481" y="1221462"/>
            <a:ext cx="1648970" cy="1384995"/>
          </a:xfrm>
          <a:prstGeom prst="rect">
            <a:avLst/>
          </a:prstGeom>
          <a:noFill/>
        </p:spPr>
        <p:txBody>
          <a:bodyPr wrap="square" rtlCol="0">
            <a:spAutoFit/>
          </a:bodyPr>
          <a:lstStyle/>
          <a:p>
            <a:r>
              <a:rPr lang="en-US" sz="1400" dirty="0" err="1"/>
              <a:t>Arbeidsparticipatie</a:t>
            </a:r>
            <a:r>
              <a:rPr lang="en-US" sz="1400" dirty="0"/>
              <a:t> </a:t>
            </a:r>
            <a:r>
              <a:rPr lang="en-US" sz="1400" dirty="0" err="1"/>
              <a:t>blijft</a:t>
            </a:r>
            <a:r>
              <a:rPr lang="en-US" sz="1400" dirty="0"/>
              <a:t> </a:t>
            </a:r>
            <a:r>
              <a:rPr lang="en-US" sz="1400" dirty="0" err="1"/>
              <a:t>stabieler</a:t>
            </a:r>
            <a:r>
              <a:rPr lang="en-US" sz="1400" dirty="0"/>
              <a:t>, </a:t>
            </a:r>
            <a:r>
              <a:rPr lang="en-US" sz="1400" dirty="0" err="1"/>
              <a:t>hogere</a:t>
            </a:r>
            <a:r>
              <a:rPr lang="en-US" sz="1400" dirty="0"/>
              <a:t> </a:t>
            </a:r>
            <a:r>
              <a:rPr lang="en-US" sz="1400" dirty="0" err="1"/>
              <a:t>productiviteit</a:t>
            </a:r>
            <a:r>
              <a:rPr lang="en-US" sz="1400" dirty="0"/>
              <a:t>, minder </a:t>
            </a:r>
            <a:r>
              <a:rPr lang="en-US" sz="1400" dirty="0" err="1"/>
              <a:t>verzuim</a:t>
            </a:r>
            <a:endParaRPr lang="en-US" sz="1400" dirty="0">
              <a:latin typeface="Aptos" panose="020B0004020202020204" pitchFamily="34" charset="0"/>
              <a:ea typeface="Aptos" panose="020B0004020202020204" pitchFamily="34" charset="0"/>
              <a:cs typeface="Aptos" panose="020B0004020202020204" pitchFamily="34" charset="0"/>
            </a:endParaRPr>
          </a:p>
          <a:p>
            <a:endParaRPr lang="en-US" sz="1400" dirty="0"/>
          </a:p>
        </p:txBody>
      </p:sp>
      <p:cxnSp>
        <p:nvCxnSpPr>
          <p:cNvPr id="16" name="Straight Arrow Connector 15">
            <a:extLst>
              <a:ext uri="{FF2B5EF4-FFF2-40B4-BE49-F238E27FC236}">
                <a16:creationId xmlns:a16="http://schemas.microsoft.com/office/drawing/2014/main" id="{8BDC6297-F092-0656-207E-C1D90A5D2EA6}"/>
              </a:ext>
            </a:extLst>
          </p:cNvPr>
          <p:cNvCxnSpPr/>
          <p:nvPr/>
        </p:nvCxnSpPr>
        <p:spPr>
          <a:xfrm>
            <a:off x="9568543" y="4898571"/>
            <a:ext cx="696686" cy="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17" name="TextBox 16">
            <a:extLst>
              <a:ext uri="{FF2B5EF4-FFF2-40B4-BE49-F238E27FC236}">
                <a16:creationId xmlns:a16="http://schemas.microsoft.com/office/drawing/2014/main" id="{0E20E7B3-AFB8-8AB9-6D05-FD9A83508096}"/>
              </a:ext>
            </a:extLst>
          </p:cNvPr>
          <p:cNvSpPr txBox="1"/>
          <p:nvPr/>
        </p:nvSpPr>
        <p:spPr>
          <a:xfrm>
            <a:off x="10313782" y="4265054"/>
            <a:ext cx="1725817" cy="954107"/>
          </a:xfrm>
          <a:prstGeom prst="rect">
            <a:avLst/>
          </a:prstGeom>
          <a:noFill/>
        </p:spPr>
        <p:txBody>
          <a:bodyPr wrap="square" rtlCol="0">
            <a:spAutoFit/>
          </a:bodyPr>
          <a:lstStyle/>
          <a:p>
            <a:r>
              <a:rPr lang="nl-NL" sz="1400" dirty="0"/>
              <a:t>Beter fysieke gezondheid, kwaliteit van leven, minder zorgkosten</a:t>
            </a:r>
            <a:endParaRPr lang="en-US" sz="1400" dirty="0"/>
          </a:p>
        </p:txBody>
      </p:sp>
      <p:cxnSp>
        <p:nvCxnSpPr>
          <p:cNvPr id="19" name="Straight Arrow Connector 18">
            <a:extLst>
              <a:ext uri="{FF2B5EF4-FFF2-40B4-BE49-F238E27FC236}">
                <a16:creationId xmlns:a16="http://schemas.microsoft.com/office/drawing/2014/main" id="{63876481-012D-55D0-BBF4-4D3C2A16B61C}"/>
              </a:ext>
            </a:extLst>
          </p:cNvPr>
          <p:cNvCxnSpPr/>
          <p:nvPr/>
        </p:nvCxnSpPr>
        <p:spPr>
          <a:xfrm>
            <a:off x="9350829" y="6019800"/>
            <a:ext cx="914400" cy="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20" name="TextBox 19">
            <a:extLst>
              <a:ext uri="{FF2B5EF4-FFF2-40B4-BE49-F238E27FC236}">
                <a16:creationId xmlns:a16="http://schemas.microsoft.com/office/drawing/2014/main" id="{27D5FA3D-67AF-66E2-C962-735312986875}"/>
              </a:ext>
            </a:extLst>
          </p:cNvPr>
          <p:cNvSpPr txBox="1"/>
          <p:nvPr/>
        </p:nvSpPr>
        <p:spPr>
          <a:xfrm>
            <a:off x="10417197" y="5517702"/>
            <a:ext cx="1725817" cy="738664"/>
          </a:xfrm>
          <a:prstGeom prst="rect">
            <a:avLst/>
          </a:prstGeom>
          <a:noFill/>
        </p:spPr>
        <p:txBody>
          <a:bodyPr wrap="square" rtlCol="0">
            <a:spAutoFit/>
          </a:bodyPr>
          <a:lstStyle/>
          <a:p>
            <a:r>
              <a:rPr lang="nl-NL" sz="1400" dirty="0"/>
              <a:t>Meer contact/verbinding, sociale cohesie</a:t>
            </a:r>
            <a:endParaRPr lang="en-US" sz="1400" dirty="0"/>
          </a:p>
        </p:txBody>
      </p:sp>
      <p:cxnSp>
        <p:nvCxnSpPr>
          <p:cNvPr id="24" name="Straight Arrow Connector 23">
            <a:extLst>
              <a:ext uri="{FF2B5EF4-FFF2-40B4-BE49-F238E27FC236}">
                <a16:creationId xmlns:a16="http://schemas.microsoft.com/office/drawing/2014/main" id="{7CE5924C-EB44-04EC-AC51-1D37E44AB055}"/>
              </a:ext>
            </a:extLst>
          </p:cNvPr>
          <p:cNvCxnSpPr>
            <a:cxnSpLocks/>
          </p:cNvCxnSpPr>
          <p:nvPr/>
        </p:nvCxnSpPr>
        <p:spPr>
          <a:xfrm flipV="1">
            <a:off x="7592571" y="2035629"/>
            <a:ext cx="332229" cy="626953"/>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26" name="TextBox 25">
            <a:extLst>
              <a:ext uri="{FF2B5EF4-FFF2-40B4-BE49-F238E27FC236}">
                <a16:creationId xmlns:a16="http://schemas.microsoft.com/office/drawing/2014/main" id="{E4DB5B8A-D1CF-6E3A-98BA-D0C527FFBC5C}"/>
              </a:ext>
            </a:extLst>
          </p:cNvPr>
          <p:cNvSpPr txBox="1"/>
          <p:nvPr/>
        </p:nvSpPr>
        <p:spPr>
          <a:xfrm>
            <a:off x="8001000" y="1426029"/>
            <a:ext cx="1219200" cy="1200329"/>
          </a:xfrm>
          <a:prstGeom prst="rect">
            <a:avLst/>
          </a:prstGeom>
          <a:noFill/>
        </p:spPr>
        <p:txBody>
          <a:bodyPr wrap="square" rtlCol="0">
            <a:spAutoFit/>
          </a:bodyPr>
          <a:lstStyle>
            <a:defPPr>
              <a:defRPr lang="en-US"/>
            </a:defPPr>
            <a:lvl1pPr>
              <a:defRPr sz="1400"/>
            </a:lvl1pPr>
          </a:lstStyle>
          <a:p>
            <a:r>
              <a:rPr lang="en-US" dirty="0" err="1"/>
              <a:t>Gezondere</a:t>
            </a:r>
            <a:r>
              <a:rPr lang="en-US" dirty="0"/>
              <a:t> </a:t>
            </a:r>
            <a:r>
              <a:rPr lang="en-US" dirty="0" err="1"/>
              <a:t>werknemers</a:t>
            </a:r>
            <a:endParaRPr lang="en-US" dirty="0"/>
          </a:p>
        </p:txBody>
      </p:sp>
    </p:spTree>
    <p:extLst>
      <p:ext uri="{BB962C8B-B14F-4D97-AF65-F5344CB8AC3E}">
        <p14:creationId xmlns:p14="http://schemas.microsoft.com/office/powerpoint/2010/main" val="1081898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2F41316-CE34-2B7C-8E86-4AF6F2C74F5C}"/>
              </a:ext>
            </a:extLst>
          </p:cNvPr>
          <p:cNvGrpSpPr/>
          <p:nvPr/>
        </p:nvGrpSpPr>
        <p:grpSpPr>
          <a:xfrm>
            <a:off x="1396128" y="453980"/>
            <a:ext cx="9672638" cy="5972174"/>
            <a:chOff x="6754625" y="472215"/>
            <a:chExt cx="7370079" cy="4679447"/>
          </a:xfrm>
        </p:grpSpPr>
        <p:pic>
          <p:nvPicPr>
            <p:cNvPr id="6" name="Picture 5" descr="A colorful circle with text on it&#10;&#10;AI-generated content may be incorrect.">
              <a:extLst>
                <a:ext uri="{FF2B5EF4-FFF2-40B4-BE49-F238E27FC236}">
                  <a16:creationId xmlns:a16="http://schemas.microsoft.com/office/drawing/2014/main" id="{6FC8E98B-37F1-0650-DA25-F3E541F1475E}"/>
                </a:ext>
              </a:extLst>
            </p:cNvPr>
            <p:cNvPicPr>
              <a:picLocks noChangeAspect="1"/>
            </p:cNvPicPr>
            <p:nvPr/>
          </p:nvPicPr>
          <p:blipFill>
            <a:blip r:embed="rId3">
              <a:extLst>
                <a:ext uri="{28A0092B-C50C-407E-A947-70E740481C1C}">
                  <a14:useLocalDpi xmlns:a14="http://schemas.microsoft.com/office/drawing/2010/main" val="0"/>
                </a:ext>
              </a:extLst>
            </a:blip>
            <a:srcRect t="12671"/>
            <a:stretch>
              <a:fillRect/>
            </a:stretch>
          </p:blipFill>
          <p:spPr>
            <a:xfrm>
              <a:off x="6754625" y="472215"/>
              <a:ext cx="7370079" cy="4679447"/>
            </a:xfrm>
            <a:prstGeom prst="rect">
              <a:avLst/>
            </a:prstGeom>
          </p:spPr>
        </p:pic>
        <p:sp>
          <p:nvSpPr>
            <p:cNvPr id="8" name="Oval 7">
              <a:extLst>
                <a:ext uri="{FF2B5EF4-FFF2-40B4-BE49-F238E27FC236}">
                  <a16:creationId xmlns:a16="http://schemas.microsoft.com/office/drawing/2014/main" id="{F2540DCB-CC79-2D00-9537-DC152E589916}"/>
                </a:ext>
              </a:extLst>
            </p:cNvPr>
            <p:cNvSpPr/>
            <p:nvPr/>
          </p:nvSpPr>
          <p:spPr>
            <a:xfrm>
              <a:off x="8818974" y="1321463"/>
              <a:ext cx="2714625" cy="270033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a:extLst>
              <a:ext uri="{FF2B5EF4-FFF2-40B4-BE49-F238E27FC236}">
                <a16:creationId xmlns:a16="http://schemas.microsoft.com/office/drawing/2014/main" id="{4DFF350D-8657-DA89-E42A-95EF49E53F68}"/>
              </a:ext>
            </a:extLst>
          </p:cNvPr>
          <p:cNvPicPr>
            <a:picLocks noChangeAspect="1"/>
          </p:cNvPicPr>
          <p:nvPr/>
        </p:nvPicPr>
        <p:blipFill>
          <a:blip r:embed="rId4"/>
          <a:stretch>
            <a:fillRect/>
          </a:stretch>
        </p:blipFill>
        <p:spPr>
          <a:xfrm>
            <a:off x="4893051" y="2275352"/>
            <a:ext cx="1987468" cy="1932599"/>
          </a:xfrm>
          <a:prstGeom prst="rect">
            <a:avLst/>
          </a:prstGeom>
        </p:spPr>
      </p:pic>
      <p:pic>
        <p:nvPicPr>
          <p:cNvPr id="17" name="Graphic 16" descr="Graduation cap with solid fill">
            <a:extLst>
              <a:ext uri="{FF2B5EF4-FFF2-40B4-BE49-F238E27FC236}">
                <a16:creationId xmlns:a16="http://schemas.microsoft.com/office/drawing/2014/main" id="{8FD8219A-3124-7655-D94B-F6A7D1D6A7D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60035" y="4312170"/>
            <a:ext cx="914400" cy="914400"/>
          </a:xfrm>
          <a:prstGeom prst="rect">
            <a:avLst/>
          </a:prstGeom>
        </p:spPr>
      </p:pic>
      <p:pic>
        <p:nvPicPr>
          <p:cNvPr id="19" name="Graphic 18" descr="Neighbourhood with solid fill">
            <a:extLst>
              <a:ext uri="{FF2B5EF4-FFF2-40B4-BE49-F238E27FC236}">
                <a16:creationId xmlns:a16="http://schemas.microsoft.com/office/drawing/2014/main" id="{809D453E-7D1E-2EC8-669A-87FD1DED077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79069" y="5825419"/>
            <a:ext cx="914400" cy="914400"/>
          </a:xfrm>
          <a:prstGeom prst="rect">
            <a:avLst/>
          </a:prstGeom>
        </p:spPr>
      </p:pic>
      <p:pic>
        <p:nvPicPr>
          <p:cNvPr id="21" name="Graphic 20" descr="Work from home desk with solid fill">
            <a:extLst>
              <a:ext uri="{FF2B5EF4-FFF2-40B4-BE49-F238E27FC236}">
                <a16:creationId xmlns:a16="http://schemas.microsoft.com/office/drawing/2014/main" id="{2A561BA3-DF43-93F8-6E04-8C44A205058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20882" y="3854970"/>
            <a:ext cx="914400" cy="914400"/>
          </a:xfrm>
          <a:prstGeom prst="rect">
            <a:avLst/>
          </a:prstGeom>
        </p:spPr>
      </p:pic>
      <p:pic>
        <p:nvPicPr>
          <p:cNvPr id="23" name="Graphic 22" descr="Connections with solid fill">
            <a:extLst>
              <a:ext uri="{FF2B5EF4-FFF2-40B4-BE49-F238E27FC236}">
                <a16:creationId xmlns:a16="http://schemas.microsoft.com/office/drawing/2014/main" id="{F22937B7-751B-0A50-BD1A-1C9B98891A4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08775" y="453980"/>
            <a:ext cx="914400" cy="914400"/>
          </a:xfrm>
          <a:prstGeom prst="rect">
            <a:avLst/>
          </a:prstGeom>
        </p:spPr>
      </p:pic>
      <p:pic>
        <p:nvPicPr>
          <p:cNvPr id="25" name="Graphic 24" descr="Puzzle outline">
            <a:extLst>
              <a:ext uri="{FF2B5EF4-FFF2-40B4-BE49-F238E27FC236}">
                <a16:creationId xmlns:a16="http://schemas.microsoft.com/office/drawing/2014/main" id="{BBF7316A-8CA6-8270-9E2C-E2DA35C9A79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339674" y="2275352"/>
            <a:ext cx="914400" cy="914400"/>
          </a:xfrm>
          <a:prstGeom prst="rect">
            <a:avLst/>
          </a:prstGeom>
        </p:spPr>
      </p:pic>
      <p:pic>
        <p:nvPicPr>
          <p:cNvPr id="27" name="Graphic 26" descr="Yoga with solid fill">
            <a:extLst>
              <a:ext uri="{FF2B5EF4-FFF2-40B4-BE49-F238E27FC236}">
                <a16:creationId xmlns:a16="http://schemas.microsoft.com/office/drawing/2014/main" id="{C24E0DDB-251E-3EDE-5422-75FFED95FFA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297831" y="542838"/>
            <a:ext cx="864382" cy="864382"/>
          </a:xfrm>
          <a:prstGeom prst="rect">
            <a:avLst/>
          </a:prstGeom>
        </p:spPr>
      </p:pic>
      <p:pic>
        <p:nvPicPr>
          <p:cNvPr id="29" name="Graphic 28" descr="Children with solid fill">
            <a:extLst>
              <a:ext uri="{FF2B5EF4-FFF2-40B4-BE49-F238E27FC236}">
                <a16:creationId xmlns:a16="http://schemas.microsoft.com/office/drawing/2014/main" id="{90CAAE73-60D9-E0B9-57EF-7825028805C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663963" y="2022376"/>
            <a:ext cx="914400" cy="914400"/>
          </a:xfrm>
          <a:prstGeom prst="rect">
            <a:avLst/>
          </a:prstGeom>
        </p:spPr>
      </p:pic>
      <p:pic>
        <p:nvPicPr>
          <p:cNvPr id="33" name="Graphic 32" descr="Open hand with plant with solid fill">
            <a:extLst>
              <a:ext uri="{FF2B5EF4-FFF2-40B4-BE49-F238E27FC236}">
                <a16:creationId xmlns:a16="http://schemas.microsoft.com/office/drawing/2014/main" id="{9410C151-79AD-9C47-EF82-1EBC679A5E88}"/>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894375" y="3854970"/>
            <a:ext cx="914400" cy="914400"/>
          </a:xfrm>
          <a:prstGeom prst="rect">
            <a:avLst/>
          </a:prstGeom>
        </p:spPr>
      </p:pic>
    </p:spTree>
    <p:extLst>
      <p:ext uri="{BB962C8B-B14F-4D97-AF65-F5344CB8AC3E}">
        <p14:creationId xmlns:p14="http://schemas.microsoft.com/office/powerpoint/2010/main" val="1701387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2A838AB-38F0-037C-D48C-5805F4AFDFCF}"/>
              </a:ext>
            </a:extLst>
          </p:cNvPr>
          <p:cNvPicPr>
            <a:picLocks noChangeAspect="1"/>
          </p:cNvPicPr>
          <p:nvPr/>
        </p:nvPicPr>
        <p:blipFill>
          <a:blip r:embed="rId3"/>
          <a:srcRect l="32666" t="12308" r="33768" b="11538"/>
          <a:stretch/>
        </p:blipFill>
        <p:spPr>
          <a:xfrm>
            <a:off x="8176257" y="1222375"/>
            <a:ext cx="3833446" cy="5435721"/>
          </a:xfrm>
          <a:prstGeom prst="rect">
            <a:avLst/>
          </a:prstGeom>
        </p:spPr>
      </p:pic>
      <p:sp>
        <p:nvSpPr>
          <p:cNvPr id="2" name="Title 1">
            <a:extLst>
              <a:ext uri="{FF2B5EF4-FFF2-40B4-BE49-F238E27FC236}">
                <a16:creationId xmlns:a16="http://schemas.microsoft.com/office/drawing/2014/main" id="{EC21935B-BFAF-A149-9CC6-0144782A91C4}"/>
              </a:ext>
            </a:extLst>
          </p:cNvPr>
          <p:cNvSpPr>
            <a:spLocks noGrp="1"/>
          </p:cNvSpPr>
          <p:nvPr>
            <p:ph type="ctrTitle"/>
          </p:nvPr>
        </p:nvSpPr>
        <p:spPr>
          <a:xfrm>
            <a:off x="1607535" y="-1329055"/>
            <a:ext cx="8976930" cy="2444750"/>
          </a:xfrm>
        </p:spPr>
        <p:txBody>
          <a:bodyPr>
            <a:normAutofit/>
          </a:bodyPr>
          <a:lstStyle/>
          <a:p>
            <a:r>
              <a:rPr lang="en-US" sz="4000" dirty="0"/>
              <a:t>Mental Health in All Policies </a:t>
            </a:r>
            <a:br>
              <a:rPr lang="en-US" sz="4400" dirty="0"/>
            </a:br>
            <a:r>
              <a:rPr lang="nl-NL" sz="2800" b="1" dirty="0">
                <a:effectLst/>
                <a:latin typeface="Calibri" panose="020F0502020204030204" pitchFamily="34" charset="0"/>
                <a:ea typeface="Aptos" panose="020B0004020202020204" pitchFamily="34" charset="0"/>
              </a:rPr>
              <a:t>from silos to solutions: lessons from the European region </a:t>
            </a:r>
            <a:endParaRPr lang="en-US" sz="2800" dirty="0">
              <a:ea typeface="Calibri"/>
              <a:cs typeface="Calibri"/>
            </a:endParaRPr>
          </a:p>
        </p:txBody>
      </p:sp>
      <p:sp>
        <p:nvSpPr>
          <p:cNvPr id="3" name="Subtitle 2">
            <a:extLst>
              <a:ext uri="{FF2B5EF4-FFF2-40B4-BE49-F238E27FC236}">
                <a16:creationId xmlns:a16="http://schemas.microsoft.com/office/drawing/2014/main" id="{6CD35A70-B505-6E47-94EF-8F871A1359A6}"/>
              </a:ext>
            </a:extLst>
          </p:cNvPr>
          <p:cNvSpPr>
            <a:spLocks noGrp="1"/>
          </p:cNvSpPr>
          <p:nvPr>
            <p:ph type="subTitle" idx="1"/>
          </p:nvPr>
        </p:nvSpPr>
        <p:spPr>
          <a:xfrm>
            <a:off x="457560" y="3490469"/>
            <a:ext cx="5419618" cy="1655762"/>
          </a:xfrm>
        </p:spPr>
        <p:txBody>
          <a:bodyPr>
            <a:normAutofit/>
          </a:bodyPr>
          <a:lstStyle/>
          <a:p>
            <a:r>
              <a:rPr lang="en-US" sz="2000" b="1"/>
              <a:t>Dr Ledia Lazëri</a:t>
            </a:r>
          </a:p>
          <a:p>
            <a:r>
              <a:rPr lang="en-US" sz="2000" b="1"/>
              <a:t>Regional Adviser for Mental Health</a:t>
            </a:r>
          </a:p>
          <a:p>
            <a:r>
              <a:rPr lang="en-US" sz="2000" b="1"/>
              <a:t>WHO Regional Office for Europe</a:t>
            </a:r>
          </a:p>
        </p:txBody>
      </p:sp>
    </p:spTree>
    <p:extLst>
      <p:ext uri="{BB962C8B-B14F-4D97-AF65-F5344CB8AC3E}">
        <p14:creationId xmlns:p14="http://schemas.microsoft.com/office/powerpoint/2010/main" val="259667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ands holding gears in the air&#10;&#10;Description automatically generated">
            <a:extLst>
              <a:ext uri="{FF2B5EF4-FFF2-40B4-BE49-F238E27FC236}">
                <a16:creationId xmlns:a16="http://schemas.microsoft.com/office/drawing/2014/main" id="{D8A23724-FC6E-7DE6-38EB-4845A9061BB9}"/>
              </a:ext>
            </a:extLst>
          </p:cNvPr>
          <p:cNvPicPr>
            <a:picLocks noChangeAspect="1"/>
          </p:cNvPicPr>
          <p:nvPr/>
        </p:nvPicPr>
        <p:blipFill>
          <a:blip r:embed="rId2"/>
          <a:stretch>
            <a:fillRect/>
          </a:stretch>
        </p:blipFill>
        <p:spPr>
          <a:xfrm>
            <a:off x="0" y="-1"/>
            <a:ext cx="12192000" cy="6858000"/>
          </a:xfrm>
          <a:prstGeom prst="rect">
            <a:avLst/>
          </a:prstGeom>
        </p:spPr>
      </p:pic>
      <p:sp>
        <p:nvSpPr>
          <p:cNvPr id="4" name="Rectangle 3">
            <a:extLst>
              <a:ext uri="{FF2B5EF4-FFF2-40B4-BE49-F238E27FC236}">
                <a16:creationId xmlns:a16="http://schemas.microsoft.com/office/drawing/2014/main" id="{F3CD35DC-B5B6-EA88-8A9E-32861995E947}"/>
              </a:ext>
            </a:extLst>
          </p:cNvPr>
          <p:cNvSpPr/>
          <p:nvPr/>
        </p:nvSpPr>
        <p:spPr>
          <a:xfrm>
            <a:off x="0" y="1"/>
            <a:ext cx="12192000" cy="14656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pic>
        <p:nvPicPr>
          <p:cNvPr id="5" name="Graphic 4">
            <a:extLst>
              <a:ext uri="{FF2B5EF4-FFF2-40B4-BE49-F238E27FC236}">
                <a16:creationId xmlns:a16="http://schemas.microsoft.com/office/drawing/2014/main" id="{E44BAD39-12FF-6448-382A-64E2204F8B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89391" y="295561"/>
            <a:ext cx="2249856" cy="471174"/>
          </a:xfrm>
          <a:prstGeom prst="rect">
            <a:avLst/>
          </a:prstGeom>
        </p:spPr>
      </p:pic>
      <p:pic>
        <p:nvPicPr>
          <p:cNvPr id="6" name="Graphic 5">
            <a:extLst>
              <a:ext uri="{FF2B5EF4-FFF2-40B4-BE49-F238E27FC236}">
                <a16:creationId xmlns:a16="http://schemas.microsoft.com/office/drawing/2014/main" id="{8373D5FC-817D-9FE9-1711-6D943A6933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9650" y="276166"/>
            <a:ext cx="1141343" cy="555248"/>
          </a:xfrm>
          <a:prstGeom prst="rect">
            <a:avLst/>
          </a:prstGeom>
        </p:spPr>
      </p:pic>
      <p:sp>
        <p:nvSpPr>
          <p:cNvPr id="13" name="TextBox 12">
            <a:extLst>
              <a:ext uri="{FF2B5EF4-FFF2-40B4-BE49-F238E27FC236}">
                <a16:creationId xmlns:a16="http://schemas.microsoft.com/office/drawing/2014/main" id="{76E5F014-6400-24DB-EF9D-A8F69F7A38B1}"/>
              </a:ext>
            </a:extLst>
          </p:cNvPr>
          <p:cNvSpPr txBox="1"/>
          <p:nvPr/>
        </p:nvSpPr>
        <p:spPr>
          <a:xfrm>
            <a:off x="752589" y="891485"/>
            <a:ext cx="10686821" cy="850363"/>
          </a:xfrm>
          <a:prstGeom prst="rect">
            <a:avLst/>
          </a:prstGeom>
          <a:noFill/>
        </p:spPr>
        <p:txBody>
          <a:bodyPr wrap="square" lIns="0" tIns="0" rIns="0" bIns="0" rtlCol="0">
            <a:noAutofit/>
          </a:bodyPr>
          <a:lstStyle/>
          <a:p>
            <a:pPr algn="ctr"/>
            <a:r>
              <a:rPr lang="en-GB" sz="4400" b="1" dirty="0">
                <a:solidFill>
                  <a:srgbClr val="0070C0"/>
                </a:solidFill>
                <a:effectLst/>
                <a:latin typeface="☞GALANO GROTESQUE MEDIUM" pitchFamily="2" charset="77"/>
                <a:cs typeface="Arial" panose="020B0604020202020204" pitchFamily="34" charset="0"/>
              </a:rPr>
              <a:t>Addressing mental health challenges in the </a:t>
            </a:r>
          </a:p>
          <a:p>
            <a:pPr algn="ctr"/>
            <a:r>
              <a:rPr lang="en-GB" sz="4400" b="1" dirty="0">
                <a:solidFill>
                  <a:schemeClr val="bg1"/>
                </a:solidFill>
                <a:effectLst/>
                <a:latin typeface="☞GALANO GROTESQUE MEDIUM" pitchFamily="2" charset="77"/>
                <a:cs typeface="Arial" panose="020B0604020202020204" pitchFamily="34" charset="0"/>
              </a:rPr>
              <a:t>27</a:t>
            </a:r>
            <a:r>
              <a:rPr lang="en-GB" sz="4400" b="1" dirty="0">
                <a:solidFill>
                  <a:srgbClr val="0070C0"/>
                </a:solidFill>
                <a:effectLst/>
                <a:latin typeface="☞GALANO GROTESQUE MEDIUM" pitchFamily="2" charset="77"/>
                <a:cs typeface="Arial" panose="020B0604020202020204" pitchFamily="34" charset="0"/>
              </a:rPr>
              <a:t> </a:t>
            </a:r>
            <a:r>
              <a:rPr lang="en-GB" sz="4400" b="1" dirty="0">
                <a:solidFill>
                  <a:schemeClr val="bg1"/>
                </a:solidFill>
                <a:effectLst/>
                <a:latin typeface="☞GALANO GROTESQUE MEDIUM" pitchFamily="2" charset="77"/>
                <a:cs typeface="Arial" panose="020B0604020202020204" pitchFamily="34" charset="0"/>
              </a:rPr>
              <a:t>EU Member States, Iceland and Norway</a:t>
            </a:r>
          </a:p>
        </p:txBody>
      </p:sp>
    </p:spTree>
    <p:extLst>
      <p:ext uri="{BB962C8B-B14F-4D97-AF65-F5344CB8AC3E}">
        <p14:creationId xmlns:p14="http://schemas.microsoft.com/office/powerpoint/2010/main" val="955108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3F7F2-D894-1D79-2B0A-C504E57B3C05}"/>
              </a:ext>
            </a:extLst>
          </p:cNvPr>
          <p:cNvSpPr>
            <a:spLocks noGrp="1"/>
          </p:cNvSpPr>
          <p:nvPr>
            <p:ph type="title"/>
          </p:nvPr>
        </p:nvSpPr>
        <p:spPr/>
        <p:txBody>
          <a:bodyPr/>
          <a:lstStyle/>
          <a:p>
            <a:r>
              <a:rPr lang="en-US" b="1" dirty="0"/>
              <a:t>Understanding priorities, exploring barriers, promoting enablers</a:t>
            </a:r>
          </a:p>
        </p:txBody>
      </p:sp>
      <p:sp>
        <p:nvSpPr>
          <p:cNvPr id="3" name="Footer Placeholder 2">
            <a:extLst>
              <a:ext uri="{FF2B5EF4-FFF2-40B4-BE49-F238E27FC236}">
                <a16:creationId xmlns:a16="http://schemas.microsoft.com/office/drawing/2014/main" id="{5A2251D0-9A67-1166-8DEB-5531A7BFC9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043522-3AAF-D9DA-9186-73948BCFFFB6}"/>
              </a:ext>
            </a:extLst>
          </p:cNvPr>
          <p:cNvSpPr>
            <a:spLocks noGrp="1"/>
          </p:cNvSpPr>
          <p:nvPr>
            <p:ph type="sldNum" sz="quarter" idx="12"/>
          </p:nvPr>
        </p:nvSpPr>
        <p:spPr/>
        <p:txBody>
          <a:bodyPr/>
          <a:lstStyle/>
          <a:p>
            <a:fld id="{714BF2E0-EE3B-6A4E-9FB9-82DE86E1F02F}" type="slidenum">
              <a:rPr lang="en-US" smtClean="0"/>
              <a:pPr/>
              <a:t>6</a:t>
            </a:fld>
            <a:endParaRPr lang="en-US"/>
          </a:p>
        </p:txBody>
      </p:sp>
      <p:pic>
        <p:nvPicPr>
          <p:cNvPr id="6" name="Picture 5">
            <a:extLst>
              <a:ext uri="{FF2B5EF4-FFF2-40B4-BE49-F238E27FC236}">
                <a16:creationId xmlns:a16="http://schemas.microsoft.com/office/drawing/2014/main" id="{51E36843-4AC1-1AB7-34D1-DC2CC376E7BF}"/>
              </a:ext>
            </a:extLst>
          </p:cNvPr>
          <p:cNvPicPr>
            <a:picLocks noChangeAspect="1"/>
          </p:cNvPicPr>
          <p:nvPr/>
        </p:nvPicPr>
        <p:blipFill>
          <a:blip r:embed="rId2"/>
          <a:srcRect l="32986" t="11922" r="33761" b="11667"/>
          <a:stretch/>
        </p:blipFill>
        <p:spPr>
          <a:xfrm>
            <a:off x="14656" y="1600199"/>
            <a:ext cx="3648808" cy="5240216"/>
          </a:xfrm>
          <a:prstGeom prst="rect">
            <a:avLst/>
          </a:prstGeom>
        </p:spPr>
      </p:pic>
    </p:spTree>
    <p:extLst>
      <p:ext uri="{BB962C8B-B14F-4D97-AF65-F5344CB8AC3E}">
        <p14:creationId xmlns:p14="http://schemas.microsoft.com/office/powerpoint/2010/main" val="1274093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3F7F2-D894-1D79-2B0A-C504E57B3C05}"/>
              </a:ext>
            </a:extLst>
          </p:cNvPr>
          <p:cNvSpPr>
            <a:spLocks noGrp="1"/>
          </p:cNvSpPr>
          <p:nvPr>
            <p:ph type="title"/>
          </p:nvPr>
        </p:nvSpPr>
        <p:spPr/>
        <p:txBody>
          <a:bodyPr/>
          <a:lstStyle/>
          <a:p>
            <a:r>
              <a:rPr lang="en-US" b="1" dirty="0"/>
              <a:t>Understanding priorities, exploring barriers, promoting enablers</a:t>
            </a:r>
          </a:p>
        </p:txBody>
      </p:sp>
      <p:sp>
        <p:nvSpPr>
          <p:cNvPr id="3" name="Footer Placeholder 2">
            <a:extLst>
              <a:ext uri="{FF2B5EF4-FFF2-40B4-BE49-F238E27FC236}">
                <a16:creationId xmlns:a16="http://schemas.microsoft.com/office/drawing/2014/main" id="{5A2251D0-9A67-1166-8DEB-5531A7BFC9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043522-3AAF-D9DA-9186-73948BCFFFB6}"/>
              </a:ext>
            </a:extLst>
          </p:cNvPr>
          <p:cNvSpPr>
            <a:spLocks noGrp="1"/>
          </p:cNvSpPr>
          <p:nvPr>
            <p:ph type="sldNum" sz="quarter" idx="12"/>
          </p:nvPr>
        </p:nvSpPr>
        <p:spPr/>
        <p:txBody>
          <a:bodyPr/>
          <a:lstStyle/>
          <a:p>
            <a:fld id="{714BF2E0-EE3B-6A4E-9FB9-82DE86E1F02F}" type="slidenum">
              <a:rPr lang="en-US" smtClean="0"/>
              <a:pPr/>
              <a:t>7</a:t>
            </a:fld>
            <a:endParaRPr lang="en-US"/>
          </a:p>
        </p:txBody>
      </p:sp>
      <p:pic>
        <p:nvPicPr>
          <p:cNvPr id="6" name="Picture 5">
            <a:extLst>
              <a:ext uri="{FF2B5EF4-FFF2-40B4-BE49-F238E27FC236}">
                <a16:creationId xmlns:a16="http://schemas.microsoft.com/office/drawing/2014/main" id="{51E36843-4AC1-1AB7-34D1-DC2CC376E7BF}"/>
              </a:ext>
            </a:extLst>
          </p:cNvPr>
          <p:cNvPicPr>
            <a:picLocks noChangeAspect="1"/>
          </p:cNvPicPr>
          <p:nvPr/>
        </p:nvPicPr>
        <p:blipFill>
          <a:blip r:embed="rId2"/>
          <a:srcRect l="32986" t="11922" r="33761" b="11667"/>
          <a:stretch/>
        </p:blipFill>
        <p:spPr>
          <a:xfrm>
            <a:off x="14656" y="1600199"/>
            <a:ext cx="3648808" cy="5240216"/>
          </a:xfrm>
          <a:prstGeom prst="rect">
            <a:avLst/>
          </a:prstGeom>
        </p:spPr>
      </p:pic>
      <p:pic>
        <p:nvPicPr>
          <p:cNvPr id="8" name="Picture 7">
            <a:extLst>
              <a:ext uri="{FF2B5EF4-FFF2-40B4-BE49-F238E27FC236}">
                <a16:creationId xmlns:a16="http://schemas.microsoft.com/office/drawing/2014/main" id="{82E9497F-2AA0-EC5B-F075-E7F975493C88}"/>
              </a:ext>
            </a:extLst>
          </p:cNvPr>
          <p:cNvPicPr>
            <a:picLocks noChangeAspect="1"/>
          </p:cNvPicPr>
          <p:nvPr/>
        </p:nvPicPr>
        <p:blipFill>
          <a:blip r:embed="rId3"/>
          <a:srcRect l="27831" t="27051" r="29754" b="31795"/>
          <a:stretch/>
        </p:blipFill>
        <p:spPr>
          <a:xfrm>
            <a:off x="4976446" y="2474509"/>
            <a:ext cx="7051431" cy="4276156"/>
          </a:xfrm>
          <a:prstGeom prst="rect">
            <a:avLst/>
          </a:prstGeom>
        </p:spPr>
      </p:pic>
    </p:spTree>
    <p:extLst>
      <p:ext uri="{BB962C8B-B14F-4D97-AF65-F5344CB8AC3E}">
        <p14:creationId xmlns:p14="http://schemas.microsoft.com/office/powerpoint/2010/main" val="2253567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3F7F2-D894-1D79-2B0A-C504E57B3C05}"/>
              </a:ext>
            </a:extLst>
          </p:cNvPr>
          <p:cNvSpPr>
            <a:spLocks noGrp="1"/>
          </p:cNvSpPr>
          <p:nvPr>
            <p:ph type="title"/>
          </p:nvPr>
        </p:nvSpPr>
        <p:spPr>
          <a:xfrm>
            <a:off x="395653" y="0"/>
            <a:ext cx="11277600" cy="1004888"/>
          </a:xfrm>
        </p:spPr>
        <p:txBody>
          <a:bodyPr>
            <a:normAutofit fontScale="90000"/>
          </a:bodyPr>
          <a:lstStyle/>
          <a:p>
            <a:r>
              <a:rPr lang="en-US" b="1" dirty="0"/>
              <a:t>Understanding priorities, exploring barriers, promoting enablers</a:t>
            </a:r>
          </a:p>
        </p:txBody>
      </p:sp>
      <p:sp>
        <p:nvSpPr>
          <p:cNvPr id="3" name="Footer Placeholder 2">
            <a:extLst>
              <a:ext uri="{FF2B5EF4-FFF2-40B4-BE49-F238E27FC236}">
                <a16:creationId xmlns:a16="http://schemas.microsoft.com/office/drawing/2014/main" id="{5A2251D0-9A67-1166-8DEB-5531A7BFC9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043522-3AAF-D9DA-9186-73948BCFFFB6}"/>
              </a:ext>
            </a:extLst>
          </p:cNvPr>
          <p:cNvSpPr>
            <a:spLocks noGrp="1"/>
          </p:cNvSpPr>
          <p:nvPr>
            <p:ph type="sldNum" sz="quarter" idx="12"/>
          </p:nvPr>
        </p:nvSpPr>
        <p:spPr/>
        <p:txBody>
          <a:bodyPr/>
          <a:lstStyle/>
          <a:p>
            <a:fld id="{714BF2E0-EE3B-6A4E-9FB9-82DE86E1F02F}" type="slidenum">
              <a:rPr lang="en-US" smtClean="0"/>
              <a:pPr/>
              <a:t>8</a:t>
            </a:fld>
            <a:endParaRPr lang="en-US"/>
          </a:p>
        </p:txBody>
      </p:sp>
      <p:pic>
        <p:nvPicPr>
          <p:cNvPr id="7" name="Picture 6">
            <a:extLst>
              <a:ext uri="{FF2B5EF4-FFF2-40B4-BE49-F238E27FC236}">
                <a16:creationId xmlns:a16="http://schemas.microsoft.com/office/drawing/2014/main" id="{766C18DE-CB5F-D175-252A-789F2B492E55}"/>
              </a:ext>
            </a:extLst>
          </p:cNvPr>
          <p:cNvPicPr>
            <a:picLocks noChangeAspect="1"/>
          </p:cNvPicPr>
          <p:nvPr/>
        </p:nvPicPr>
        <p:blipFill>
          <a:blip r:embed="rId2"/>
          <a:srcRect l="29300" t="24359" r="28232" b="47821"/>
          <a:stretch/>
        </p:blipFill>
        <p:spPr>
          <a:xfrm>
            <a:off x="316524" y="1077405"/>
            <a:ext cx="11808066" cy="4834623"/>
          </a:xfrm>
          <a:prstGeom prst="rect">
            <a:avLst/>
          </a:prstGeom>
        </p:spPr>
      </p:pic>
      <p:sp>
        <p:nvSpPr>
          <p:cNvPr id="9" name="Oval 8">
            <a:extLst>
              <a:ext uri="{FF2B5EF4-FFF2-40B4-BE49-F238E27FC236}">
                <a16:creationId xmlns:a16="http://schemas.microsoft.com/office/drawing/2014/main" id="{8FC1EB41-815B-AB0E-C6DE-1E2D3B15BDEC}"/>
              </a:ext>
            </a:extLst>
          </p:cNvPr>
          <p:cNvSpPr/>
          <p:nvPr/>
        </p:nvSpPr>
        <p:spPr>
          <a:xfrm>
            <a:off x="254974" y="1327639"/>
            <a:ext cx="5811714" cy="182000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11" name="Straight Connector 10">
            <a:extLst>
              <a:ext uri="{FF2B5EF4-FFF2-40B4-BE49-F238E27FC236}">
                <a16:creationId xmlns:a16="http://schemas.microsoft.com/office/drawing/2014/main" id="{BACEA302-E8C7-3E49-2D83-C4EC71562A92}"/>
              </a:ext>
            </a:extLst>
          </p:cNvPr>
          <p:cNvCxnSpPr/>
          <p:nvPr/>
        </p:nvCxnSpPr>
        <p:spPr>
          <a:xfrm>
            <a:off x="1696915" y="5011614"/>
            <a:ext cx="35345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059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3F7F2-D894-1D79-2B0A-C504E57B3C05}"/>
              </a:ext>
            </a:extLst>
          </p:cNvPr>
          <p:cNvSpPr>
            <a:spLocks noGrp="1"/>
          </p:cNvSpPr>
          <p:nvPr>
            <p:ph type="title"/>
          </p:nvPr>
        </p:nvSpPr>
        <p:spPr>
          <a:xfrm>
            <a:off x="395653" y="0"/>
            <a:ext cx="11277600" cy="1004888"/>
          </a:xfrm>
        </p:spPr>
        <p:txBody>
          <a:bodyPr>
            <a:normAutofit fontScale="90000"/>
          </a:bodyPr>
          <a:lstStyle/>
          <a:p>
            <a:pPr algn="ctr"/>
            <a:r>
              <a:rPr lang="en-US" b="1" dirty="0">
                <a:solidFill>
                  <a:schemeClr val="bg2">
                    <a:lumMod val="75000"/>
                  </a:schemeClr>
                </a:solidFill>
              </a:rPr>
              <a:t>Implementation of policies in key areas of </a:t>
            </a:r>
            <a:br>
              <a:rPr lang="en-US" b="1" dirty="0"/>
            </a:br>
            <a:r>
              <a:rPr lang="en-US" b="1" dirty="0"/>
              <a:t>mental health service delivery</a:t>
            </a:r>
          </a:p>
        </p:txBody>
      </p:sp>
      <p:sp>
        <p:nvSpPr>
          <p:cNvPr id="3" name="Footer Placeholder 2">
            <a:extLst>
              <a:ext uri="{FF2B5EF4-FFF2-40B4-BE49-F238E27FC236}">
                <a16:creationId xmlns:a16="http://schemas.microsoft.com/office/drawing/2014/main" id="{5A2251D0-9A67-1166-8DEB-5531A7BFC9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043522-3AAF-D9DA-9186-73948BCFFFB6}"/>
              </a:ext>
            </a:extLst>
          </p:cNvPr>
          <p:cNvSpPr>
            <a:spLocks noGrp="1"/>
          </p:cNvSpPr>
          <p:nvPr>
            <p:ph type="sldNum" sz="quarter" idx="12"/>
          </p:nvPr>
        </p:nvSpPr>
        <p:spPr/>
        <p:txBody>
          <a:bodyPr/>
          <a:lstStyle/>
          <a:p>
            <a:fld id="{714BF2E0-EE3B-6A4E-9FB9-82DE86E1F02F}" type="slidenum">
              <a:rPr lang="en-US" smtClean="0"/>
              <a:pPr/>
              <a:t>9</a:t>
            </a:fld>
            <a:endParaRPr lang="en-US"/>
          </a:p>
        </p:txBody>
      </p:sp>
      <p:pic>
        <p:nvPicPr>
          <p:cNvPr id="6" name="Picture 5">
            <a:extLst>
              <a:ext uri="{FF2B5EF4-FFF2-40B4-BE49-F238E27FC236}">
                <a16:creationId xmlns:a16="http://schemas.microsoft.com/office/drawing/2014/main" id="{92F01D81-048D-36FA-DCE3-36E9A737C6C7}"/>
              </a:ext>
            </a:extLst>
          </p:cNvPr>
          <p:cNvPicPr>
            <a:picLocks noChangeAspect="1"/>
          </p:cNvPicPr>
          <p:nvPr/>
        </p:nvPicPr>
        <p:blipFill>
          <a:blip r:embed="rId2"/>
          <a:srcRect l="27617" t="39265" r="29059" b="25385"/>
          <a:stretch/>
        </p:blipFill>
        <p:spPr>
          <a:xfrm>
            <a:off x="1336432" y="1230922"/>
            <a:ext cx="8739554" cy="4456935"/>
          </a:xfrm>
          <a:prstGeom prst="rect">
            <a:avLst/>
          </a:prstGeom>
        </p:spPr>
      </p:pic>
    </p:spTree>
    <p:extLst>
      <p:ext uri="{BB962C8B-B14F-4D97-AF65-F5344CB8AC3E}">
        <p14:creationId xmlns:p14="http://schemas.microsoft.com/office/powerpoint/2010/main" val="7644020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8958</TotalTime>
  <Words>580</Words>
  <Application>Microsoft Office PowerPoint</Application>
  <PresentationFormat>Breedbeeld</PresentationFormat>
  <Paragraphs>95</Paragraphs>
  <Slides>15</Slides>
  <Notes>6</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15</vt:i4>
      </vt:variant>
    </vt:vector>
  </HeadingPairs>
  <TitlesOfParts>
    <vt:vector size="22" baseType="lpstr">
      <vt:lpstr>☞GALANO GROTESQUE MEDIUM</vt:lpstr>
      <vt:lpstr>Aptos</vt:lpstr>
      <vt:lpstr>Aptos Display</vt:lpstr>
      <vt:lpstr>Arial</vt:lpstr>
      <vt:lpstr>Calibri</vt:lpstr>
      <vt:lpstr>WordVisi_MSFontService</vt:lpstr>
      <vt:lpstr>Office Theme</vt:lpstr>
      <vt:lpstr>Mentale gezondheid raakt alles: gezondheid, samenleving en economie</vt:lpstr>
      <vt:lpstr>Hoe mentale gezondheid andere beleidsdoelen ondersteunt</vt:lpstr>
      <vt:lpstr>PowerPoint-presentatie</vt:lpstr>
      <vt:lpstr>Mental Health in All Policies  from silos to solutions: lessons from the European region </vt:lpstr>
      <vt:lpstr>PowerPoint-presentatie</vt:lpstr>
      <vt:lpstr>Understanding priorities, exploring barriers, promoting enablers</vt:lpstr>
      <vt:lpstr>Understanding priorities, exploring barriers, promoting enablers</vt:lpstr>
      <vt:lpstr>Understanding priorities, exploring barriers, promoting enablers</vt:lpstr>
      <vt:lpstr>Implementation of policies in key areas of  mental health service delivery</vt:lpstr>
      <vt:lpstr>Implementation status of policies in key areas for  mental health promotion/prevention and resilience  over the life course </vt:lpstr>
      <vt:lpstr>PowerPoint-presentatie</vt:lpstr>
      <vt:lpstr>What happened in Paris</vt:lpstr>
      <vt:lpstr>What did we hear</vt:lpstr>
      <vt:lpstr>Outcome statement</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Laura Shields-Zeeman</dc:creator>
  <cp:lastModifiedBy>Jessica Grootenboer</cp:lastModifiedBy>
  <cp:revision>45</cp:revision>
  <dcterms:created xsi:type="dcterms:W3CDTF">2025-11-06T07:51:11Z</dcterms:created>
  <dcterms:modified xsi:type="dcterms:W3CDTF">2025-11-18T09:08:27Z</dcterms:modified>
</cp:coreProperties>
</file>