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5" r:id="rId5"/>
    <p:sldId id="294" r:id="rId6"/>
    <p:sldId id="266" r:id="rId7"/>
  </p:sldIdLst>
  <p:sldSz cx="12192000" cy="6858000"/>
  <p:notesSz cx="6858000" cy="9144000"/>
  <p:embeddedFontLst>
    <p:embeddedFont>
      <p:font typeface="FiraGO Light" panose="020B0403050000020004" pitchFamily="34" charset="0"/>
      <p:regular r:id="rId10"/>
      <p:italic r:id="rId11"/>
    </p:embeddedFont>
    <p:embeddedFont>
      <p:font typeface="FiraGO SemiBold" panose="020B0603050000020004" pitchFamily="34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88523" autoAdjust="0"/>
  </p:normalViewPr>
  <p:slideViewPr>
    <p:cSldViewPr snapToGrid="0" showGuides="1">
      <p:cViewPr varScale="1">
        <p:scale>
          <a:sx n="69" d="100"/>
          <a:sy n="69" d="100"/>
        </p:scale>
        <p:origin x="24" y="38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07/11/2025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 err="1"/>
              <a:t>We</a:t>
            </a:r>
            <a:r>
              <a:rPr lang="is-IS" dirty="0"/>
              <a:t> </a:t>
            </a:r>
            <a:r>
              <a:rPr lang="is-IS" dirty="0" err="1"/>
              <a:t>had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mental</a:t>
            </a:r>
            <a:r>
              <a:rPr lang="is-IS" dirty="0"/>
              <a:t> </a:t>
            </a:r>
            <a:r>
              <a:rPr lang="is-IS" dirty="0" err="1"/>
              <a:t>health</a:t>
            </a:r>
            <a:r>
              <a:rPr lang="is-IS" dirty="0"/>
              <a:t> </a:t>
            </a:r>
            <a:r>
              <a:rPr lang="is-IS" dirty="0" err="1"/>
              <a:t>policy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action plan from 2016-2020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 err="1"/>
              <a:t>Learned</a:t>
            </a:r>
            <a:r>
              <a:rPr lang="is-IS" dirty="0"/>
              <a:t> a </a:t>
            </a:r>
            <a:r>
              <a:rPr lang="is-IS" dirty="0" err="1"/>
              <a:t>lot</a:t>
            </a:r>
            <a:r>
              <a:rPr lang="is-IS" dirty="0"/>
              <a:t> from that plan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/>
              <a:t>It </a:t>
            </a:r>
            <a:r>
              <a:rPr lang="is-IS" dirty="0" err="1"/>
              <a:t>was</a:t>
            </a:r>
            <a:r>
              <a:rPr lang="is-IS" dirty="0"/>
              <a:t> </a:t>
            </a:r>
            <a:r>
              <a:rPr lang="is-IS" dirty="0" err="1"/>
              <a:t>based</a:t>
            </a:r>
            <a:r>
              <a:rPr lang="is-IS" dirty="0"/>
              <a:t> on a </a:t>
            </a:r>
            <a:r>
              <a:rPr lang="is-IS" dirty="0" err="1"/>
              <a:t>wide</a:t>
            </a:r>
            <a:r>
              <a:rPr lang="is-IS" dirty="0"/>
              <a:t> collaboration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consultation</a:t>
            </a:r>
            <a:r>
              <a:rPr lang="is-IS" dirty="0"/>
              <a:t> </a:t>
            </a:r>
            <a:r>
              <a:rPr lang="is-IS" dirty="0" err="1"/>
              <a:t>but</a:t>
            </a:r>
            <a:r>
              <a:rPr lang="is-IS" dirty="0"/>
              <a:t> </a:t>
            </a:r>
            <a:r>
              <a:rPr lang="is-IS" dirty="0" err="1"/>
              <a:t>we</a:t>
            </a:r>
            <a:r>
              <a:rPr lang="is-IS" dirty="0"/>
              <a:t> </a:t>
            </a:r>
            <a:r>
              <a:rPr lang="is-IS" dirty="0" err="1"/>
              <a:t>wanted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take</a:t>
            </a:r>
            <a:r>
              <a:rPr lang="is-IS" dirty="0"/>
              <a:t> that </a:t>
            </a:r>
            <a:r>
              <a:rPr lang="is-IS" dirty="0" err="1"/>
              <a:t>even</a:t>
            </a:r>
            <a:r>
              <a:rPr lang="is-IS" dirty="0"/>
              <a:t> </a:t>
            </a:r>
            <a:r>
              <a:rPr lang="is-IS" dirty="0" err="1"/>
              <a:t>further</a:t>
            </a:r>
            <a:r>
              <a:rPr lang="is-I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="1" dirty="0"/>
              <a:t>WE WANTED A THOROUGH ANALYSIS OF OUR CURRENT STATUS AND CLEAR DEFINITION OF THE PROBLEMS WE FACED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s-IS" dirty="0" err="1"/>
              <a:t>We</a:t>
            </a:r>
            <a:r>
              <a:rPr lang="is-IS" dirty="0"/>
              <a:t> </a:t>
            </a:r>
            <a:r>
              <a:rPr lang="is-IS" dirty="0" err="1"/>
              <a:t>wanted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b="1" dirty="0" err="1"/>
              <a:t>engage</a:t>
            </a:r>
            <a:r>
              <a:rPr lang="is-IS" b="1" dirty="0"/>
              <a:t> </a:t>
            </a:r>
            <a:r>
              <a:rPr lang="is-IS" b="1" dirty="0" err="1"/>
              <a:t>the</a:t>
            </a:r>
            <a:r>
              <a:rPr lang="is-IS" b="1" dirty="0"/>
              <a:t> </a:t>
            </a:r>
            <a:r>
              <a:rPr lang="is-IS" b="1" dirty="0" err="1"/>
              <a:t>public</a:t>
            </a:r>
            <a:r>
              <a:rPr lang="is-IS" b="1" dirty="0"/>
              <a:t>, </a:t>
            </a:r>
            <a:r>
              <a:rPr lang="is-IS" b="1" dirty="0" err="1"/>
              <a:t>stakeholders</a:t>
            </a:r>
            <a:r>
              <a:rPr lang="is-IS" b="1" dirty="0"/>
              <a:t> </a:t>
            </a:r>
            <a:r>
              <a:rPr lang="is-IS" b="1" dirty="0" err="1"/>
              <a:t>and</a:t>
            </a:r>
            <a:r>
              <a:rPr lang="is-IS" b="1" dirty="0"/>
              <a:t> </a:t>
            </a:r>
            <a:r>
              <a:rPr lang="is-IS" b="1" dirty="0" err="1"/>
              <a:t>the</a:t>
            </a:r>
            <a:r>
              <a:rPr lang="is-IS" b="1" dirty="0"/>
              <a:t> </a:t>
            </a:r>
            <a:r>
              <a:rPr lang="is-IS" b="1" dirty="0" err="1"/>
              <a:t>parliament</a:t>
            </a:r>
            <a:r>
              <a:rPr lang="is-IS" b="1" dirty="0"/>
              <a:t> </a:t>
            </a:r>
            <a:r>
              <a:rPr lang="is-IS" b="1" dirty="0" err="1"/>
              <a:t>and</a:t>
            </a:r>
            <a:r>
              <a:rPr lang="is-IS" b="1" dirty="0"/>
              <a:t> </a:t>
            </a:r>
            <a:r>
              <a:rPr lang="is-IS" b="1" dirty="0" err="1"/>
              <a:t>therefore</a:t>
            </a:r>
            <a:r>
              <a:rPr lang="is-IS" b="1" dirty="0"/>
              <a:t> </a:t>
            </a:r>
            <a:r>
              <a:rPr lang="is-IS" b="1" dirty="0" err="1"/>
              <a:t>offered</a:t>
            </a:r>
            <a:r>
              <a:rPr lang="is-IS" b="1" dirty="0"/>
              <a:t> </a:t>
            </a:r>
            <a:r>
              <a:rPr lang="is-IS" b="1" dirty="0" err="1"/>
              <a:t>frequent</a:t>
            </a:r>
            <a:r>
              <a:rPr lang="is-IS" b="1" dirty="0"/>
              <a:t> </a:t>
            </a:r>
            <a:r>
              <a:rPr lang="is-IS" b="1" dirty="0" err="1"/>
              <a:t>opportunities</a:t>
            </a:r>
            <a:r>
              <a:rPr lang="is-IS" b="1" dirty="0"/>
              <a:t> for </a:t>
            </a:r>
            <a:r>
              <a:rPr lang="is-IS" b="1" dirty="0" err="1"/>
              <a:t>consultation</a:t>
            </a:r>
            <a:r>
              <a:rPr lang="is-IS" b="1" dirty="0"/>
              <a:t> </a:t>
            </a:r>
            <a:r>
              <a:rPr lang="is-IS" b="1" dirty="0" err="1"/>
              <a:t>and</a:t>
            </a:r>
            <a:r>
              <a:rPr lang="is-IS" b="1" dirty="0"/>
              <a:t> collaboration in </a:t>
            </a:r>
            <a:r>
              <a:rPr lang="is-IS" b="1" dirty="0" err="1"/>
              <a:t>the</a:t>
            </a:r>
            <a:r>
              <a:rPr lang="is-IS" b="1" dirty="0"/>
              <a:t> </a:t>
            </a:r>
            <a:r>
              <a:rPr lang="is-IS" b="1" dirty="0" err="1"/>
              <a:t>process</a:t>
            </a:r>
            <a:r>
              <a:rPr lang="is-IS" b="1" dirty="0"/>
              <a:t> </a:t>
            </a:r>
            <a:r>
              <a:rPr lang="is-IS" b="1" dirty="0" err="1"/>
              <a:t>and</a:t>
            </a:r>
            <a:r>
              <a:rPr lang="is-IS" b="1" dirty="0"/>
              <a:t> </a:t>
            </a:r>
            <a:r>
              <a:rPr lang="is-IS" b="1" dirty="0" err="1"/>
              <a:t>influence</a:t>
            </a:r>
            <a:r>
              <a:rPr lang="is-IS" b="1" dirty="0"/>
              <a:t> </a:t>
            </a:r>
            <a:r>
              <a:rPr lang="is-IS" b="1" dirty="0" err="1"/>
              <a:t>the</a:t>
            </a:r>
            <a:r>
              <a:rPr lang="is-IS" b="1" dirty="0"/>
              <a:t> </a:t>
            </a:r>
            <a:r>
              <a:rPr lang="is-IS" b="1" dirty="0" err="1"/>
              <a:t>product</a:t>
            </a:r>
            <a:r>
              <a:rPr lang="is-IS" b="1" dirty="0"/>
              <a:t>: </a:t>
            </a:r>
            <a:r>
              <a:rPr lang="is-IS" b="1" dirty="0" err="1"/>
              <a:t>the</a:t>
            </a:r>
            <a:r>
              <a:rPr lang="is-IS" b="1" dirty="0"/>
              <a:t> </a:t>
            </a:r>
            <a:r>
              <a:rPr lang="is-IS" b="1" dirty="0" err="1"/>
              <a:t>policy</a:t>
            </a:r>
            <a:endParaRPr lang="is-I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 err="1"/>
              <a:t>Parliamentary</a:t>
            </a:r>
            <a:r>
              <a:rPr lang="is-IS" dirty="0"/>
              <a:t> status </a:t>
            </a:r>
            <a:r>
              <a:rPr lang="is-IS" dirty="0" err="1"/>
              <a:t>report</a:t>
            </a:r>
            <a:r>
              <a:rPr lang="is-IS" dirty="0"/>
              <a:t> </a:t>
            </a:r>
            <a:r>
              <a:rPr lang="is-IS" dirty="0" err="1"/>
              <a:t>as</a:t>
            </a:r>
            <a:r>
              <a:rPr lang="is-IS" dirty="0"/>
              <a:t> </a:t>
            </a:r>
            <a:r>
              <a:rPr lang="is-IS" b="1" dirty="0"/>
              <a:t>a </a:t>
            </a:r>
            <a:r>
              <a:rPr lang="is-IS" b="1" dirty="0" err="1"/>
              <a:t>baseline</a:t>
            </a:r>
            <a:r>
              <a:rPr lang="is-IS" b="1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 err="1"/>
              <a:t>Mental</a:t>
            </a:r>
            <a:r>
              <a:rPr lang="is-IS" dirty="0"/>
              <a:t> Health </a:t>
            </a:r>
            <a:r>
              <a:rPr lang="is-IS" dirty="0" err="1"/>
              <a:t>Congress</a:t>
            </a:r>
            <a:r>
              <a:rPr lang="is-IS" dirty="0"/>
              <a:t> on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Vision</a:t>
            </a:r>
            <a:r>
              <a:rPr lang="is-IS" dirty="0"/>
              <a:t> for </a:t>
            </a:r>
            <a:r>
              <a:rPr lang="is-IS" dirty="0" err="1"/>
              <a:t>mental</a:t>
            </a:r>
            <a:r>
              <a:rPr lang="is-IS" dirty="0"/>
              <a:t> </a:t>
            </a:r>
            <a:r>
              <a:rPr lang="is-IS" dirty="0" err="1"/>
              <a:t>health</a:t>
            </a:r>
            <a:r>
              <a:rPr lang="is-IS" dirty="0"/>
              <a:t> in Iceland 2030, </a:t>
            </a:r>
            <a:r>
              <a:rPr lang="is-IS" b="1" dirty="0" err="1"/>
              <a:t>How</a:t>
            </a:r>
            <a:r>
              <a:rPr lang="is-IS" b="1" dirty="0"/>
              <a:t> </a:t>
            </a:r>
            <a:r>
              <a:rPr lang="is-IS" b="1" dirty="0" err="1"/>
              <a:t>do</a:t>
            </a:r>
            <a:r>
              <a:rPr lang="is-IS" b="1" dirty="0"/>
              <a:t> </a:t>
            </a:r>
            <a:r>
              <a:rPr lang="is-IS" b="1" dirty="0" err="1"/>
              <a:t>we</a:t>
            </a:r>
            <a:r>
              <a:rPr lang="is-IS" b="1" dirty="0"/>
              <a:t> </a:t>
            </a:r>
            <a:r>
              <a:rPr lang="is-IS" b="1" dirty="0" err="1"/>
              <a:t>want</a:t>
            </a:r>
            <a:r>
              <a:rPr lang="is-IS" b="1" dirty="0"/>
              <a:t> </a:t>
            </a:r>
            <a:r>
              <a:rPr lang="is-IS" b="1" dirty="0" err="1"/>
              <a:t>the</a:t>
            </a:r>
            <a:r>
              <a:rPr lang="is-IS" b="1" dirty="0"/>
              <a:t> </a:t>
            </a:r>
            <a:r>
              <a:rPr lang="is-IS" b="1" dirty="0" err="1"/>
              <a:t>situation</a:t>
            </a:r>
            <a:r>
              <a:rPr lang="is-IS" b="1" dirty="0"/>
              <a:t> </a:t>
            </a:r>
            <a:r>
              <a:rPr lang="is-IS" b="1" dirty="0" err="1"/>
              <a:t>to</a:t>
            </a:r>
            <a:r>
              <a:rPr lang="is-IS" b="1" dirty="0"/>
              <a:t> </a:t>
            </a:r>
            <a:r>
              <a:rPr lang="is-IS" b="1" dirty="0" err="1"/>
              <a:t>be</a:t>
            </a:r>
            <a:r>
              <a:rPr lang="is-IS" b="1" dirty="0"/>
              <a:t> in 2030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s-IS" b="1" dirty="0" err="1"/>
              <a:t>Hybrid</a:t>
            </a:r>
            <a:r>
              <a:rPr lang="is-IS" b="1" dirty="0"/>
              <a:t> </a:t>
            </a:r>
            <a:r>
              <a:rPr lang="is-IS" b="1" dirty="0" err="1"/>
              <a:t>meeting</a:t>
            </a:r>
            <a:r>
              <a:rPr lang="is-IS" b="1" dirty="0"/>
              <a:t> </a:t>
            </a:r>
            <a:r>
              <a:rPr lang="is-IS" b="1" dirty="0" err="1"/>
              <a:t>due</a:t>
            </a:r>
            <a:r>
              <a:rPr lang="is-IS" b="1" dirty="0"/>
              <a:t> </a:t>
            </a:r>
            <a:r>
              <a:rPr lang="is-IS" b="1" dirty="0" err="1"/>
              <a:t>to</a:t>
            </a:r>
            <a:r>
              <a:rPr lang="is-IS" b="1" dirty="0"/>
              <a:t> </a:t>
            </a:r>
            <a:r>
              <a:rPr lang="is-IS" b="1" dirty="0" err="1"/>
              <a:t>covid</a:t>
            </a:r>
            <a:r>
              <a:rPr lang="is-IS" b="1" dirty="0"/>
              <a:t>, </a:t>
            </a:r>
            <a:r>
              <a:rPr lang="is-IS" b="1" dirty="0" err="1"/>
              <a:t>over</a:t>
            </a:r>
            <a:r>
              <a:rPr lang="is-IS" b="1" dirty="0"/>
              <a:t> 3000 </a:t>
            </a:r>
            <a:r>
              <a:rPr lang="is-IS" b="1" dirty="0" err="1"/>
              <a:t>participant</a:t>
            </a:r>
            <a:r>
              <a:rPr lang="is-IS" dirty="0" err="1"/>
              <a:t>s</a:t>
            </a:r>
            <a:r>
              <a:rPr lang="is-IS" dirty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s-IS" dirty="0" err="1"/>
              <a:t>Seven</a:t>
            </a:r>
            <a:r>
              <a:rPr lang="is-IS" dirty="0"/>
              <a:t> </a:t>
            </a:r>
            <a:r>
              <a:rPr lang="is-IS" dirty="0" err="1"/>
              <a:t>workshops</a:t>
            </a:r>
            <a:r>
              <a:rPr lang="is-IS" dirty="0"/>
              <a:t>: </a:t>
            </a:r>
            <a:r>
              <a:rPr lang="is-IS" dirty="0" err="1"/>
              <a:t>Leadership</a:t>
            </a:r>
            <a:r>
              <a:rPr lang="is-IS" dirty="0"/>
              <a:t> – right </a:t>
            </a:r>
            <a:r>
              <a:rPr lang="is-IS" dirty="0" err="1"/>
              <a:t>services</a:t>
            </a:r>
            <a:r>
              <a:rPr lang="is-IS" dirty="0"/>
              <a:t> at </a:t>
            </a:r>
            <a:r>
              <a:rPr lang="is-IS" dirty="0" err="1"/>
              <a:t>the</a:t>
            </a:r>
            <a:r>
              <a:rPr lang="is-IS" dirty="0"/>
              <a:t> right </a:t>
            </a:r>
            <a:r>
              <a:rPr lang="is-IS" dirty="0" err="1"/>
              <a:t>tier</a:t>
            </a:r>
            <a:r>
              <a:rPr lang="is-IS" dirty="0"/>
              <a:t> – people </a:t>
            </a:r>
            <a:r>
              <a:rPr lang="is-IS" dirty="0" err="1"/>
              <a:t>first</a:t>
            </a:r>
            <a:r>
              <a:rPr lang="is-IS" dirty="0"/>
              <a:t> – </a:t>
            </a:r>
            <a:r>
              <a:rPr lang="is-IS" dirty="0" err="1"/>
              <a:t>active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informed</a:t>
            </a:r>
            <a:r>
              <a:rPr lang="is-IS" dirty="0"/>
              <a:t> users – </a:t>
            </a:r>
            <a:r>
              <a:rPr lang="is-IS" dirty="0" err="1"/>
              <a:t>effective</a:t>
            </a:r>
            <a:r>
              <a:rPr lang="is-IS" dirty="0"/>
              <a:t> purchase of </a:t>
            </a:r>
            <a:r>
              <a:rPr lang="is-IS" dirty="0" err="1"/>
              <a:t>services</a:t>
            </a:r>
            <a:r>
              <a:rPr lang="is-IS" dirty="0"/>
              <a:t> – </a:t>
            </a:r>
            <a:r>
              <a:rPr lang="is-IS" dirty="0" err="1"/>
              <a:t>quality</a:t>
            </a:r>
            <a:r>
              <a:rPr lang="is-IS" dirty="0"/>
              <a:t> </a:t>
            </a:r>
            <a:r>
              <a:rPr lang="is-IS" dirty="0" err="1"/>
              <a:t>services</a:t>
            </a:r>
            <a:r>
              <a:rPr lang="is-IS" dirty="0"/>
              <a:t> – </a:t>
            </a:r>
            <a:r>
              <a:rPr lang="is-IS" dirty="0" err="1"/>
              <a:t>future</a:t>
            </a:r>
            <a:r>
              <a:rPr lang="is-IS" dirty="0"/>
              <a:t> </a:t>
            </a:r>
            <a:r>
              <a:rPr lang="is-IS" dirty="0" err="1"/>
              <a:t>focus</a:t>
            </a:r>
            <a:endParaRPr lang="is-I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="1" dirty="0"/>
              <a:t>Report of </a:t>
            </a:r>
            <a:r>
              <a:rPr lang="is-IS" b="1" dirty="0" err="1"/>
              <a:t>results</a:t>
            </a:r>
            <a:r>
              <a:rPr lang="is-IS" b="1" dirty="0"/>
              <a:t> of </a:t>
            </a:r>
            <a:r>
              <a:rPr lang="is-IS" b="1" dirty="0" err="1"/>
              <a:t>the</a:t>
            </a:r>
            <a:r>
              <a:rPr lang="is-IS" b="1" dirty="0"/>
              <a:t> </a:t>
            </a:r>
            <a:r>
              <a:rPr lang="is-IS" b="1" dirty="0" err="1"/>
              <a:t>mental</a:t>
            </a:r>
            <a:r>
              <a:rPr lang="is-IS" b="1" dirty="0"/>
              <a:t> </a:t>
            </a:r>
            <a:r>
              <a:rPr lang="is-IS" b="1" dirty="0" err="1"/>
              <a:t>health</a:t>
            </a:r>
            <a:r>
              <a:rPr lang="is-IS" b="1" dirty="0"/>
              <a:t> </a:t>
            </a:r>
            <a:r>
              <a:rPr lang="is-IS" b="1" dirty="0" err="1"/>
              <a:t>congress</a:t>
            </a:r>
            <a:r>
              <a:rPr lang="is-IS" b="1" dirty="0"/>
              <a:t> </a:t>
            </a:r>
            <a:r>
              <a:rPr lang="is-IS" dirty="0" err="1"/>
              <a:t>into</a:t>
            </a:r>
            <a:r>
              <a:rPr lang="is-IS" dirty="0"/>
              <a:t> </a:t>
            </a:r>
            <a:r>
              <a:rPr lang="is-IS" dirty="0" err="1"/>
              <a:t>open</a:t>
            </a:r>
            <a:r>
              <a:rPr lang="is-IS" dirty="0"/>
              <a:t> </a:t>
            </a:r>
            <a:r>
              <a:rPr lang="is-IS" dirty="0" err="1"/>
              <a:t>consultation</a:t>
            </a:r>
            <a:r>
              <a:rPr lang="is-IS" dirty="0"/>
              <a:t> in Samráðsgátt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="1" dirty="0" err="1"/>
              <a:t>Used</a:t>
            </a:r>
            <a:r>
              <a:rPr lang="is-IS" b="1" dirty="0"/>
              <a:t> </a:t>
            </a:r>
            <a:r>
              <a:rPr lang="is-IS" b="1" dirty="0" err="1"/>
              <a:t>feedback</a:t>
            </a:r>
            <a:r>
              <a:rPr lang="is-IS" b="1" dirty="0"/>
              <a:t> in </a:t>
            </a:r>
            <a:r>
              <a:rPr lang="is-IS" b="1" dirty="0" err="1"/>
              <a:t>Construction</a:t>
            </a:r>
            <a:r>
              <a:rPr lang="is-IS" b="1" dirty="0"/>
              <a:t> of a </a:t>
            </a:r>
            <a:r>
              <a:rPr lang="is-IS" b="1" dirty="0" err="1"/>
              <a:t>parliamentary</a:t>
            </a:r>
            <a:r>
              <a:rPr lang="is-IS" b="1" dirty="0"/>
              <a:t> </a:t>
            </a:r>
            <a:r>
              <a:rPr lang="is-IS" b="1" dirty="0" err="1"/>
              <a:t>resolution</a:t>
            </a:r>
            <a:r>
              <a:rPr lang="is-IS" b="1" dirty="0"/>
              <a:t> </a:t>
            </a:r>
            <a:r>
              <a:rPr lang="is-IS" dirty="0"/>
              <a:t>for a </a:t>
            </a:r>
            <a:r>
              <a:rPr lang="is-IS" dirty="0" err="1"/>
              <a:t>new</a:t>
            </a:r>
            <a:r>
              <a:rPr lang="is-IS" dirty="0"/>
              <a:t> </a:t>
            </a:r>
            <a:r>
              <a:rPr lang="is-IS" dirty="0" err="1"/>
              <a:t>policy</a:t>
            </a:r>
            <a:endParaRPr lang="is-I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 err="1"/>
              <a:t>Continued</a:t>
            </a:r>
            <a:r>
              <a:rPr lang="is-IS" dirty="0"/>
              <a:t> </a:t>
            </a:r>
            <a:r>
              <a:rPr lang="is-IS" dirty="0" err="1"/>
              <a:t>this</a:t>
            </a:r>
            <a:r>
              <a:rPr lang="is-IS" dirty="0"/>
              <a:t> </a:t>
            </a:r>
            <a:r>
              <a:rPr lang="is-IS" dirty="0" err="1"/>
              <a:t>spirit</a:t>
            </a:r>
            <a:r>
              <a:rPr lang="is-IS" dirty="0"/>
              <a:t> of </a:t>
            </a:r>
            <a:r>
              <a:rPr lang="is-IS" dirty="0" err="1"/>
              <a:t>consultation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collaboration in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construction</a:t>
            </a:r>
            <a:r>
              <a:rPr lang="is-IS" dirty="0"/>
              <a:t> </a:t>
            </a:r>
            <a:r>
              <a:rPr lang="is-IS" dirty="0" err="1"/>
              <a:t>fo</a:t>
            </a:r>
            <a:r>
              <a:rPr lang="is-IS" dirty="0"/>
              <a:t> </a:t>
            </a:r>
            <a:r>
              <a:rPr lang="is-IS" dirty="0" err="1"/>
              <a:t>the</a:t>
            </a:r>
            <a:r>
              <a:rPr lang="is-IS" dirty="0"/>
              <a:t> action plan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="1" dirty="0">
                <a:solidFill>
                  <a:srgbClr val="0070C0"/>
                </a:solidFill>
              </a:rPr>
              <a:t>THESE RESULTS OF OUR ANALYSES, CONSULTATIONS AND COLLABORATIONS: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/>
              <a:t>GREAT PROGRESS IN THE PAST YEARS IN MANY AREAS REGARDING MENTAL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/>
              <a:t>HOWEVER: </a:t>
            </a:r>
            <a:r>
              <a:rPr lang="is-IS" b="1" dirty="0"/>
              <a:t>OUR GREATEST CHALLENGES: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s-IS" b="1" dirty="0"/>
              <a:t>LACK OF AN EFFECTIVE COMPREHENSIVE AND COORDINATED APPROACH TO MENTAL HEALTH in </a:t>
            </a:r>
            <a:r>
              <a:rPr lang="is-IS" b="1" dirty="0" err="1"/>
              <a:t>health</a:t>
            </a:r>
            <a:r>
              <a:rPr lang="is-IS" b="1" dirty="0"/>
              <a:t> </a:t>
            </a:r>
            <a:r>
              <a:rPr lang="is-IS" b="1" dirty="0" err="1"/>
              <a:t>care</a:t>
            </a:r>
            <a:r>
              <a:rPr lang="is-IS" b="1" dirty="0"/>
              <a:t> </a:t>
            </a:r>
            <a:r>
              <a:rPr lang="is-IS" dirty="0" err="1"/>
              <a:t>bottom</a:t>
            </a:r>
            <a:r>
              <a:rPr lang="is-IS" dirty="0"/>
              <a:t> </a:t>
            </a:r>
            <a:r>
              <a:rPr lang="is-IS" dirty="0" err="1"/>
              <a:t>up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top</a:t>
            </a:r>
            <a:r>
              <a:rPr lang="is-IS" dirty="0"/>
              <a:t> </a:t>
            </a:r>
            <a:r>
              <a:rPr lang="is-IS" dirty="0" err="1"/>
              <a:t>down</a:t>
            </a:r>
            <a:r>
              <a:rPr lang="is-IS" dirty="0"/>
              <a:t> (</a:t>
            </a:r>
            <a:r>
              <a:rPr lang="is-IS" dirty="0" err="1"/>
              <a:t>ie</a:t>
            </a:r>
            <a:r>
              <a:rPr lang="is-IS" dirty="0"/>
              <a:t>. from </a:t>
            </a:r>
            <a:r>
              <a:rPr lang="is-IS" dirty="0" err="1"/>
              <a:t>mental</a:t>
            </a:r>
            <a:r>
              <a:rPr lang="is-IS" dirty="0"/>
              <a:t> </a:t>
            </a:r>
            <a:r>
              <a:rPr lang="is-IS" dirty="0" err="1"/>
              <a:t>health</a:t>
            </a:r>
            <a:r>
              <a:rPr lang="is-IS" dirty="0"/>
              <a:t> </a:t>
            </a:r>
            <a:r>
              <a:rPr lang="is-IS" dirty="0" err="1"/>
              <a:t>promotion</a:t>
            </a:r>
            <a:r>
              <a:rPr lang="is-IS" dirty="0"/>
              <a:t> </a:t>
            </a:r>
            <a:r>
              <a:rPr lang="is-IS" dirty="0" err="1"/>
              <a:t>up</a:t>
            </a:r>
            <a:r>
              <a:rPr lang="is-IS" dirty="0"/>
              <a:t> through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three</a:t>
            </a:r>
            <a:r>
              <a:rPr lang="is-IS" dirty="0"/>
              <a:t> </a:t>
            </a:r>
            <a:r>
              <a:rPr lang="is-IS" dirty="0" err="1"/>
              <a:t>health</a:t>
            </a:r>
            <a:r>
              <a:rPr lang="is-IS" dirty="0"/>
              <a:t> </a:t>
            </a:r>
            <a:r>
              <a:rPr lang="is-IS" dirty="0" err="1"/>
              <a:t>care</a:t>
            </a:r>
            <a:r>
              <a:rPr lang="is-IS" dirty="0"/>
              <a:t> </a:t>
            </a:r>
            <a:r>
              <a:rPr lang="is-IS" dirty="0" err="1"/>
              <a:t>tiers</a:t>
            </a:r>
            <a:r>
              <a:rPr lang="is-I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s-IS" b="1" dirty="0"/>
              <a:t>LACK OF COORDINATION  BETWEEN HEALTH CARE AND OTHER PERTINENT SECTORS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s-IS" b="1" dirty="0" err="1"/>
              <a:t>Shortage</a:t>
            </a:r>
            <a:r>
              <a:rPr lang="is-IS" b="1" dirty="0"/>
              <a:t> of </a:t>
            </a:r>
            <a:r>
              <a:rPr lang="is-IS" b="1" dirty="0" err="1"/>
              <a:t>staff</a:t>
            </a:r>
            <a:r>
              <a:rPr lang="is-IS" b="1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meet</a:t>
            </a:r>
            <a:r>
              <a:rPr lang="is-IS" dirty="0"/>
              <a:t> </a:t>
            </a:r>
            <a:r>
              <a:rPr lang="is-IS" dirty="0" err="1"/>
              <a:t>demand</a:t>
            </a:r>
            <a:r>
              <a:rPr lang="is-IS" dirty="0"/>
              <a:t> for </a:t>
            </a:r>
            <a:r>
              <a:rPr lang="is-IS" dirty="0" err="1"/>
              <a:t>services</a:t>
            </a:r>
            <a:endParaRPr lang="is-I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s-IS" b="1" dirty="0" err="1"/>
              <a:t>Need</a:t>
            </a:r>
            <a:r>
              <a:rPr lang="is-IS" b="1" dirty="0"/>
              <a:t> for </a:t>
            </a:r>
            <a:r>
              <a:rPr lang="is-IS" b="1" dirty="0" err="1"/>
              <a:t>more</a:t>
            </a:r>
            <a:r>
              <a:rPr lang="is-IS" b="1" dirty="0"/>
              <a:t> </a:t>
            </a:r>
            <a:r>
              <a:rPr lang="is-IS" b="1" dirty="0" err="1"/>
              <a:t>involvement</a:t>
            </a:r>
            <a:r>
              <a:rPr lang="is-IS" b="1" dirty="0"/>
              <a:t> of people with </a:t>
            </a:r>
            <a:r>
              <a:rPr lang="is-IS" b="1" dirty="0" err="1"/>
              <a:t>lived</a:t>
            </a:r>
            <a:r>
              <a:rPr lang="is-IS" b="1" dirty="0"/>
              <a:t> </a:t>
            </a:r>
            <a:r>
              <a:rPr lang="is-IS" b="1" dirty="0" err="1"/>
              <a:t>experiences</a:t>
            </a:r>
            <a:r>
              <a:rPr lang="is-IS" b="1" dirty="0"/>
              <a:t> </a:t>
            </a:r>
            <a:r>
              <a:rPr lang="is-IS" dirty="0"/>
              <a:t>in </a:t>
            </a:r>
            <a:r>
              <a:rPr lang="is-IS" dirty="0" err="1"/>
              <a:t>all</a:t>
            </a:r>
            <a:r>
              <a:rPr lang="is-IS" dirty="0"/>
              <a:t> </a:t>
            </a:r>
            <a:r>
              <a:rPr lang="is-IS" dirty="0" err="1"/>
              <a:t>levels</a:t>
            </a:r>
            <a:r>
              <a:rPr lang="is-IS" dirty="0"/>
              <a:t> of </a:t>
            </a:r>
            <a:r>
              <a:rPr lang="is-IS" dirty="0" err="1"/>
              <a:t>health</a:t>
            </a:r>
            <a:r>
              <a:rPr lang="is-IS" dirty="0"/>
              <a:t> </a:t>
            </a:r>
            <a:r>
              <a:rPr lang="is-IS" dirty="0" err="1"/>
              <a:t>care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in </a:t>
            </a:r>
            <a:r>
              <a:rPr lang="is-IS" dirty="0" err="1"/>
              <a:t>the</a:t>
            </a:r>
            <a:r>
              <a:rPr lang="is-IS" dirty="0"/>
              <a:t> </a:t>
            </a:r>
            <a:r>
              <a:rPr lang="is-IS" dirty="0" err="1"/>
              <a:t>construction</a:t>
            </a:r>
            <a:r>
              <a:rPr lang="is-IS" dirty="0"/>
              <a:t> of </a:t>
            </a:r>
            <a:r>
              <a:rPr lang="is-IS" dirty="0" err="1"/>
              <a:t>policies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action plans on </a:t>
            </a:r>
            <a:r>
              <a:rPr lang="is-IS" dirty="0" err="1"/>
              <a:t>governmental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institutional</a:t>
            </a:r>
            <a:r>
              <a:rPr lang="is-IS" dirty="0"/>
              <a:t> </a:t>
            </a:r>
            <a:r>
              <a:rPr lang="is-IS" dirty="0" err="1"/>
              <a:t>levels</a:t>
            </a:r>
            <a:endParaRPr lang="is-I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is-I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s-I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LID4096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33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FA0E115-B582-48AF-A7B1-7B06E0BD59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8050" y="914399"/>
            <a:ext cx="7862888" cy="307975"/>
          </a:xfrm>
        </p:spPr>
        <p:txBody>
          <a:bodyPr/>
          <a:lstStyle>
            <a:lvl1pPr marL="0" indent="0" algn="l">
              <a:buNone/>
              <a:defRPr lang="da-DK" sz="1400" kern="1200" dirty="0">
                <a:solidFill>
                  <a:schemeClr val="bg1"/>
                </a:solidFill>
                <a:latin typeface="FiraGO SemiBold" panose="020B0603050000020004" pitchFamily="34" charset="0"/>
                <a:ea typeface="+mn-ea"/>
                <a:cs typeface="FiraGO SemiBold" panose="020B0603050000020004" pitchFamily="34" charset="0"/>
              </a:defRPr>
            </a:lvl1pPr>
          </a:lstStyle>
          <a:p>
            <a:pPr lvl="0"/>
            <a:r>
              <a:rPr lang="da-DK" dirty="0"/>
              <a:t>Author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en-GB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799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3A0C54F-01D8-498A-A007-7766777FCAE8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/>
              <a:t>Smelltu til að breyta stíl aðaltitils</a:t>
            </a:r>
            <a:endParaRPr lang="en-GB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en-GB" noProof="0" smtClean="0"/>
              <a:t>07 November 2025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is-IS" noProof="0"/>
              <a:t>Smelltu til að breyta stíl aðaltitils</a:t>
            </a:r>
            <a:endParaRPr lang="en-GB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GB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en-GB" noProof="0" smtClean="0"/>
              <a:t>07 November 2025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is-IS" noProof="0"/>
              <a:t>Smelltu til að breyta stíl aðaltitils</a:t>
            </a:r>
            <a:endParaRPr lang="en-GB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en-GB" noProof="0" smtClean="0"/>
              <a:t>07 November 2025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is-IS" noProof="0"/>
              <a:t>Smelltu til að breyta stíl aðaltitils</a:t>
            </a:r>
            <a:endParaRPr lang="en-GB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en-GB" noProof="0" smtClean="0"/>
              <a:t>07 November 2025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is-IS" noProof="0"/>
              <a:t>Smelltu til að breyta stíl aðaltitils</a:t>
            </a:r>
            <a:endParaRPr lang="en-GB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GB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en-GB" noProof="0" smtClean="0"/>
              <a:t>07 November 2025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GB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en-GB" noProof="0" smtClean="0"/>
              <a:t>07 November 2025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en-GB" noProof="0" smtClean="0"/>
              <a:t>07 November 2025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  <p15:guide id="2" pos="3288" userDrawn="1">
          <p15:clr>
            <a:srgbClr val="FBAE40"/>
          </p15:clr>
        </p15:guide>
        <p15:guide id="4" pos="602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95A1A2E-9B6C-40FA-9FEB-DBEAEDA015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8050" y="914399"/>
            <a:ext cx="7862888" cy="307975"/>
          </a:xfrm>
        </p:spPr>
        <p:txBody>
          <a:bodyPr/>
          <a:lstStyle>
            <a:lvl1pPr marL="0" indent="0" algn="l">
              <a:buNone/>
              <a:defRPr lang="da-DK" sz="1400" kern="1200" dirty="0">
                <a:solidFill>
                  <a:schemeClr val="bg1"/>
                </a:solidFill>
                <a:latin typeface="FiraGO SemiBold" panose="020B0603050000020004" pitchFamily="34" charset="0"/>
                <a:ea typeface="+mn-ea"/>
                <a:cs typeface="FiraGO SemiBold" panose="020B0603050000020004" pitchFamily="34" charset="0"/>
              </a:defRPr>
            </a:lvl1pPr>
          </a:lstStyle>
          <a:p>
            <a:pPr lvl="0"/>
            <a:r>
              <a:rPr lang="da-DK" dirty="0"/>
              <a:t>Author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  <p:pic>
        <p:nvPicPr>
          <p:cNvPr id="19" name="Logo name">
            <a:extLst>
              <a:ext uri="{FF2B5EF4-FFF2-40B4-BE49-F238E27FC236}">
                <a16:creationId xmlns:a16="http://schemas.microsoft.com/office/drawing/2014/main" id="{CFC48FCC-5303-4B1D-8445-261C2E0AA0C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799"/>
          </a:xfrm>
          <a:prstGeom prst="rect">
            <a:avLst/>
          </a:prstGeom>
        </p:spPr>
      </p:pic>
      <p:sp>
        <p:nvSpPr>
          <p:cNvPr id="20" name="Date_GeneralDate">
            <a:extLst>
              <a:ext uri="{FF2B5EF4-FFF2-40B4-BE49-F238E27FC236}">
                <a16:creationId xmlns:a16="http://schemas.microsoft.com/office/drawing/2014/main" id="{503B5EA3-8A27-49DA-881F-D9A8D9DA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3A0C54F-01D8-498A-A007-7766777FCAE8}" type="datetime4">
              <a:rPr lang="en-GB" smtClean="0"/>
              <a:t>07 November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307603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is-IS"/>
              <a:t>Smelltu til að breyta stíl aðalundirtitla</a:t>
            </a:r>
            <a:endParaRPr lang="en-GB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is-IS"/>
              <a:t>Smelltu á tákn til að bæta við grafi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is-IS"/>
              <a:t>Smelltu til að breyta stíl aðalundirtitla</a:t>
            </a:r>
            <a:endParaRPr lang="en-GB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is-IS"/>
              <a:t>Smelltu á tákn til að bæta við grafi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is-IS"/>
              <a:t>Smelltu til að breyta stíl aðalundirtitla</a:t>
            </a:r>
            <a:endParaRPr lang="en-GB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is-IS"/>
              <a:t>Smelltu á tákn til að bæta við grafi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is-IS"/>
              <a:t>Smelltu á tákn til að bæta við grafi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is-IS"/>
              <a:t>Smelltu til að breyta stíl aðalundirtitla</a:t>
            </a:r>
            <a:endParaRPr lang="en-GB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is-IS"/>
              <a:t>Smelltu á tákn til að bæta við grafi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is-IS"/>
              <a:t>Smelltu á tákn til að bæta við grafi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is-IS"/>
              <a:t>Smelltu á tákn til að bæta við grafi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is-IS" noProof="0"/>
              <a:t>Smelltu til að breyta stíl aðaltitils</a:t>
            </a:r>
            <a:endParaRPr lang="en-GB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GB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is-IS"/>
              <a:t>Smelltu á tákn til að bæta við grafi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en-GB" noProof="0" smtClean="0"/>
              <a:t>07 November 2025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en-GB" noProof="0" smtClean="0"/>
              <a:t>07 November 2025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99C365-6C15-4CAD-A73F-2F53E90711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8050" y="914399"/>
            <a:ext cx="7862888" cy="307975"/>
          </a:xfrm>
        </p:spPr>
        <p:txBody>
          <a:bodyPr/>
          <a:lstStyle>
            <a:lvl1pPr marL="0" indent="0" algn="l">
              <a:buNone/>
              <a:defRPr lang="da-DK" sz="1400" kern="1200" dirty="0">
                <a:solidFill>
                  <a:schemeClr val="bg1"/>
                </a:solidFill>
                <a:latin typeface="FiraGO SemiBold" panose="020B0603050000020004" pitchFamily="34" charset="0"/>
                <a:ea typeface="+mn-ea"/>
                <a:cs typeface="FiraGO SemiBold" panose="020B0603050000020004" pitchFamily="34" charset="0"/>
              </a:defRPr>
            </a:lvl1pPr>
          </a:lstStyle>
          <a:p>
            <a:pPr lvl="0"/>
            <a:r>
              <a:rPr lang="da-DK" dirty="0"/>
              <a:t>Author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en-GB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3360833"/>
            <a:ext cx="4137805" cy="934799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D65551DE-863A-4866-BB26-07771F0B27DD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en-GB" noProof="0" smtClean="0"/>
              <a:t>07 November 2025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en-GB" noProof="0" smtClean="0"/>
              <a:t>07 November 2025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/>
              <a:t>Smelltu á tákn til að bæta við mynd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is-IS"/>
              <a:t>Smelltu til að breyta stíl aðalundirtitla</a:t>
            </a:r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en-GB" noProof="0" smtClean="0"/>
              <a:t>07 November 2025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598738" y="1017858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dirty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215976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en-GB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en-GB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215976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215976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069259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3904321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4797011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304023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424677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095145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3642449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en-GB" dirty="0"/>
              <a:t>Click here and insert dark picture using the Insert tab, Pictures</a:t>
            </a:r>
          </a:p>
          <a:p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2BC3F5-757A-40D6-8817-F50CB923B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8050" y="914399"/>
            <a:ext cx="7862888" cy="307975"/>
          </a:xfrm>
        </p:spPr>
        <p:txBody>
          <a:bodyPr/>
          <a:lstStyle>
            <a:lvl1pPr marL="0" indent="0" algn="l">
              <a:buNone/>
              <a:defRPr lang="da-DK" sz="1400" kern="1200" dirty="0">
                <a:solidFill>
                  <a:schemeClr val="bg1"/>
                </a:solidFill>
                <a:latin typeface="FiraGO SemiBold" panose="020B0603050000020004" pitchFamily="34" charset="0"/>
                <a:ea typeface="+mn-ea"/>
                <a:cs typeface="FiraGO SemiBold" panose="020B0603050000020004" pitchFamily="34" charset="0"/>
              </a:defRPr>
            </a:lvl1pPr>
          </a:lstStyle>
          <a:p>
            <a:pPr lvl="0"/>
            <a:r>
              <a:rPr lang="da-DK" dirty="0"/>
              <a:t>Author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en-GB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1062A3FD-D93A-4CBC-A73A-B15B05E24C34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9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en-GB" dirty="0"/>
              <a:t>Click here and insert dark picture using the Insert tab, Pictures</a:t>
            </a:r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GB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/>
              <a:t>Smelltu til að breyta stíl aðaltitils</a:t>
            </a:r>
            <a:endParaRPr lang="en-GB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en-GB" noProof="0" smtClean="0"/>
              <a:t>07 November 2025</a:t>
            </a:fld>
            <a:endParaRPr lang="en-GB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  <a:endParaRPr lang="en-GB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is-IS"/>
              <a:t>Smelltu til að breyta stíl aðaltitils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en-GB" smtClean="0"/>
              <a:t>07 November 2025</a:t>
            </a:fld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Logo name">
            <a:extLst>
              <a:ext uri="{FF2B5EF4-FFF2-40B4-BE49-F238E27FC236}">
                <a16:creationId xmlns:a16="http://schemas.microsoft.com/office/drawing/2014/main" id="{7F2E9769-CED8-4473-92F4-8B9213174E0A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53" y="90000"/>
            <a:ext cx="2060687" cy="4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ynd 4">
            <a:extLst>
              <a:ext uri="{FF2B5EF4-FFF2-40B4-BE49-F238E27FC236}">
                <a16:creationId xmlns:a16="http://schemas.microsoft.com/office/drawing/2014/main" id="{DE09651B-B2E8-95C5-480A-19B692DF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" y="655200"/>
            <a:ext cx="7826877" cy="620280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17F31DF-C89C-409C-A8D2-7259F9F4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 anchor="b">
            <a:normAutofit/>
          </a:bodyPr>
          <a:lstStyle/>
          <a:p>
            <a:r>
              <a:rPr lang="da-DK" dirty="0"/>
              <a:t>MHiAP</a:t>
            </a:r>
            <a:br>
              <a:rPr lang="da-DK" dirty="0"/>
            </a:br>
            <a:r>
              <a:rPr lang="da-DK" dirty="0"/>
              <a:t>Slow &amp; Fast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ABDFC7-A39E-439C-BE2B-4A46BA62E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>
            <a:normAutofit/>
          </a:bodyPr>
          <a:lstStyle/>
          <a:p>
            <a:r>
              <a:rPr lang="da-DK" dirty="0"/>
              <a:t>Ingibjörg Sveinsdóttir, Ph.D.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07FBEB47-0A30-4BD6-9FA7-2400A27A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0CCC89D-3765-4AB3-A67A-EF9E88B435A7}" type="datetime4">
              <a:rPr lang="en-GB" smtClean="0"/>
              <a:pPr>
                <a:spcAft>
                  <a:spcPts val="600"/>
                </a:spcAft>
              </a:pPr>
              <a:t>07 November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6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DE29F47B-A697-4BB5-8FBA-1049F18FD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42" y="846710"/>
            <a:ext cx="11133831" cy="1308093"/>
          </a:xfrm>
        </p:spPr>
        <p:txBody>
          <a:bodyPr/>
          <a:lstStyle/>
          <a:p>
            <a:r>
              <a:rPr lang="is-IS" dirty="0" err="1"/>
              <a:t>Slow</a:t>
            </a:r>
            <a:r>
              <a:rPr lang="is-IS" dirty="0"/>
              <a:t> &amp; </a:t>
            </a:r>
            <a:r>
              <a:rPr lang="is-IS" dirty="0" err="1"/>
              <a:t>Steady</a:t>
            </a:r>
            <a:r>
              <a:rPr lang="is-IS" dirty="0"/>
              <a:t>: </a:t>
            </a:r>
            <a:br>
              <a:rPr lang="is-IS" dirty="0"/>
            </a:br>
            <a:r>
              <a:rPr lang="is-IS" dirty="0" err="1"/>
              <a:t>Building</a:t>
            </a:r>
            <a:r>
              <a:rPr lang="is-IS" dirty="0"/>
              <a:t> a New </a:t>
            </a:r>
            <a:r>
              <a:rPr lang="is-IS" dirty="0" err="1"/>
              <a:t>Policy</a:t>
            </a:r>
            <a:r>
              <a:rPr lang="is-IS" dirty="0"/>
              <a:t> &amp; Action Plan for </a:t>
            </a:r>
            <a:r>
              <a:rPr lang="is-IS" dirty="0" err="1"/>
              <a:t>Mental</a:t>
            </a:r>
            <a:r>
              <a:rPr lang="is-IS" dirty="0"/>
              <a:t> Health</a:t>
            </a:r>
            <a:endParaRPr lang="LID4096" dirty="0"/>
          </a:p>
        </p:txBody>
      </p:sp>
      <p:grpSp>
        <p:nvGrpSpPr>
          <p:cNvPr id="3" name="Hópur 2">
            <a:extLst>
              <a:ext uri="{FF2B5EF4-FFF2-40B4-BE49-F238E27FC236}">
                <a16:creationId xmlns:a16="http://schemas.microsoft.com/office/drawing/2014/main" id="{91DEF4AA-246D-417D-92DD-70B16DBBC03F}"/>
              </a:ext>
            </a:extLst>
          </p:cNvPr>
          <p:cNvGrpSpPr/>
          <p:nvPr/>
        </p:nvGrpSpPr>
        <p:grpSpPr>
          <a:xfrm>
            <a:off x="63917" y="2542169"/>
            <a:ext cx="12064166" cy="1669047"/>
            <a:chOff x="-91634" y="2769931"/>
            <a:chExt cx="12282133" cy="1754590"/>
          </a:xfrm>
        </p:grpSpPr>
        <p:sp>
          <p:nvSpPr>
            <p:cNvPr id="5" name="Fríhendis: Form 4">
              <a:extLst>
                <a:ext uri="{FF2B5EF4-FFF2-40B4-BE49-F238E27FC236}">
                  <a16:creationId xmlns:a16="http://schemas.microsoft.com/office/drawing/2014/main" id="{0C03FD7B-2C00-4E2F-9BA0-B027D8758747}"/>
                </a:ext>
              </a:extLst>
            </p:cNvPr>
            <p:cNvSpPr/>
            <p:nvPr/>
          </p:nvSpPr>
          <p:spPr>
            <a:xfrm>
              <a:off x="-91634" y="2769931"/>
              <a:ext cx="1754590" cy="1754590"/>
            </a:xfrm>
            <a:custGeom>
              <a:avLst/>
              <a:gdLst>
                <a:gd name="connsiteX0" fmla="*/ 0 w 1754590"/>
                <a:gd name="connsiteY0" fmla="*/ 877295 h 1754590"/>
                <a:gd name="connsiteX1" fmla="*/ 877295 w 1754590"/>
                <a:gd name="connsiteY1" fmla="*/ 0 h 1754590"/>
                <a:gd name="connsiteX2" fmla="*/ 1754590 w 1754590"/>
                <a:gd name="connsiteY2" fmla="*/ 877295 h 1754590"/>
                <a:gd name="connsiteX3" fmla="*/ 877295 w 1754590"/>
                <a:gd name="connsiteY3" fmla="*/ 1754590 h 1754590"/>
                <a:gd name="connsiteX4" fmla="*/ 0 w 1754590"/>
                <a:gd name="connsiteY4" fmla="*/ 877295 h 1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90" h="1754590">
                  <a:moveTo>
                    <a:pt x="0" y="877295"/>
                  </a:moveTo>
                  <a:cubicBezTo>
                    <a:pt x="0" y="392778"/>
                    <a:pt x="392778" y="0"/>
                    <a:pt x="877295" y="0"/>
                  </a:cubicBezTo>
                  <a:cubicBezTo>
                    <a:pt x="1361812" y="0"/>
                    <a:pt x="1754590" y="392778"/>
                    <a:pt x="1754590" y="877295"/>
                  </a:cubicBezTo>
                  <a:cubicBezTo>
                    <a:pt x="1754590" y="1361812"/>
                    <a:pt x="1361812" y="1754590"/>
                    <a:pt x="877295" y="1754590"/>
                  </a:cubicBezTo>
                  <a:cubicBezTo>
                    <a:pt x="392778" y="1754590"/>
                    <a:pt x="0" y="1361812"/>
                    <a:pt x="0" y="877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54" tIns="256954" rIns="256954" bIns="2569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Parliamentary report on mental health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2018</a:t>
              </a:r>
            </a:p>
          </p:txBody>
        </p:sp>
        <p:sp>
          <p:nvSpPr>
            <p:cNvPr id="6" name="Fríhendis: Form 5">
              <a:extLst>
                <a:ext uri="{FF2B5EF4-FFF2-40B4-BE49-F238E27FC236}">
                  <a16:creationId xmlns:a16="http://schemas.microsoft.com/office/drawing/2014/main" id="{5169D453-688F-45FB-A7F5-23E8DF659B18}"/>
                </a:ext>
              </a:extLst>
            </p:cNvPr>
            <p:cNvSpPr/>
            <p:nvPr/>
          </p:nvSpPr>
          <p:spPr>
            <a:xfrm>
              <a:off x="1662957" y="2769931"/>
              <a:ext cx="1754590" cy="1754590"/>
            </a:xfrm>
            <a:custGeom>
              <a:avLst/>
              <a:gdLst>
                <a:gd name="connsiteX0" fmla="*/ 0 w 1754590"/>
                <a:gd name="connsiteY0" fmla="*/ 877295 h 1754590"/>
                <a:gd name="connsiteX1" fmla="*/ 877295 w 1754590"/>
                <a:gd name="connsiteY1" fmla="*/ 0 h 1754590"/>
                <a:gd name="connsiteX2" fmla="*/ 1754590 w 1754590"/>
                <a:gd name="connsiteY2" fmla="*/ 877295 h 1754590"/>
                <a:gd name="connsiteX3" fmla="*/ 877295 w 1754590"/>
                <a:gd name="connsiteY3" fmla="*/ 1754590 h 1754590"/>
                <a:gd name="connsiteX4" fmla="*/ 0 w 1754590"/>
                <a:gd name="connsiteY4" fmla="*/ 877295 h 1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90" h="1754590">
                  <a:moveTo>
                    <a:pt x="0" y="877295"/>
                  </a:moveTo>
                  <a:cubicBezTo>
                    <a:pt x="0" y="392778"/>
                    <a:pt x="392778" y="0"/>
                    <a:pt x="877295" y="0"/>
                  </a:cubicBezTo>
                  <a:cubicBezTo>
                    <a:pt x="1361812" y="0"/>
                    <a:pt x="1754590" y="392778"/>
                    <a:pt x="1754590" y="877295"/>
                  </a:cubicBezTo>
                  <a:cubicBezTo>
                    <a:pt x="1754590" y="1361812"/>
                    <a:pt x="1361812" y="1754590"/>
                    <a:pt x="877295" y="1754590"/>
                  </a:cubicBezTo>
                  <a:cubicBezTo>
                    <a:pt x="392778" y="1754590"/>
                    <a:pt x="0" y="1361812"/>
                    <a:pt x="0" y="877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511201"/>
                <a:satOff val="873"/>
                <a:lumOff val="-1601"/>
                <a:alphaOff val="0"/>
              </a:schemeClr>
            </a:fillRef>
            <a:effectRef idx="0">
              <a:schemeClr val="accent2">
                <a:hueOff val="-1511201"/>
                <a:satOff val="873"/>
                <a:lumOff val="-160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54" tIns="256954" rIns="256954" bIns="2569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Mental Health Congress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2020</a:t>
              </a:r>
            </a:p>
          </p:txBody>
        </p:sp>
        <p:sp>
          <p:nvSpPr>
            <p:cNvPr id="7" name="Fríhendis: Form 6">
              <a:extLst>
                <a:ext uri="{FF2B5EF4-FFF2-40B4-BE49-F238E27FC236}">
                  <a16:creationId xmlns:a16="http://schemas.microsoft.com/office/drawing/2014/main" id="{726D2EA2-54CE-4181-B221-B810C9C357BF}"/>
                </a:ext>
              </a:extLst>
            </p:cNvPr>
            <p:cNvSpPr/>
            <p:nvPr/>
          </p:nvSpPr>
          <p:spPr>
            <a:xfrm>
              <a:off x="3417547" y="2769931"/>
              <a:ext cx="1754590" cy="1754590"/>
            </a:xfrm>
            <a:custGeom>
              <a:avLst/>
              <a:gdLst>
                <a:gd name="connsiteX0" fmla="*/ 0 w 1754590"/>
                <a:gd name="connsiteY0" fmla="*/ 877295 h 1754590"/>
                <a:gd name="connsiteX1" fmla="*/ 877295 w 1754590"/>
                <a:gd name="connsiteY1" fmla="*/ 0 h 1754590"/>
                <a:gd name="connsiteX2" fmla="*/ 1754590 w 1754590"/>
                <a:gd name="connsiteY2" fmla="*/ 877295 h 1754590"/>
                <a:gd name="connsiteX3" fmla="*/ 877295 w 1754590"/>
                <a:gd name="connsiteY3" fmla="*/ 1754590 h 1754590"/>
                <a:gd name="connsiteX4" fmla="*/ 0 w 1754590"/>
                <a:gd name="connsiteY4" fmla="*/ 877295 h 1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90" h="1754590">
                  <a:moveTo>
                    <a:pt x="0" y="877295"/>
                  </a:moveTo>
                  <a:cubicBezTo>
                    <a:pt x="0" y="392778"/>
                    <a:pt x="392778" y="0"/>
                    <a:pt x="877295" y="0"/>
                  </a:cubicBezTo>
                  <a:cubicBezTo>
                    <a:pt x="1361812" y="0"/>
                    <a:pt x="1754590" y="392778"/>
                    <a:pt x="1754590" y="877295"/>
                  </a:cubicBezTo>
                  <a:cubicBezTo>
                    <a:pt x="1754590" y="1361812"/>
                    <a:pt x="1361812" y="1754590"/>
                    <a:pt x="877295" y="1754590"/>
                  </a:cubicBezTo>
                  <a:cubicBezTo>
                    <a:pt x="392778" y="1754590"/>
                    <a:pt x="0" y="1361812"/>
                    <a:pt x="0" y="877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022401"/>
                <a:satOff val="1745"/>
                <a:lumOff val="-3202"/>
                <a:alphaOff val="0"/>
              </a:schemeClr>
            </a:fillRef>
            <a:effectRef idx="0">
              <a:schemeClr val="accent2">
                <a:hueOff val="-3022401"/>
                <a:satOff val="1745"/>
                <a:lumOff val="-32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54" tIns="256954" rIns="256954" bIns="2569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Open consultation via </a:t>
              </a:r>
              <a:r>
                <a:rPr lang="en-US" sz="1400" kern="1200" noProof="0" dirty="0" err="1"/>
                <a:t>Samráðsgátt</a:t>
              </a:r>
              <a:r>
                <a:rPr lang="en-US" sz="1400" kern="1200" noProof="0" dirty="0"/>
                <a:t> digital portal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2021</a:t>
              </a:r>
            </a:p>
          </p:txBody>
        </p:sp>
        <p:sp>
          <p:nvSpPr>
            <p:cNvPr id="8" name="Fríhendis: Form 7">
              <a:extLst>
                <a:ext uri="{FF2B5EF4-FFF2-40B4-BE49-F238E27FC236}">
                  <a16:creationId xmlns:a16="http://schemas.microsoft.com/office/drawing/2014/main" id="{BB27AEE1-48F6-4A45-A0C0-D777B085DFD6}"/>
                </a:ext>
              </a:extLst>
            </p:cNvPr>
            <p:cNvSpPr/>
            <p:nvPr/>
          </p:nvSpPr>
          <p:spPr>
            <a:xfrm>
              <a:off x="5172138" y="2769931"/>
              <a:ext cx="1754590" cy="1754590"/>
            </a:xfrm>
            <a:custGeom>
              <a:avLst/>
              <a:gdLst>
                <a:gd name="connsiteX0" fmla="*/ 0 w 1754590"/>
                <a:gd name="connsiteY0" fmla="*/ 877295 h 1754590"/>
                <a:gd name="connsiteX1" fmla="*/ 877295 w 1754590"/>
                <a:gd name="connsiteY1" fmla="*/ 0 h 1754590"/>
                <a:gd name="connsiteX2" fmla="*/ 1754590 w 1754590"/>
                <a:gd name="connsiteY2" fmla="*/ 877295 h 1754590"/>
                <a:gd name="connsiteX3" fmla="*/ 877295 w 1754590"/>
                <a:gd name="connsiteY3" fmla="*/ 1754590 h 1754590"/>
                <a:gd name="connsiteX4" fmla="*/ 0 w 1754590"/>
                <a:gd name="connsiteY4" fmla="*/ 877295 h 1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90" h="1754590">
                  <a:moveTo>
                    <a:pt x="0" y="877295"/>
                  </a:moveTo>
                  <a:cubicBezTo>
                    <a:pt x="0" y="392778"/>
                    <a:pt x="392778" y="0"/>
                    <a:pt x="877295" y="0"/>
                  </a:cubicBezTo>
                  <a:cubicBezTo>
                    <a:pt x="1361812" y="0"/>
                    <a:pt x="1754590" y="392778"/>
                    <a:pt x="1754590" y="877295"/>
                  </a:cubicBezTo>
                  <a:cubicBezTo>
                    <a:pt x="1754590" y="1361812"/>
                    <a:pt x="1361812" y="1754590"/>
                    <a:pt x="877295" y="1754590"/>
                  </a:cubicBezTo>
                  <a:cubicBezTo>
                    <a:pt x="392778" y="1754590"/>
                    <a:pt x="0" y="1361812"/>
                    <a:pt x="0" y="877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533602"/>
                <a:satOff val="2618"/>
                <a:lumOff val="-4804"/>
                <a:alphaOff val="0"/>
              </a:schemeClr>
            </a:fillRef>
            <a:effectRef idx="0">
              <a:schemeClr val="accent2">
                <a:hueOff val="-4533602"/>
                <a:satOff val="2618"/>
                <a:lumOff val="-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54" tIns="256954" rIns="256954" bIns="2569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Parliamentary resolution for a new policy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2022</a:t>
              </a:r>
            </a:p>
          </p:txBody>
        </p:sp>
        <p:sp>
          <p:nvSpPr>
            <p:cNvPr id="9" name="Fríhendis: Form 8">
              <a:extLst>
                <a:ext uri="{FF2B5EF4-FFF2-40B4-BE49-F238E27FC236}">
                  <a16:creationId xmlns:a16="http://schemas.microsoft.com/office/drawing/2014/main" id="{D370E497-1588-4098-87FF-7F54F5A294A2}"/>
                </a:ext>
              </a:extLst>
            </p:cNvPr>
            <p:cNvSpPr/>
            <p:nvPr/>
          </p:nvSpPr>
          <p:spPr>
            <a:xfrm>
              <a:off x="6926728" y="2769931"/>
              <a:ext cx="1754590" cy="1754590"/>
            </a:xfrm>
            <a:custGeom>
              <a:avLst/>
              <a:gdLst>
                <a:gd name="connsiteX0" fmla="*/ 0 w 1754590"/>
                <a:gd name="connsiteY0" fmla="*/ 877295 h 1754590"/>
                <a:gd name="connsiteX1" fmla="*/ 877295 w 1754590"/>
                <a:gd name="connsiteY1" fmla="*/ 0 h 1754590"/>
                <a:gd name="connsiteX2" fmla="*/ 1754590 w 1754590"/>
                <a:gd name="connsiteY2" fmla="*/ 877295 h 1754590"/>
                <a:gd name="connsiteX3" fmla="*/ 877295 w 1754590"/>
                <a:gd name="connsiteY3" fmla="*/ 1754590 h 1754590"/>
                <a:gd name="connsiteX4" fmla="*/ 0 w 1754590"/>
                <a:gd name="connsiteY4" fmla="*/ 877295 h 1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90" h="1754590">
                  <a:moveTo>
                    <a:pt x="0" y="877295"/>
                  </a:moveTo>
                  <a:cubicBezTo>
                    <a:pt x="0" y="392778"/>
                    <a:pt x="392778" y="0"/>
                    <a:pt x="877295" y="0"/>
                  </a:cubicBezTo>
                  <a:cubicBezTo>
                    <a:pt x="1361812" y="0"/>
                    <a:pt x="1754590" y="392778"/>
                    <a:pt x="1754590" y="877295"/>
                  </a:cubicBezTo>
                  <a:cubicBezTo>
                    <a:pt x="1754590" y="1361812"/>
                    <a:pt x="1361812" y="1754590"/>
                    <a:pt x="877295" y="1754590"/>
                  </a:cubicBezTo>
                  <a:cubicBezTo>
                    <a:pt x="392778" y="1754590"/>
                    <a:pt x="0" y="1361812"/>
                    <a:pt x="0" y="877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044802"/>
                <a:satOff val="3491"/>
                <a:lumOff val="-6405"/>
                <a:alphaOff val="0"/>
              </a:schemeClr>
            </a:fillRef>
            <a:effectRef idx="0">
              <a:schemeClr val="accent2">
                <a:hueOff val="-6044802"/>
                <a:satOff val="3491"/>
                <a:lumOff val="-640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54" tIns="256954" rIns="256954" bIns="2569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Open consultation via </a:t>
              </a:r>
              <a:r>
                <a:rPr lang="en-US" sz="1400" kern="1200" noProof="0" dirty="0" err="1"/>
                <a:t>Samráðsgátt</a:t>
              </a:r>
              <a:r>
                <a:rPr lang="en-US" sz="1400" kern="1200" noProof="0" dirty="0"/>
                <a:t> digital portal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2022</a:t>
              </a:r>
            </a:p>
          </p:txBody>
        </p:sp>
        <p:sp>
          <p:nvSpPr>
            <p:cNvPr id="10" name="Fríhendis: Form 9">
              <a:extLst>
                <a:ext uri="{FF2B5EF4-FFF2-40B4-BE49-F238E27FC236}">
                  <a16:creationId xmlns:a16="http://schemas.microsoft.com/office/drawing/2014/main" id="{D6FBF61E-DC2D-4E21-A117-8B10D50A0468}"/>
                </a:ext>
              </a:extLst>
            </p:cNvPr>
            <p:cNvSpPr/>
            <p:nvPr/>
          </p:nvSpPr>
          <p:spPr>
            <a:xfrm>
              <a:off x="8681319" y="2769931"/>
              <a:ext cx="1754590" cy="1754590"/>
            </a:xfrm>
            <a:custGeom>
              <a:avLst/>
              <a:gdLst>
                <a:gd name="connsiteX0" fmla="*/ 0 w 1754590"/>
                <a:gd name="connsiteY0" fmla="*/ 877295 h 1754590"/>
                <a:gd name="connsiteX1" fmla="*/ 877295 w 1754590"/>
                <a:gd name="connsiteY1" fmla="*/ 0 h 1754590"/>
                <a:gd name="connsiteX2" fmla="*/ 1754590 w 1754590"/>
                <a:gd name="connsiteY2" fmla="*/ 877295 h 1754590"/>
                <a:gd name="connsiteX3" fmla="*/ 877295 w 1754590"/>
                <a:gd name="connsiteY3" fmla="*/ 1754590 h 1754590"/>
                <a:gd name="connsiteX4" fmla="*/ 0 w 1754590"/>
                <a:gd name="connsiteY4" fmla="*/ 877295 h 1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90" h="1754590">
                  <a:moveTo>
                    <a:pt x="0" y="877295"/>
                  </a:moveTo>
                  <a:cubicBezTo>
                    <a:pt x="0" y="392778"/>
                    <a:pt x="392778" y="0"/>
                    <a:pt x="877295" y="0"/>
                  </a:cubicBezTo>
                  <a:cubicBezTo>
                    <a:pt x="1361812" y="0"/>
                    <a:pt x="1754590" y="392778"/>
                    <a:pt x="1754590" y="877295"/>
                  </a:cubicBezTo>
                  <a:cubicBezTo>
                    <a:pt x="1754590" y="1361812"/>
                    <a:pt x="1361812" y="1754590"/>
                    <a:pt x="877295" y="1754590"/>
                  </a:cubicBezTo>
                  <a:cubicBezTo>
                    <a:pt x="392778" y="1754590"/>
                    <a:pt x="0" y="1361812"/>
                    <a:pt x="0" y="877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556003"/>
                <a:satOff val="4363"/>
                <a:lumOff val="-8006"/>
                <a:alphaOff val="0"/>
              </a:schemeClr>
            </a:fillRef>
            <a:effectRef idx="0">
              <a:schemeClr val="accent2">
                <a:hueOff val="-7556003"/>
                <a:satOff val="4363"/>
                <a:lumOff val="-80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54" tIns="256954" rIns="256954" bIns="2569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Parliamentary resolution discussed by Alþingi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2022</a:t>
              </a:r>
            </a:p>
          </p:txBody>
        </p:sp>
        <p:sp>
          <p:nvSpPr>
            <p:cNvPr id="11" name="Fríhendis: Form 10">
              <a:extLst>
                <a:ext uri="{FF2B5EF4-FFF2-40B4-BE49-F238E27FC236}">
                  <a16:creationId xmlns:a16="http://schemas.microsoft.com/office/drawing/2014/main" id="{646E9A38-46EE-4025-8333-5DC112297902}"/>
                </a:ext>
              </a:extLst>
            </p:cNvPr>
            <p:cNvSpPr/>
            <p:nvPr/>
          </p:nvSpPr>
          <p:spPr>
            <a:xfrm>
              <a:off x="10435909" y="2769931"/>
              <a:ext cx="1754590" cy="1754590"/>
            </a:xfrm>
            <a:custGeom>
              <a:avLst/>
              <a:gdLst>
                <a:gd name="connsiteX0" fmla="*/ 0 w 1754590"/>
                <a:gd name="connsiteY0" fmla="*/ 877295 h 1754590"/>
                <a:gd name="connsiteX1" fmla="*/ 877295 w 1754590"/>
                <a:gd name="connsiteY1" fmla="*/ 0 h 1754590"/>
                <a:gd name="connsiteX2" fmla="*/ 1754590 w 1754590"/>
                <a:gd name="connsiteY2" fmla="*/ 877295 h 1754590"/>
                <a:gd name="connsiteX3" fmla="*/ 877295 w 1754590"/>
                <a:gd name="connsiteY3" fmla="*/ 1754590 h 1754590"/>
                <a:gd name="connsiteX4" fmla="*/ 0 w 1754590"/>
                <a:gd name="connsiteY4" fmla="*/ 877295 h 1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90" h="1754590">
                  <a:moveTo>
                    <a:pt x="0" y="877295"/>
                  </a:moveTo>
                  <a:cubicBezTo>
                    <a:pt x="0" y="392778"/>
                    <a:pt x="392778" y="0"/>
                    <a:pt x="877295" y="0"/>
                  </a:cubicBezTo>
                  <a:cubicBezTo>
                    <a:pt x="1361812" y="0"/>
                    <a:pt x="1754590" y="392778"/>
                    <a:pt x="1754590" y="877295"/>
                  </a:cubicBezTo>
                  <a:cubicBezTo>
                    <a:pt x="1754590" y="1361812"/>
                    <a:pt x="1361812" y="1754590"/>
                    <a:pt x="877295" y="1754590"/>
                  </a:cubicBezTo>
                  <a:cubicBezTo>
                    <a:pt x="392778" y="1754590"/>
                    <a:pt x="0" y="1361812"/>
                    <a:pt x="0" y="877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067203"/>
                <a:satOff val="5236"/>
                <a:lumOff val="-9607"/>
                <a:alphaOff val="0"/>
              </a:schemeClr>
            </a:fillRef>
            <a:effectRef idx="0">
              <a:schemeClr val="accent2">
                <a:hueOff val="-9067203"/>
                <a:satOff val="5236"/>
                <a:lumOff val="-96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54" tIns="256954" rIns="256954" bIns="2569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New policy unanimously confirmed by Alþingi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2022</a:t>
              </a:r>
            </a:p>
          </p:txBody>
        </p:sp>
      </p:grpSp>
      <p:grpSp>
        <p:nvGrpSpPr>
          <p:cNvPr id="12" name="Hópur 11">
            <a:extLst>
              <a:ext uri="{FF2B5EF4-FFF2-40B4-BE49-F238E27FC236}">
                <a16:creationId xmlns:a16="http://schemas.microsoft.com/office/drawing/2014/main" id="{2A5C23E9-B53B-4929-B363-5AC7E55353A8}"/>
              </a:ext>
            </a:extLst>
          </p:cNvPr>
          <p:cNvGrpSpPr/>
          <p:nvPr/>
        </p:nvGrpSpPr>
        <p:grpSpPr>
          <a:xfrm>
            <a:off x="2668585" y="4598582"/>
            <a:ext cx="8691184" cy="1773600"/>
            <a:chOff x="3417547" y="2769931"/>
            <a:chExt cx="8772952" cy="1754590"/>
          </a:xfrm>
        </p:grpSpPr>
        <p:sp>
          <p:nvSpPr>
            <p:cNvPr id="15" name="Fríhendis: Form 14">
              <a:extLst>
                <a:ext uri="{FF2B5EF4-FFF2-40B4-BE49-F238E27FC236}">
                  <a16:creationId xmlns:a16="http://schemas.microsoft.com/office/drawing/2014/main" id="{06FCA723-C3C1-4C6C-8448-B8FF830D0E21}"/>
                </a:ext>
              </a:extLst>
            </p:cNvPr>
            <p:cNvSpPr/>
            <p:nvPr/>
          </p:nvSpPr>
          <p:spPr>
            <a:xfrm>
              <a:off x="3417547" y="2769931"/>
              <a:ext cx="1754590" cy="1754590"/>
            </a:xfrm>
            <a:custGeom>
              <a:avLst/>
              <a:gdLst>
                <a:gd name="connsiteX0" fmla="*/ 0 w 1754590"/>
                <a:gd name="connsiteY0" fmla="*/ 877295 h 1754590"/>
                <a:gd name="connsiteX1" fmla="*/ 877295 w 1754590"/>
                <a:gd name="connsiteY1" fmla="*/ 0 h 1754590"/>
                <a:gd name="connsiteX2" fmla="*/ 1754590 w 1754590"/>
                <a:gd name="connsiteY2" fmla="*/ 877295 h 1754590"/>
                <a:gd name="connsiteX3" fmla="*/ 877295 w 1754590"/>
                <a:gd name="connsiteY3" fmla="*/ 1754590 h 1754590"/>
                <a:gd name="connsiteX4" fmla="*/ 0 w 1754590"/>
                <a:gd name="connsiteY4" fmla="*/ 877295 h 1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90" h="1754590">
                  <a:moveTo>
                    <a:pt x="0" y="877295"/>
                  </a:moveTo>
                  <a:cubicBezTo>
                    <a:pt x="0" y="392778"/>
                    <a:pt x="392778" y="0"/>
                    <a:pt x="877295" y="0"/>
                  </a:cubicBezTo>
                  <a:cubicBezTo>
                    <a:pt x="1361812" y="0"/>
                    <a:pt x="1754590" y="392778"/>
                    <a:pt x="1754590" y="877295"/>
                  </a:cubicBezTo>
                  <a:cubicBezTo>
                    <a:pt x="1754590" y="1361812"/>
                    <a:pt x="1361812" y="1754590"/>
                    <a:pt x="877295" y="1754590"/>
                  </a:cubicBezTo>
                  <a:cubicBezTo>
                    <a:pt x="392778" y="1754590"/>
                    <a:pt x="0" y="1361812"/>
                    <a:pt x="0" y="877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022401"/>
                <a:satOff val="1745"/>
                <a:lumOff val="-3202"/>
                <a:alphaOff val="0"/>
              </a:schemeClr>
            </a:fillRef>
            <a:effectRef idx="0">
              <a:schemeClr val="accent2">
                <a:hueOff val="-3022401"/>
                <a:satOff val="1745"/>
                <a:lumOff val="-32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54" tIns="256954" rIns="256954" bIns="2569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Steering group &amp; consultation group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2022</a:t>
              </a:r>
            </a:p>
          </p:txBody>
        </p:sp>
        <p:sp>
          <p:nvSpPr>
            <p:cNvPr id="16" name="Fríhendis: Form 15">
              <a:extLst>
                <a:ext uri="{FF2B5EF4-FFF2-40B4-BE49-F238E27FC236}">
                  <a16:creationId xmlns:a16="http://schemas.microsoft.com/office/drawing/2014/main" id="{A930227C-4505-420A-9DC4-7EBDF4DB421D}"/>
                </a:ext>
              </a:extLst>
            </p:cNvPr>
            <p:cNvSpPr/>
            <p:nvPr/>
          </p:nvSpPr>
          <p:spPr>
            <a:xfrm>
              <a:off x="5172138" y="2769931"/>
              <a:ext cx="1754590" cy="1754590"/>
            </a:xfrm>
            <a:custGeom>
              <a:avLst/>
              <a:gdLst>
                <a:gd name="connsiteX0" fmla="*/ 0 w 1754590"/>
                <a:gd name="connsiteY0" fmla="*/ 877295 h 1754590"/>
                <a:gd name="connsiteX1" fmla="*/ 877295 w 1754590"/>
                <a:gd name="connsiteY1" fmla="*/ 0 h 1754590"/>
                <a:gd name="connsiteX2" fmla="*/ 1754590 w 1754590"/>
                <a:gd name="connsiteY2" fmla="*/ 877295 h 1754590"/>
                <a:gd name="connsiteX3" fmla="*/ 877295 w 1754590"/>
                <a:gd name="connsiteY3" fmla="*/ 1754590 h 1754590"/>
                <a:gd name="connsiteX4" fmla="*/ 0 w 1754590"/>
                <a:gd name="connsiteY4" fmla="*/ 877295 h 1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90" h="1754590">
                  <a:moveTo>
                    <a:pt x="0" y="877295"/>
                  </a:moveTo>
                  <a:cubicBezTo>
                    <a:pt x="0" y="392778"/>
                    <a:pt x="392778" y="0"/>
                    <a:pt x="877295" y="0"/>
                  </a:cubicBezTo>
                  <a:cubicBezTo>
                    <a:pt x="1361812" y="0"/>
                    <a:pt x="1754590" y="392778"/>
                    <a:pt x="1754590" y="877295"/>
                  </a:cubicBezTo>
                  <a:cubicBezTo>
                    <a:pt x="1754590" y="1361812"/>
                    <a:pt x="1361812" y="1754590"/>
                    <a:pt x="877295" y="1754590"/>
                  </a:cubicBezTo>
                  <a:cubicBezTo>
                    <a:pt x="392778" y="1754590"/>
                    <a:pt x="0" y="1361812"/>
                    <a:pt x="0" y="877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533602"/>
                <a:satOff val="2618"/>
                <a:lumOff val="-4804"/>
                <a:alphaOff val="0"/>
              </a:schemeClr>
            </a:fillRef>
            <a:effectRef idx="0">
              <a:schemeClr val="accent2">
                <a:hueOff val="-4533602"/>
                <a:satOff val="2618"/>
                <a:lumOff val="-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54" tIns="256954" rIns="256954" bIns="2569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Open consultation via </a:t>
              </a:r>
              <a:r>
                <a:rPr lang="en-US" sz="1400" kern="1200" noProof="0" dirty="0" err="1"/>
                <a:t>Samráðsgátt</a:t>
              </a:r>
              <a:r>
                <a:rPr lang="en-US" sz="1400" kern="1200" noProof="0" dirty="0"/>
                <a:t> digital portal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2023</a:t>
              </a:r>
            </a:p>
          </p:txBody>
        </p:sp>
        <p:sp>
          <p:nvSpPr>
            <p:cNvPr id="17" name="Fríhendis: Form 16">
              <a:extLst>
                <a:ext uri="{FF2B5EF4-FFF2-40B4-BE49-F238E27FC236}">
                  <a16:creationId xmlns:a16="http://schemas.microsoft.com/office/drawing/2014/main" id="{1B30348E-ECE4-4302-80CE-82D4DFFA86B3}"/>
                </a:ext>
              </a:extLst>
            </p:cNvPr>
            <p:cNvSpPr/>
            <p:nvPr/>
          </p:nvSpPr>
          <p:spPr>
            <a:xfrm>
              <a:off x="6926728" y="2769931"/>
              <a:ext cx="1754590" cy="1754590"/>
            </a:xfrm>
            <a:custGeom>
              <a:avLst/>
              <a:gdLst>
                <a:gd name="connsiteX0" fmla="*/ 0 w 1754590"/>
                <a:gd name="connsiteY0" fmla="*/ 877295 h 1754590"/>
                <a:gd name="connsiteX1" fmla="*/ 877295 w 1754590"/>
                <a:gd name="connsiteY1" fmla="*/ 0 h 1754590"/>
                <a:gd name="connsiteX2" fmla="*/ 1754590 w 1754590"/>
                <a:gd name="connsiteY2" fmla="*/ 877295 h 1754590"/>
                <a:gd name="connsiteX3" fmla="*/ 877295 w 1754590"/>
                <a:gd name="connsiteY3" fmla="*/ 1754590 h 1754590"/>
                <a:gd name="connsiteX4" fmla="*/ 0 w 1754590"/>
                <a:gd name="connsiteY4" fmla="*/ 877295 h 1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90" h="1754590">
                  <a:moveTo>
                    <a:pt x="0" y="877295"/>
                  </a:moveTo>
                  <a:cubicBezTo>
                    <a:pt x="0" y="392778"/>
                    <a:pt x="392778" y="0"/>
                    <a:pt x="877295" y="0"/>
                  </a:cubicBezTo>
                  <a:cubicBezTo>
                    <a:pt x="1361812" y="0"/>
                    <a:pt x="1754590" y="392778"/>
                    <a:pt x="1754590" y="877295"/>
                  </a:cubicBezTo>
                  <a:cubicBezTo>
                    <a:pt x="1754590" y="1361812"/>
                    <a:pt x="1361812" y="1754590"/>
                    <a:pt x="877295" y="1754590"/>
                  </a:cubicBezTo>
                  <a:cubicBezTo>
                    <a:pt x="392778" y="1754590"/>
                    <a:pt x="0" y="1361812"/>
                    <a:pt x="0" y="877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044802"/>
                <a:satOff val="3491"/>
                <a:lumOff val="-6405"/>
                <a:alphaOff val="0"/>
              </a:schemeClr>
            </a:fillRef>
            <a:effectRef idx="0">
              <a:schemeClr val="accent2">
                <a:hueOff val="-6044802"/>
                <a:satOff val="3491"/>
                <a:lumOff val="-640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54" tIns="256954" rIns="256954" bIns="2569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Parliamentary resolution for a new policy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2023</a:t>
              </a:r>
            </a:p>
          </p:txBody>
        </p:sp>
        <p:sp>
          <p:nvSpPr>
            <p:cNvPr id="18" name="Fríhendis: Form 17">
              <a:extLst>
                <a:ext uri="{FF2B5EF4-FFF2-40B4-BE49-F238E27FC236}">
                  <a16:creationId xmlns:a16="http://schemas.microsoft.com/office/drawing/2014/main" id="{B3628E0C-9985-47B7-9F14-E2D17679995B}"/>
                </a:ext>
              </a:extLst>
            </p:cNvPr>
            <p:cNvSpPr/>
            <p:nvPr/>
          </p:nvSpPr>
          <p:spPr>
            <a:xfrm>
              <a:off x="8681319" y="2769931"/>
              <a:ext cx="1754590" cy="1754590"/>
            </a:xfrm>
            <a:custGeom>
              <a:avLst/>
              <a:gdLst>
                <a:gd name="connsiteX0" fmla="*/ 0 w 1754590"/>
                <a:gd name="connsiteY0" fmla="*/ 877295 h 1754590"/>
                <a:gd name="connsiteX1" fmla="*/ 877295 w 1754590"/>
                <a:gd name="connsiteY1" fmla="*/ 0 h 1754590"/>
                <a:gd name="connsiteX2" fmla="*/ 1754590 w 1754590"/>
                <a:gd name="connsiteY2" fmla="*/ 877295 h 1754590"/>
                <a:gd name="connsiteX3" fmla="*/ 877295 w 1754590"/>
                <a:gd name="connsiteY3" fmla="*/ 1754590 h 1754590"/>
                <a:gd name="connsiteX4" fmla="*/ 0 w 1754590"/>
                <a:gd name="connsiteY4" fmla="*/ 877295 h 1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90" h="1754590">
                  <a:moveTo>
                    <a:pt x="0" y="877295"/>
                  </a:moveTo>
                  <a:cubicBezTo>
                    <a:pt x="0" y="392778"/>
                    <a:pt x="392778" y="0"/>
                    <a:pt x="877295" y="0"/>
                  </a:cubicBezTo>
                  <a:cubicBezTo>
                    <a:pt x="1361812" y="0"/>
                    <a:pt x="1754590" y="392778"/>
                    <a:pt x="1754590" y="877295"/>
                  </a:cubicBezTo>
                  <a:cubicBezTo>
                    <a:pt x="1754590" y="1361812"/>
                    <a:pt x="1361812" y="1754590"/>
                    <a:pt x="877295" y="1754590"/>
                  </a:cubicBezTo>
                  <a:cubicBezTo>
                    <a:pt x="392778" y="1754590"/>
                    <a:pt x="0" y="1361812"/>
                    <a:pt x="0" y="877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556003"/>
                <a:satOff val="4363"/>
                <a:lumOff val="-8006"/>
                <a:alphaOff val="0"/>
              </a:schemeClr>
            </a:fillRef>
            <a:effectRef idx="0">
              <a:schemeClr val="accent2">
                <a:hueOff val="-7556003"/>
                <a:satOff val="4363"/>
                <a:lumOff val="-80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54" tIns="256954" rIns="256954" bIns="2569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Parliamentary resolution discussed by Alþingi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2023</a:t>
              </a:r>
            </a:p>
          </p:txBody>
        </p:sp>
        <p:sp>
          <p:nvSpPr>
            <p:cNvPr id="19" name="Fríhendis: Form 18">
              <a:extLst>
                <a:ext uri="{FF2B5EF4-FFF2-40B4-BE49-F238E27FC236}">
                  <a16:creationId xmlns:a16="http://schemas.microsoft.com/office/drawing/2014/main" id="{FAD6C603-A13D-4D64-AF9E-8F43A56DC0F9}"/>
                </a:ext>
              </a:extLst>
            </p:cNvPr>
            <p:cNvSpPr/>
            <p:nvPr/>
          </p:nvSpPr>
          <p:spPr>
            <a:xfrm>
              <a:off x="10435909" y="2769931"/>
              <a:ext cx="1754590" cy="1754590"/>
            </a:xfrm>
            <a:custGeom>
              <a:avLst/>
              <a:gdLst>
                <a:gd name="connsiteX0" fmla="*/ 0 w 1754590"/>
                <a:gd name="connsiteY0" fmla="*/ 877295 h 1754590"/>
                <a:gd name="connsiteX1" fmla="*/ 877295 w 1754590"/>
                <a:gd name="connsiteY1" fmla="*/ 0 h 1754590"/>
                <a:gd name="connsiteX2" fmla="*/ 1754590 w 1754590"/>
                <a:gd name="connsiteY2" fmla="*/ 877295 h 1754590"/>
                <a:gd name="connsiteX3" fmla="*/ 877295 w 1754590"/>
                <a:gd name="connsiteY3" fmla="*/ 1754590 h 1754590"/>
                <a:gd name="connsiteX4" fmla="*/ 0 w 1754590"/>
                <a:gd name="connsiteY4" fmla="*/ 877295 h 17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90" h="1754590">
                  <a:moveTo>
                    <a:pt x="0" y="877295"/>
                  </a:moveTo>
                  <a:cubicBezTo>
                    <a:pt x="0" y="392778"/>
                    <a:pt x="392778" y="0"/>
                    <a:pt x="877295" y="0"/>
                  </a:cubicBezTo>
                  <a:cubicBezTo>
                    <a:pt x="1361812" y="0"/>
                    <a:pt x="1754590" y="392778"/>
                    <a:pt x="1754590" y="877295"/>
                  </a:cubicBezTo>
                  <a:cubicBezTo>
                    <a:pt x="1754590" y="1361812"/>
                    <a:pt x="1361812" y="1754590"/>
                    <a:pt x="877295" y="1754590"/>
                  </a:cubicBezTo>
                  <a:cubicBezTo>
                    <a:pt x="392778" y="1754590"/>
                    <a:pt x="0" y="1361812"/>
                    <a:pt x="0" y="87729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067203"/>
                <a:satOff val="5236"/>
                <a:lumOff val="-9607"/>
                <a:alphaOff val="0"/>
              </a:schemeClr>
            </a:fillRef>
            <a:effectRef idx="0">
              <a:schemeClr val="accent2">
                <a:hueOff val="-9067203"/>
                <a:satOff val="5236"/>
                <a:lumOff val="-96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54" tIns="256954" rIns="256954" bIns="256954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New policy unanimously confirmed by Alþingi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noProof="0" dirty="0"/>
                <a:t>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692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ynd 8" descr="Mynd sem inniheldur sk�, himinn, sl�tt, flugv�l&#10;&#10;Efni búið til af gervigreind getur verið með villum.">
            <a:extLst>
              <a:ext uri="{FF2B5EF4-FFF2-40B4-BE49-F238E27FC236}">
                <a16:creationId xmlns:a16="http://schemas.microsoft.com/office/drawing/2014/main" id="{04107FEC-B7FF-2116-6A60-51A5ECAD9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2" b="8641"/>
          <a:stretch>
            <a:fillRect/>
          </a:stretch>
        </p:blipFill>
        <p:spPr>
          <a:xfrm>
            <a:off x="20" y="655199"/>
            <a:ext cx="12193180" cy="6206399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00A022-5125-41D9-A314-F13ED654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 anchor="b">
            <a:normAutofit/>
          </a:bodyPr>
          <a:lstStyle/>
          <a:p>
            <a:r>
              <a:rPr lang="en-GB" dirty="0"/>
              <a:t>Fast &amp; Furious</a:t>
            </a:r>
          </a:p>
        </p:txBody>
      </p:sp>
    </p:spTree>
    <p:extLst>
      <p:ext uri="{BB962C8B-B14F-4D97-AF65-F5344CB8AC3E}">
        <p14:creationId xmlns:p14="http://schemas.microsoft.com/office/powerpoint/2010/main" val="331435981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érsnið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BD47"/>
      </a:accent1>
      <a:accent2>
        <a:srgbClr val="B64926"/>
      </a:accent2>
      <a:accent3>
        <a:srgbClr val="E84C22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ynning3" id="{F4BEB548-0189-4E05-B8BE-8EB762DEC7E4}" vid="{45C8B46B-18EF-4052-AED2-237F6CE398E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091B9576304492B1154B40E5D4B2" ma:contentTypeVersion="7" ma:contentTypeDescription="Create a new document." ma:contentTypeScope="" ma:versionID="90e36a70dc1e11e3a01eb9cfced8a067">
  <xsd:schema xmlns:xsd="http://www.w3.org/2001/XMLSchema" xmlns:xs="http://www.w3.org/2001/XMLSchema" xmlns:p="http://schemas.microsoft.com/office/2006/metadata/properties" xmlns:ns2="9b796539-ad02-4607-b17c-3c112994d0c7" targetNamespace="http://schemas.microsoft.com/office/2006/metadata/properties" ma:root="true" ma:fieldsID="a1c315abed22a53c8319eff45175a132" ns2:_="">
    <xsd:import namespace="9b796539-ad02-4607-b17c-3c112994d0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96539-ad02-4607-b17c-3c112994d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2349E0-0BFF-40EC-B132-7742EBDFC12B}"/>
</file>

<file path=customXml/itemProps2.xml><?xml version="1.0" encoding="utf-8"?>
<ds:datastoreItem xmlns:ds="http://schemas.openxmlformats.org/officeDocument/2006/customXml" ds:itemID="{B35C81BF-B390-49F6-BC5C-7510268DB9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7CCCED-9D2C-4444-BE41-E3F8CA8C49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407</Words>
  <Application>Microsoft Office PowerPoint</Application>
  <PresentationFormat>Víðskjár</PresentationFormat>
  <Paragraphs>50</Paragraphs>
  <Slides>3</Slides>
  <Notes>1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4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3</vt:i4>
      </vt:variant>
    </vt:vector>
  </HeadingPairs>
  <TitlesOfParts>
    <vt:vector size="8" baseType="lpstr">
      <vt:lpstr>Arial</vt:lpstr>
      <vt:lpstr>FiraGO SemiBold</vt:lpstr>
      <vt:lpstr>Times New Roman</vt:lpstr>
      <vt:lpstr>FiraGO Light</vt:lpstr>
      <vt:lpstr>Icelandic Ministry of Finance PowerPoint Template</vt:lpstr>
      <vt:lpstr>MHiAP Slow &amp; Fast</vt:lpstr>
      <vt:lpstr>Slow &amp; Steady:  Building a New Policy &amp; Action Plan for Mental Health</vt:lpstr>
      <vt:lpstr>Fast &amp; Furious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grow a tree Mental Health in All Polices</dc:title>
  <dc:creator>Ingibjörg Sveinsdóttir</dc:creator>
  <cp:lastModifiedBy>Ingibjörg Sveinsdóttir</cp:lastModifiedBy>
  <cp:revision>5</cp:revision>
  <dcterms:created xsi:type="dcterms:W3CDTF">2025-10-09T15:44:05Z</dcterms:created>
  <dcterms:modified xsi:type="dcterms:W3CDTF">2025-11-07T11:12:23Z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0x010100D17F091B9576304492B1154B40E5D4B2</vt:lpwstr>
  </property>
</Properties>
</file>