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7"/>
  </p:notesMasterIdLst>
  <p:sldIdLst>
    <p:sldId id="272" r:id="rId2"/>
    <p:sldId id="256" r:id="rId3"/>
    <p:sldId id="273" r:id="rId4"/>
    <p:sldId id="274" r:id="rId5"/>
    <p:sldId id="277" r:id="rId6"/>
    <p:sldId id="275" r:id="rId7"/>
    <p:sldId id="276" r:id="rId8"/>
    <p:sldId id="278" r:id="rId9"/>
    <p:sldId id="306" r:id="rId10"/>
    <p:sldId id="279" r:id="rId11"/>
    <p:sldId id="280" r:id="rId12"/>
    <p:sldId id="281" r:id="rId13"/>
    <p:sldId id="286" r:id="rId14"/>
    <p:sldId id="283" r:id="rId15"/>
    <p:sldId id="284" r:id="rId16"/>
    <p:sldId id="304" r:id="rId17"/>
    <p:sldId id="305" r:id="rId18"/>
    <p:sldId id="285" r:id="rId19"/>
    <p:sldId id="282" r:id="rId20"/>
    <p:sldId id="287" r:id="rId21"/>
    <p:sldId id="289" r:id="rId22"/>
    <p:sldId id="290" r:id="rId23"/>
    <p:sldId id="291" r:id="rId24"/>
    <p:sldId id="292" r:id="rId25"/>
    <p:sldId id="293" r:id="rId26"/>
    <p:sldId id="294" r:id="rId27"/>
    <p:sldId id="295" r:id="rId28"/>
    <p:sldId id="296" r:id="rId29"/>
    <p:sldId id="298" r:id="rId30"/>
    <p:sldId id="297" r:id="rId31"/>
    <p:sldId id="299" r:id="rId32"/>
    <p:sldId id="300" r:id="rId33"/>
    <p:sldId id="301" r:id="rId34"/>
    <p:sldId id="302" r:id="rId35"/>
    <p:sldId id="30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DE374-062F-4F5E-93DA-607EA2052C32}" v="1" dt="2025-09-26T11:23:3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24" autoAdjust="0"/>
  </p:normalViewPr>
  <p:slideViewPr>
    <p:cSldViewPr snapToGrid="0">
      <p:cViewPr varScale="1">
        <p:scale>
          <a:sx n="56" d="100"/>
          <a:sy n="56" d="100"/>
        </p:scale>
        <p:origin x="106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x Bolinski" userId="0b257272-e0e1-4fd6-9bbb-8be34c959341" providerId="ADAL" clId="{EE7DE374-062F-4F5E-93DA-607EA2052C32}"/>
    <pc:docChg chg="custSel modSld">
      <pc:chgData name="Felix Bolinski" userId="0b257272-e0e1-4fd6-9bbb-8be34c959341" providerId="ADAL" clId="{EE7DE374-062F-4F5E-93DA-607EA2052C32}" dt="2025-09-26T11:23:33.324" v="1" actId="1076"/>
      <pc:docMkLst>
        <pc:docMk/>
      </pc:docMkLst>
      <pc:sldChg chg="delSp modSp mod">
        <pc:chgData name="Felix Bolinski" userId="0b257272-e0e1-4fd6-9bbb-8be34c959341" providerId="ADAL" clId="{EE7DE374-062F-4F5E-93DA-607EA2052C32}" dt="2025-09-26T11:23:33.324" v="1" actId="1076"/>
        <pc:sldMkLst>
          <pc:docMk/>
          <pc:sldMk cId="924244857" sldId="272"/>
        </pc:sldMkLst>
        <pc:picChg chg="del">
          <ac:chgData name="Felix Bolinski" userId="0b257272-e0e1-4fd6-9bbb-8be34c959341" providerId="ADAL" clId="{EE7DE374-062F-4F5E-93DA-607EA2052C32}" dt="2025-09-26T11:23:30.163" v="0" actId="478"/>
          <ac:picMkLst>
            <pc:docMk/>
            <pc:sldMk cId="924244857" sldId="272"/>
            <ac:picMk id="9" creationId="{6A819B62-45ED-4F82-6F50-8419B0716B61}"/>
          </ac:picMkLst>
        </pc:picChg>
        <pc:picChg chg="mod">
          <ac:chgData name="Felix Bolinski" userId="0b257272-e0e1-4fd6-9bbb-8be34c959341" providerId="ADAL" clId="{EE7DE374-062F-4F5E-93DA-607EA2052C32}" dt="2025-09-26T11:23:33.324" v="1" actId="1076"/>
          <ac:picMkLst>
            <pc:docMk/>
            <pc:sldMk cId="924244857" sldId="272"/>
            <ac:picMk id="1026" creationId="{416285CE-0936-26D6-4C81-132B52FA7422}"/>
          </ac:picMkLst>
        </pc:picChg>
      </pc:sldChg>
    </pc:docChg>
  </pc:docChgLst>
  <pc:docChgLst>
    <pc:chgData name="Felix Bolinski" userId="S::fbolinski@trimbos.nl::0b257272-e0e1-4fd6-9bbb-8be34c959341" providerId="AD" clId="Web-{9ECDFDA5-C361-9FB8-BF0F-1541F5AD2611}"/>
    <pc:docChg chg="addSld modSld">
      <pc:chgData name="Felix Bolinski" userId="S::fbolinski@trimbos.nl::0b257272-e0e1-4fd6-9bbb-8be34c959341" providerId="AD" clId="Web-{9ECDFDA5-C361-9FB8-BF0F-1541F5AD2611}" dt="2025-09-24T05:11:42.853" v="19"/>
      <pc:docMkLst>
        <pc:docMk/>
      </pc:docMkLst>
      <pc:sldChg chg="delSp">
        <pc:chgData name="Felix Bolinski" userId="S::fbolinski@trimbos.nl::0b257272-e0e1-4fd6-9bbb-8be34c959341" providerId="AD" clId="Web-{9ECDFDA5-C361-9FB8-BF0F-1541F5AD2611}" dt="2025-09-24T05:09:52.182" v="0"/>
        <pc:sldMkLst>
          <pc:docMk/>
          <pc:sldMk cId="2854391938" sldId="256"/>
        </pc:sldMkLst>
      </pc:sldChg>
      <pc:sldChg chg="delSp modSp">
        <pc:chgData name="Felix Bolinski" userId="S::fbolinski@trimbos.nl::0b257272-e0e1-4fd6-9bbb-8be34c959341" providerId="AD" clId="Web-{9ECDFDA5-C361-9FB8-BF0F-1541F5AD2611}" dt="2025-09-24T05:11:42.853" v="19"/>
        <pc:sldMkLst>
          <pc:docMk/>
          <pc:sldMk cId="3392057944" sldId="278"/>
        </pc:sldMkLst>
      </pc:sldChg>
      <pc:sldChg chg="modSp">
        <pc:chgData name="Felix Bolinski" userId="S::fbolinski@trimbos.nl::0b257272-e0e1-4fd6-9bbb-8be34c959341" providerId="AD" clId="Web-{9ECDFDA5-C361-9FB8-BF0F-1541F5AD2611}" dt="2025-09-24T05:10:34.979" v="3" actId="20577"/>
        <pc:sldMkLst>
          <pc:docMk/>
          <pc:sldMk cId="3966642875" sldId="284"/>
        </pc:sldMkLst>
        <pc:spChg chg="mod">
          <ac:chgData name="Felix Bolinski" userId="S::fbolinski@trimbos.nl::0b257272-e0e1-4fd6-9bbb-8be34c959341" providerId="AD" clId="Web-{9ECDFDA5-C361-9FB8-BF0F-1541F5AD2611}" dt="2025-09-24T05:10:34.979" v="3" actId="20577"/>
          <ac:spMkLst>
            <pc:docMk/>
            <pc:sldMk cId="3966642875" sldId="284"/>
            <ac:spMk id="3" creationId="{5C880AAC-DE51-F232-AF5B-D279E37B5E26}"/>
          </ac:spMkLst>
        </pc:spChg>
      </pc:sldChg>
      <pc:sldChg chg="delSp modSp add replId">
        <pc:chgData name="Felix Bolinski" userId="S::fbolinski@trimbos.nl::0b257272-e0e1-4fd6-9bbb-8be34c959341" providerId="AD" clId="Web-{9ECDFDA5-C361-9FB8-BF0F-1541F5AD2611}" dt="2025-09-24T05:11:22.181" v="13" actId="1076"/>
        <pc:sldMkLst>
          <pc:docMk/>
          <pc:sldMk cId="3958203269" sldId="306"/>
        </pc:sldMkLst>
        <pc:spChg chg="mod">
          <ac:chgData name="Felix Bolinski" userId="S::fbolinski@trimbos.nl::0b257272-e0e1-4fd6-9bbb-8be34c959341" providerId="AD" clId="Web-{9ECDFDA5-C361-9FB8-BF0F-1541F5AD2611}" dt="2025-09-24T05:11:22.166" v="9" actId="1076"/>
          <ac:spMkLst>
            <pc:docMk/>
            <pc:sldMk cId="3958203269" sldId="306"/>
            <ac:spMk id="8" creationId="{16CFA962-1137-306B-0E92-815107E1C019}"/>
          </ac:spMkLst>
        </pc:spChg>
        <pc:spChg chg="mod">
          <ac:chgData name="Felix Bolinski" userId="S::fbolinski@trimbos.nl::0b257272-e0e1-4fd6-9bbb-8be34c959341" providerId="AD" clId="Web-{9ECDFDA5-C361-9FB8-BF0F-1541F5AD2611}" dt="2025-09-24T05:11:22.166" v="10" actId="1076"/>
          <ac:spMkLst>
            <pc:docMk/>
            <pc:sldMk cId="3958203269" sldId="306"/>
            <ac:spMk id="12" creationId="{121F1C94-1B17-B905-0185-2C875278F7B0}"/>
          </ac:spMkLst>
        </pc:spChg>
        <pc:spChg chg="mod">
          <ac:chgData name="Felix Bolinski" userId="S::fbolinski@trimbos.nl::0b257272-e0e1-4fd6-9bbb-8be34c959341" providerId="AD" clId="Web-{9ECDFDA5-C361-9FB8-BF0F-1541F5AD2611}" dt="2025-09-24T05:11:22.181" v="11" actId="1076"/>
          <ac:spMkLst>
            <pc:docMk/>
            <pc:sldMk cId="3958203269" sldId="306"/>
            <ac:spMk id="14" creationId="{2E5DFAC3-B0E0-EF3F-FFE7-5935CFAEBD5E}"/>
          </ac:spMkLst>
        </pc:spChg>
        <pc:spChg chg="mod">
          <ac:chgData name="Felix Bolinski" userId="S::fbolinski@trimbos.nl::0b257272-e0e1-4fd6-9bbb-8be34c959341" providerId="AD" clId="Web-{9ECDFDA5-C361-9FB8-BF0F-1541F5AD2611}" dt="2025-09-24T05:11:22.181" v="12" actId="1076"/>
          <ac:spMkLst>
            <pc:docMk/>
            <pc:sldMk cId="3958203269" sldId="306"/>
            <ac:spMk id="18" creationId="{8870CAE8-329E-7997-C181-197ADDF6A916}"/>
          </ac:spMkLst>
        </pc:spChg>
        <pc:spChg chg="mod">
          <ac:chgData name="Felix Bolinski" userId="S::fbolinski@trimbos.nl::0b257272-e0e1-4fd6-9bbb-8be34c959341" providerId="AD" clId="Web-{9ECDFDA5-C361-9FB8-BF0F-1541F5AD2611}" dt="2025-09-24T05:11:22.181" v="13" actId="1076"/>
          <ac:spMkLst>
            <pc:docMk/>
            <pc:sldMk cId="3958203269" sldId="306"/>
            <ac:spMk id="22" creationId="{6F14D6DD-BF13-C4A2-0A9D-D447897F05D9}"/>
          </ac:spMkLst>
        </pc:spChg>
        <pc:picChg chg="mod">
          <ac:chgData name="Felix Bolinski" userId="S::fbolinski@trimbos.nl::0b257272-e0e1-4fd6-9bbb-8be34c959341" providerId="AD" clId="Web-{9ECDFDA5-C361-9FB8-BF0F-1541F5AD2611}" dt="2025-09-24T05:11:22.166" v="8" actId="1076"/>
          <ac:picMkLst>
            <pc:docMk/>
            <pc:sldMk cId="3958203269" sldId="306"/>
            <ac:picMk id="3" creationId="{757F6D07-69D3-C4D5-22D2-7651E5AB38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228DD-81B4-40FE-9710-F7AC0C5CC398}" type="datetimeFigureOut">
              <a:rPr lang="nl-NL" smtClean="0"/>
              <a:t>26-9-2025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3C8B6-956F-4BE8-8FAD-455EAD10C672}" type="slidenum">
              <a:rPr lang="nl-NL" smtClean="0"/>
              <a:t>‹#›</a:t>
            </a:fld>
            <a:endParaRPr lang="nl-NL"/>
          </a:p>
        </p:txBody>
      </p:sp>
    </p:spTree>
    <p:extLst>
      <p:ext uri="{BB962C8B-B14F-4D97-AF65-F5344CB8AC3E}">
        <p14:creationId xmlns:p14="http://schemas.microsoft.com/office/powerpoint/2010/main" val="12627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a:t>
            </a:fld>
            <a:endParaRPr lang="nl-NL"/>
          </a:p>
        </p:txBody>
      </p:sp>
    </p:spTree>
    <p:extLst>
      <p:ext uri="{BB962C8B-B14F-4D97-AF65-F5344CB8AC3E}">
        <p14:creationId xmlns:p14="http://schemas.microsoft.com/office/powerpoint/2010/main" val="2812352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Er zijn verschillende dingen die we kunnen doen als we ons eenzaam voelen. Soms is het goed om contact met onszelf te maken, en soms is het fijn als we naar het contact met anderen of de wereld om ons heen kijken.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10</a:t>
            </a:fld>
            <a:endParaRPr lang="nl-NL"/>
          </a:p>
        </p:txBody>
      </p:sp>
    </p:spTree>
    <p:extLst>
      <p:ext uri="{BB962C8B-B14F-4D97-AF65-F5344CB8AC3E}">
        <p14:creationId xmlns:p14="http://schemas.microsoft.com/office/powerpoint/2010/main" val="154018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Soms voelen we ons niet helemaal goed over wie we zijn. Dat kan leiden tot gevoelens van eenzaamheid. Iedereen heeft deze ervaring weleens gehad. Het kan soms lang duren om te leren wie we zijn en wat ons uniek maakt. Het kan helpen om erover na te denken welke dingen je energie geven en je eraan te herinneren waar je goed in bent. Denk eraan: wees aardig voor jezelf en vraag vrienden om hulp. Op de slide staan een aantal ideeën om hier iets aan te doen.</a:t>
            </a:r>
          </a:p>
          <a:p>
            <a:r>
              <a:rPr lang="nl-NL" dirty="0"/>
              <a:t>❓: Zijn er nog andere dingen die je kunt doen?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11</a:t>
            </a:fld>
            <a:endParaRPr lang="nl-NL"/>
          </a:p>
        </p:txBody>
      </p:sp>
    </p:spTree>
    <p:extLst>
      <p:ext uri="{BB962C8B-B14F-4D97-AF65-F5344CB8AC3E}">
        <p14:creationId xmlns:p14="http://schemas.microsoft.com/office/powerpoint/2010/main" val="299738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Soms zijn we omringd door anderen maar voelen ons alsnog eenzaam. Dan voelt het alsof we hechte en betekenisvolle banden met anderen missen. In zulke situaties kan het helpen om een vriend/in te bellen of een bericht te sturen. En denk eraan dat het soms lang kan duren om betekenisvolle relaties op te bouwen – dat is oké!</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Zijn er nog andere dingen die je kunt doen?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12</a:t>
            </a:fld>
            <a:endParaRPr lang="nl-NL"/>
          </a:p>
        </p:txBody>
      </p:sp>
    </p:spTree>
    <p:extLst>
      <p:ext uri="{BB962C8B-B14F-4D97-AF65-F5344CB8AC3E}">
        <p14:creationId xmlns:p14="http://schemas.microsoft.com/office/powerpoint/2010/main" val="50351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Zelfs als iemand betekenisvolle relaties, vrienden en familie om zich heen heeft, kan iemand zich nog steeds eenzaam voelen. Bijvoorbeeld als iemand een gebrek aan binding met de bredere gemeenschap en de wereld om zich heen ervaart. Op de slide hebben we wat ideeën op een rijtje gezet om hier iets aan te doen.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Zijn er nog andere dingen die je kunt doen?</a:t>
            </a:r>
          </a:p>
          <a:p>
            <a:r>
              <a:rPr lang="nl-NL" dirty="0"/>
              <a:t>🧰: Hier gaat het over existentiële eenzaamheid. Hou jongeren die hier last van hebben goed in de gaten en verwijs desnoods door binnen je zorgstructuur.</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13</a:t>
            </a:fld>
            <a:endParaRPr lang="nl-NL"/>
          </a:p>
        </p:txBody>
      </p:sp>
    </p:spTree>
    <p:extLst>
      <p:ext uri="{BB962C8B-B14F-4D97-AF65-F5344CB8AC3E}">
        <p14:creationId xmlns:p14="http://schemas.microsoft.com/office/powerpoint/2010/main" val="26125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en vat de les samen</a:t>
            </a:r>
          </a:p>
          <a:p>
            <a:r>
              <a:rPr lang="nl-NL" dirty="0"/>
              <a:t>🗨: Dit is het einde van deze les. Hebben jullie nog vragen? Stel deze dan gerust.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14</a:t>
            </a:fld>
            <a:endParaRPr lang="nl-NL"/>
          </a:p>
        </p:txBody>
      </p:sp>
    </p:spTree>
    <p:extLst>
      <p:ext uri="{BB962C8B-B14F-4D97-AF65-F5344CB8AC3E}">
        <p14:creationId xmlns:p14="http://schemas.microsoft.com/office/powerpoint/2010/main" val="77095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Verwelkom de groep/klas</a:t>
            </a:r>
          </a:p>
          <a:p>
            <a:r>
              <a:rPr lang="nl-NL" dirty="0"/>
              <a:t>🗨: In deze les gaan we het hebben over eenzaamheid en gaan we verkennen hoe we onszelf kunnen ondersteunen als we ons eenzaam voelen en hoe we anderen kunnen ondersteunen als die zich eenzaam voelen.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15</a:t>
            </a:fld>
            <a:endParaRPr lang="nl-NL"/>
          </a:p>
        </p:txBody>
      </p:sp>
    </p:spTree>
    <p:extLst>
      <p:ext uri="{BB962C8B-B14F-4D97-AF65-F5344CB8AC3E}">
        <p14:creationId xmlns:p14="http://schemas.microsoft.com/office/powerpoint/2010/main" val="118026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297B7-C3C2-71ED-5C1D-D3D18A44B2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B320D2-D0C4-8A14-DA68-33F68368EA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8FCDBA-B94D-9065-A620-F0ECAD9E9187}"/>
              </a:ext>
            </a:extLst>
          </p:cNvPr>
          <p:cNvSpPr>
            <a:spLocks noGrp="1"/>
          </p:cNvSpPr>
          <p:nvPr>
            <p:ph type="body" idx="1"/>
          </p:nvPr>
        </p:nvSpPr>
        <p:spPr/>
        <p:txBody>
          <a:bodyPr/>
          <a:lstStyle/>
          <a:p>
            <a:r>
              <a:rPr lang="nl-NL" dirty="0"/>
              <a:t>🗨: “Maar laten we eerst een paar afspraken maken”</a:t>
            </a:r>
          </a:p>
          <a:p>
            <a:endParaRPr lang="nl-NL" dirty="0"/>
          </a:p>
        </p:txBody>
      </p:sp>
      <p:sp>
        <p:nvSpPr>
          <p:cNvPr id="4" name="Tijdelijke aanduiding voor dianummer 3">
            <a:extLst>
              <a:ext uri="{FF2B5EF4-FFF2-40B4-BE49-F238E27FC236}">
                <a16:creationId xmlns:a16="http://schemas.microsoft.com/office/drawing/2014/main" id="{9896E0BF-B972-C783-6654-B4428E97EE10}"/>
              </a:ext>
            </a:extLst>
          </p:cNvPr>
          <p:cNvSpPr>
            <a:spLocks noGrp="1"/>
          </p:cNvSpPr>
          <p:nvPr>
            <p:ph type="sldNum" sz="quarter" idx="5"/>
          </p:nvPr>
        </p:nvSpPr>
        <p:spPr/>
        <p:txBody>
          <a:bodyPr/>
          <a:lstStyle/>
          <a:p>
            <a:fld id="{01B3C8B6-956F-4BE8-8FAD-455EAD10C672}" type="slidenum">
              <a:rPr lang="nl-NL" smtClean="0"/>
              <a:t>16</a:t>
            </a:fld>
            <a:endParaRPr lang="nl-NL"/>
          </a:p>
        </p:txBody>
      </p:sp>
    </p:spTree>
    <p:extLst>
      <p:ext uri="{BB962C8B-B14F-4D97-AF65-F5344CB8AC3E}">
        <p14:creationId xmlns:p14="http://schemas.microsoft.com/office/powerpoint/2010/main" val="269027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AD65-6421-15CF-3588-F114560E17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FC94BE-BE57-F66C-6A8E-213681746B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CDCEEA-37B4-A315-499D-034D64EC0E44}"/>
              </a:ext>
            </a:extLst>
          </p:cNvPr>
          <p:cNvSpPr>
            <a:spLocks noGrp="1"/>
          </p:cNvSpPr>
          <p:nvPr>
            <p:ph type="body" idx="1"/>
          </p:nvPr>
        </p:nvSpPr>
        <p:spPr/>
        <p:txBody>
          <a:bodyPr/>
          <a:lstStyle/>
          <a:p>
            <a:r>
              <a:rPr lang="nl-NL" dirty="0"/>
              <a:t>💪: presenteer de slide</a:t>
            </a:r>
          </a:p>
          <a:p>
            <a:r>
              <a:rPr lang="nl-NL" dirty="0"/>
              <a:t>🗨: Het is belangrijk dat iedereen zich veilig voelt en diens ideeën en gedachtes durft te delen en vragen durft te stellen.</a:t>
            </a:r>
          </a:p>
          <a:p>
            <a:r>
              <a:rPr lang="nl-NL" dirty="0"/>
              <a:t>💪: Lees de slide voor en vraag of er nog andere punten zijn die iemand toe wil voegen. Schrijf deze dan op (het liefst direct op de slide)</a:t>
            </a:r>
          </a:p>
          <a:p>
            <a:r>
              <a:rPr lang="nl-NL" dirty="0"/>
              <a:t>🧰: Het kan handig zijn om deze punten ergens zichtbaar neer te zetten gedurende de les, bijvoorbeeld op een poster o.i.d.</a:t>
            </a:r>
          </a:p>
        </p:txBody>
      </p:sp>
      <p:sp>
        <p:nvSpPr>
          <p:cNvPr id="4" name="Tijdelijke aanduiding voor dianummer 3">
            <a:extLst>
              <a:ext uri="{FF2B5EF4-FFF2-40B4-BE49-F238E27FC236}">
                <a16:creationId xmlns:a16="http://schemas.microsoft.com/office/drawing/2014/main" id="{FE298F20-3E35-31B8-24CE-40506B587F9E}"/>
              </a:ext>
            </a:extLst>
          </p:cNvPr>
          <p:cNvSpPr>
            <a:spLocks noGrp="1"/>
          </p:cNvSpPr>
          <p:nvPr>
            <p:ph type="sldNum" sz="quarter" idx="5"/>
          </p:nvPr>
        </p:nvSpPr>
        <p:spPr/>
        <p:txBody>
          <a:bodyPr/>
          <a:lstStyle/>
          <a:p>
            <a:fld id="{01B3C8B6-956F-4BE8-8FAD-455EAD10C672}" type="slidenum">
              <a:rPr lang="nl-NL" smtClean="0"/>
              <a:t>17</a:t>
            </a:fld>
            <a:endParaRPr lang="nl-NL"/>
          </a:p>
        </p:txBody>
      </p:sp>
    </p:spTree>
    <p:extLst>
      <p:ext uri="{BB962C8B-B14F-4D97-AF65-F5344CB8AC3E}">
        <p14:creationId xmlns:p14="http://schemas.microsoft.com/office/powerpoint/2010/main" val="201989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de activiteit zal tussen de 5 en 10 minuten duren</a:t>
            </a:r>
          </a:p>
          <a:p>
            <a:r>
              <a:rPr lang="nl-NL" dirty="0"/>
              <a:t>🗨: We gaan met een korte oefening beginnen om onze aandacht op deze les te focussen.</a:t>
            </a:r>
          </a:p>
          <a:p>
            <a:r>
              <a:rPr lang="nl-NL" dirty="0"/>
              <a:t>💪: Lees de ontspannings- of mindfulness activiteit voor die je hebt gekozen</a:t>
            </a:r>
          </a:p>
          <a:p>
            <a:r>
              <a:rPr lang="nl-NL" dirty="0"/>
              <a:t>🧰: Je kunt online verschillende mindfulness oefeningen vinden, of ga bij je collega’s navragen! Soms is het handig om wat extra uitleg te geven waarom het belangrijk is om eerst te ontspannen.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18</a:t>
            </a:fld>
            <a:endParaRPr lang="nl-NL"/>
          </a:p>
        </p:txBody>
      </p:sp>
    </p:spTree>
    <p:extLst>
      <p:ext uri="{BB962C8B-B14F-4D97-AF65-F5344CB8AC3E}">
        <p14:creationId xmlns:p14="http://schemas.microsoft.com/office/powerpoint/2010/main" val="305924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Voordat we echt beginnen met het onderwerp gaan we een oefening doen die ons helpt na te denken over binding en contact maken. Hoe maken we contact, en hoe ervaren mensen situaties op een andere manieren.</a:t>
            </a:r>
          </a:p>
          <a:p>
            <a:r>
              <a:rPr lang="nl-NL" dirty="0"/>
              <a:t>💪: presenteer de slide, de activiteit zal tussen de 5 en 10 minuten duren</a:t>
            </a:r>
          </a:p>
          <a:p>
            <a:r>
              <a:rPr lang="nl-NL" dirty="0"/>
              <a:t>❓: welke drie woorden komen in je op als je naar dit beeld kijkt?</a:t>
            </a:r>
          </a:p>
          <a:p>
            <a:r>
              <a:rPr lang="nl-NL" dirty="0"/>
              <a:t>💪: Moedig iedereen aan om na te denken over wat ze zien, hoe het beeld ze laat voelen enzovoort.</a:t>
            </a:r>
          </a:p>
          <a:p>
            <a:r>
              <a:rPr lang="nl-NL" dirty="0"/>
              <a:t>🗨: We hebben veel woorden en zinnen kunnen bedenken door naar deze afbeelding te kijken. Sommige daarvan lijken op elkaar, andere zijn verschillend. Het is belangrijk om te onthouden dat zelfs wanneer we een vergelijkbare ervaring delen, ieders gedachten en gevoelens verschillend en uniek kunnen zijn. Dat te begrijpen is ook het doel van deze les: we gaan kijken naar de ervaring van eenzaamheid en hoe dit voor iedereen anders kan zijn. Contact maken met onszelf, anderen en de wereld om ons heen is daarbij een manier om onszelf en anderen te ondersteunen wanneer we ons eenzaam voelen.</a:t>
            </a:r>
          </a:p>
          <a:p>
            <a:r>
              <a:rPr lang="nl-NL" dirty="0"/>
              <a:t>🧰: Als kinderen/jongeren liever hun 3 woorden willen opschrijven kan dat ook. Handig dan van tevoren papier uit.</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19</a:t>
            </a:fld>
            <a:endParaRPr lang="nl-NL"/>
          </a:p>
        </p:txBody>
      </p:sp>
    </p:spTree>
    <p:extLst>
      <p:ext uri="{BB962C8B-B14F-4D97-AF65-F5344CB8AC3E}">
        <p14:creationId xmlns:p14="http://schemas.microsoft.com/office/powerpoint/2010/main" val="36360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 Presenteer de slide en verwelkom iedereen</a:t>
            </a:r>
          </a:p>
          <a:p>
            <a:r>
              <a:rPr lang="nl-NL" dirty="0"/>
              <a:t>🗨: Vandaag gaan we het hebben over eenzaamheid en hoe we dit bespreekbaar kunnen maken. We gaan ook spreken over hoe we onszelf en anderen kunnen ondersteunen als we ons eenzaam voelen.</a:t>
            </a:r>
          </a:p>
          <a:p>
            <a:endParaRPr lang="nl-NL" dirty="0"/>
          </a:p>
        </p:txBody>
      </p:sp>
      <p:sp>
        <p:nvSpPr>
          <p:cNvPr id="4" name="Slide Number Placeholder 3"/>
          <p:cNvSpPr>
            <a:spLocks noGrp="1"/>
          </p:cNvSpPr>
          <p:nvPr>
            <p:ph type="sldNum" sz="quarter" idx="5"/>
          </p:nvPr>
        </p:nvSpPr>
        <p:spPr/>
        <p:txBody>
          <a:bodyPr/>
          <a:lstStyle/>
          <a:p>
            <a:fld id="{01B3C8B6-956F-4BE8-8FAD-455EAD10C672}" type="slidenum">
              <a:rPr lang="nl-NL" smtClean="0"/>
              <a:t>2</a:t>
            </a:fld>
            <a:endParaRPr lang="nl-NL"/>
          </a:p>
        </p:txBody>
      </p:sp>
    </p:spTree>
    <p:extLst>
      <p:ext uri="{BB962C8B-B14F-4D97-AF65-F5344CB8AC3E}">
        <p14:creationId xmlns:p14="http://schemas.microsoft.com/office/powerpoint/2010/main" val="11589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Eenzaamheid is niet hetzelfde als alleen zijn. Met alleen zijn bedoelen we meestal dat er op dat moment niemand om ons heen is. Bijvoorbeeld als we alleen thuis zijn. Maar dat betekend niet dat we ons eenzaam voelen. Sommige mensen vinden het juist fijn om soms tijd zonder andere mensen door te brengen en voelen zich dus niet eenzaam. En anderen wederom kunnen omringd zijn door mensen en voelen zich alsnog eenzaam. Bijvoorbeeld als ze zich niet begrepen of buitengesloten voelen.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20</a:t>
            </a:fld>
            <a:endParaRPr lang="nl-NL"/>
          </a:p>
        </p:txBody>
      </p:sp>
    </p:spTree>
    <p:extLst>
      <p:ext uri="{BB962C8B-B14F-4D97-AF65-F5344CB8AC3E}">
        <p14:creationId xmlns:p14="http://schemas.microsoft.com/office/powerpoint/2010/main" val="107023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Gevoelens van eenzaamheid kunnen komen en gaan, dat hangt van onze persoonlijke situatie af. Soms kan het echter gebeuren dat we ons over een lange periode heen eenzaam voelen. Dan is het belangrijk dat we om hulp vragen bij mensen die we vertrouwen. Terwijl we ons allemaal soms eenzaam kunnen voelen zijn er nog steeds wat opvattingen die niet helemaal kloppen. In het volgende gedeelte gaan we kijken naar een aantal stellingen.</a:t>
            </a:r>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21</a:t>
            </a:fld>
            <a:endParaRPr lang="nl-NL"/>
          </a:p>
        </p:txBody>
      </p:sp>
    </p:spTree>
    <p:extLst>
      <p:ext uri="{BB962C8B-B14F-4D97-AF65-F5344CB8AC3E}">
        <p14:creationId xmlns:p14="http://schemas.microsoft.com/office/powerpoint/2010/main" val="2298492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volgende slides met de 3 stellingen. Bij elke stelling vraag je de groep/klas om af te stemmen - handen omhoog voor waar en dan handen omhoog voor niet waar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Ga dan naar de volgende slide om het antwoord te onthullen en toe te lichten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Soms is het moeilijk om een discussie binnen de groep/klas te managen. Hier zijn een aantal vragen die je kunt stellen: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Waarom denk je is het belangrijk dat we de juiste informatie hebben over eenzaamheid?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Zijn we het hier mee eens of heeft iemand een ander standpunt?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Zou je iets anders doen, nu dat je weet dat dit waar/niet waar is?</a:t>
            </a:r>
          </a:p>
          <a:p>
            <a:r>
              <a:rPr lang="nl-NL" dirty="0"/>
              <a:t>🧰Wil je de discussie langzaam afsluiten? Gebruik dan zinnen zoals “We hebben een aantal interessante gedachtes verzamelt in deze discussie, laten we doorgaan naar onze volgende activiteit”</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22</a:t>
            </a:fld>
            <a:endParaRPr lang="nl-NL"/>
          </a:p>
        </p:txBody>
      </p:sp>
    </p:spTree>
    <p:extLst>
      <p:ext uri="{BB962C8B-B14F-4D97-AF65-F5344CB8AC3E}">
        <p14:creationId xmlns:p14="http://schemas.microsoft.com/office/powerpoint/2010/main" val="2646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slide en vraag om af te stemmen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23</a:t>
            </a:fld>
            <a:endParaRPr lang="nl-NL"/>
          </a:p>
        </p:txBody>
      </p:sp>
    </p:spTree>
    <p:extLst>
      <p:ext uri="{BB962C8B-B14F-4D97-AF65-F5344CB8AC3E}">
        <p14:creationId xmlns:p14="http://schemas.microsoft.com/office/powerpoint/2010/main" val="3550899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Niet waar, iedereen kan zich eenzaam voelen. Het maakt daarbij niet uit hoe oud iemand is.</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24</a:t>
            </a:fld>
            <a:endParaRPr lang="nl-NL"/>
          </a:p>
        </p:txBody>
      </p:sp>
    </p:spTree>
    <p:extLst>
      <p:ext uri="{BB962C8B-B14F-4D97-AF65-F5344CB8AC3E}">
        <p14:creationId xmlns:p14="http://schemas.microsoft.com/office/powerpoint/2010/main" val="92868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slide en vraag om af te stemmen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25</a:t>
            </a:fld>
            <a:endParaRPr lang="nl-NL"/>
          </a:p>
        </p:txBody>
      </p:sp>
    </p:spTree>
    <p:extLst>
      <p:ext uri="{BB962C8B-B14F-4D97-AF65-F5344CB8AC3E}">
        <p14:creationId xmlns:p14="http://schemas.microsoft.com/office/powerpoint/2010/main" val="2000161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Niet waar, als iemand alleen is hoeft dat niet te betekenen dat die persoon ook eenzaam is. Terwijl er vaak een connectie gemaakt wordt tussen eenzaamheid en alleen zijn, zijn dit twee verschillende dingen. Sommige mensen vinden het juist fijn om soms tijd voor zichzelf te hebben, zonder mensen om zich heen. Anderen kunnen zich wederom ook eenzaam voelen zelfs als ze omringd zijn door mensen.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26</a:t>
            </a:fld>
            <a:endParaRPr lang="nl-NL"/>
          </a:p>
        </p:txBody>
      </p:sp>
    </p:spTree>
    <p:extLst>
      <p:ext uri="{BB962C8B-B14F-4D97-AF65-F5344CB8AC3E}">
        <p14:creationId xmlns:p14="http://schemas.microsoft.com/office/powerpoint/2010/main" val="911968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en vraag om af te stemmen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27</a:t>
            </a:fld>
            <a:endParaRPr lang="nl-NL"/>
          </a:p>
        </p:txBody>
      </p:sp>
    </p:spTree>
    <p:extLst>
      <p:ext uri="{BB962C8B-B14F-4D97-AF65-F5344CB8AC3E}">
        <p14:creationId xmlns:p14="http://schemas.microsoft.com/office/powerpoint/2010/main" val="156544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Niet waar. Hoewel iedereen zich soms eenzaam kan voelen, zijn er mensen die een grotere kans hebben om zich lange tijd eenzaam te voelen. Denk bijvoorbeeld aan mensen die veel verantwoordelijkheden thuis hebben en daarom niet vaak uit kunnen gaan met vrienden. Moeilijke omstandigheden kunnen de kans verhogen dat we ons eenzaam voelen.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28</a:t>
            </a:fld>
            <a:endParaRPr lang="nl-NL"/>
          </a:p>
        </p:txBody>
      </p:sp>
    </p:spTree>
    <p:extLst>
      <p:ext uri="{BB962C8B-B14F-4D97-AF65-F5344CB8AC3E}">
        <p14:creationId xmlns:p14="http://schemas.microsoft.com/office/powerpoint/2010/main" val="395759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en vraag om af te stemmen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29</a:t>
            </a:fld>
            <a:endParaRPr lang="nl-NL"/>
          </a:p>
        </p:txBody>
      </p:sp>
    </p:spTree>
    <p:extLst>
      <p:ext uri="{BB962C8B-B14F-4D97-AF65-F5344CB8AC3E}">
        <p14:creationId xmlns:p14="http://schemas.microsoft.com/office/powerpoint/2010/main" val="84994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Eenzaamheid is iets wat iedereen kan voelen op een gegeven moment. Maar het is een ervaring die per persoon kan verschillen. Vandaag willen we bespreken wat eenzaamheid is, hoe dit onze mentale gezondheid kan beïnvloeden, en hoe we contact kunnen maken om binding te versterken en ons minder eenzaam te voelen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a:t>
            </a:fld>
            <a:endParaRPr lang="nl-NL"/>
          </a:p>
        </p:txBody>
      </p:sp>
    </p:spTree>
    <p:extLst>
      <p:ext uri="{BB962C8B-B14F-4D97-AF65-F5344CB8AC3E}">
        <p14:creationId xmlns:p14="http://schemas.microsoft.com/office/powerpoint/2010/main" val="2186922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Waar. Eenzaamheid kan onze mentale gezondheid, of hoe we in ons vel zitten, beïnvloeden. Zowel onze gedachten, onze gevoelens en ons gedrag. Als we ons voor een langere tijd eenzaam voelen, zitten we ook minder goed in ons vel en gaat onze mentale gezondheid achteruit. Soms voelen we ons al niet helemaal lekker en hebben vervolgens het gevoel dat anderen ons niet begrijpen. Ook dat kan leiden tot gevoelens van eenzaamheid. Er zijn veel dingen die we kunnen doen om goed te zorgen voor onze mentale gezondheid. Soms kan het helpen om contact te maken met onszelf, met anderen, of met de wereld om ons heen. In het vervolg van deze les gaan we hier verder op in.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30</a:t>
            </a:fld>
            <a:endParaRPr lang="nl-NL"/>
          </a:p>
        </p:txBody>
      </p:sp>
    </p:spTree>
    <p:extLst>
      <p:ext uri="{BB962C8B-B14F-4D97-AF65-F5344CB8AC3E}">
        <p14:creationId xmlns:p14="http://schemas.microsoft.com/office/powerpoint/2010/main" val="3769792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Het is belangrijk dat we erover na denken wat we kunnen doen als we ons eenzaam voelen. Het is ook belangrijk dat we erover na denken wat we kunnen doen als een ander zich eenzaam voelt. We gaan nu een korte video kijken over een aantal jongeren die zich soms eenzaam voelen.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Speel de video af</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31</a:t>
            </a:fld>
            <a:endParaRPr lang="nl-NL"/>
          </a:p>
        </p:txBody>
      </p:sp>
    </p:spTree>
    <p:extLst>
      <p:ext uri="{BB962C8B-B14F-4D97-AF65-F5344CB8AC3E}">
        <p14:creationId xmlns:p14="http://schemas.microsoft.com/office/powerpoint/2010/main" val="390289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Wat deden de mensen in de video om zich minder eenzaam te voelen? Kunnen jullie nog andere manieren bedenken om zich minder eenzaam te voelen? Wat zou je kunnen doen als iemand anders zich eenzaam voelt?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32</a:t>
            </a:fld>
            <a:endParaRPr lang="nl-NL"/>
          </a:p>
        </p:txBody>
      </p:sp>
    </p:spTree>
    <p:extLst>
      <p:ext uri="{BB962C8B-B14F-4D97-AF65-F5344CB8AC3E}">
        <p14:creationId xmlns:p14="http://schemas.microsoft.com/office/powerpoint/2010/main" val="2304460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slide</a:t>
            </a:r>
          </a:p>
          <a:p>
            <a:r>
              <a:rPr lang="nl-NL" dirty="0"/>
              <a:t>🗨: Ga twee minuten nadenken over deze reflectiepunten: een ding dat ik heb geleerd, 1 ding dat ik anders zou doen, 1 ding waarop ik graag een antwoord zou willen hebben.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Moedig kinderen/jongeren aan om reflecties te delen, schrijf deze dan op een poster of nog beter direct op de volgende 3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Reflecties of vragen hoeven niet te gaan over mentale gezondheid of eenzaamheid, ze kunnen gaan over de les, de activiteiten, hoe het is gegaan, etc.</a:t>
            </a:r>
          </a:p>
          <a:p>
            <a:r>
              <a:rPr lang="en-US" sz="1200" b="0" i="0" u="none" strike="noStrike" kern="1200" baseline="0" dirty="0" err="1">
                <a:solidFill>
                  <a:schemeClr val="tx1"/>
                </a:solidFill>
                <a:latin typeface="+mn-lt"/>
                <a:ea typeface="+mn-ea"/>
                <a:cs typeface="+mn-cs"/>
              </a:rPr>
              <a:t>Verzamel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vragen</a:t>
            </a:r>
            <a:r>
              <a:rPr lang="en-US" sz="1200" b="0" i="0" u="none" strike="noStrike" kern="1200" baseline="0" dirty="0">
                <a:solidFill>
                  <a:schemeClr val="tx1"/>
                </a:solidFill>
                <a:latin typeface="+mn-lt"/>
                <a:ea typeface="+mn-ea"/>
                <a:cs typeface="+mn-cs"/>
              </a:rPr>
              <a:t> die </a:t>
            </a:r>
            <a:r>
              <a:rPr lang="en-US" sz="1200" b="0" i="0" u="none" strike="noStrike" kern="1200" baseline="0" dirty="0" err="1">
                <a:solidFill>
                  <a:schemeClr val="tx1"/>
                </a:solidFill>
                <a:latin typeface="+mn-lt"/>
                <a:ea typeface="+mn-ea"/>
                <a:cs typeface="+mn-cs"/>
              </a:rPr>
              <a:t>vandaag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niet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beantwoord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zijn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ga er de </a:t>
            </a:r>
            <a:r>
              <a:rPr lang="en-US" sz="1200" b="0" i="0" u="none" strike="noStrike" kern="1200" baseline="0" dirty="0" err="1">
                <a:solidFill>
                  <a:schemeClr val="tx1"/>
                </a:solidFill>
                <a:latin typeface="+mn-lt"/>
                <a:ea typeface="+mn-ea"/>
                <a:cs typeface="+mn-cs"/>
              </a:rPr>
              <a:t>volgende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keer</a:t>
            </a:r>
            <a:r>
              <a:rPr lang="en-US" sz="1200" b="0" i="0" u="none" strike="noStrike" kern="1200" baseline="0" dirty="0">
                <a:solidFill>
                  <a:schemeClr val="tx1"/>
                </a:solidFill>
                <a:latin typeface="+mn-lt"/>
                <a:ea typeface="+mn-ea"/>
                <a:cs typeface="+mn-cs"/>
              </a:rPr>
              <a:t> op in.</a:t>
            </a:r>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33</a:t>
            </a:fld>
            <a:endParaRPr lang="nl-NL"/>
          </a:p>
        </p:txBody>
      </p:sp>
    </p:spTree>
    <p:extLst>
      <p:ext uri="{BB962C8B-B14F-4D97-AF65-F5344CB8AC3E}">
        <p14:creationId xmlns:p14="http://schemas.microsoft.com/office/powerpoint/2010/main" val="236288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slide en lees de samenvatting voor</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34</a:t>
            </a:fld>
            <a:endParaRPr lang="nl-NL"/>
          </a:p>
        </p:txBody>
      </p:sp>
    </p:spTree>
    <p:extLst>
      <p:ext uri="{BB962C8B-B14F-4D97-AF65-F5344CB8AC3E}">
        <p14:creationId xmlns:p14="http://schemas.microsoft.com/office/powerpoint/2010/main" val="2042195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de activiteit zal tussen de 5 en 10 minuten duren</a:t>
            </a:r>
          </a:p>
          <a:p>
            <a:r>
              <a:rPr lang="nl-NL" dirty="0"/>
              <a:t>🗨: We gaan deze les afsluiten met nog een korte oefening</a:t>
            </a:r>
          </a:p>
          <a:p>
            <a:r>
              <a:rPr lang="nl-NL" dirty="0"/>
              <a:t>💪: Lees de ontspannings- of mindfulness activiteit voor die je hebt gekozen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Dit is het einde van de les, dank iedereen voor het meedoen!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35</a:t>
            </a:fld>
            <a:endParaRPr lang="nl-NL"/>
          </a:p>
        </p:txBody>
      </p:sp>
    </p:spTree>
    <p:extLst>
      <p:ext uri="{BB962C8B-B14F-4D97-AF65-F5344CB8AC3E}">
        <p14:creationId xmlns:p14="http://schemas.microsoft.com/office/powerpoint/2010/main" val="418967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a:t>
            </a:r>
          </a:p>
          <a:p>
            <a:r>
              <a:rPr lang="nl-NL" dirty="0"/>
              <a:t>🗨: Eenzaamheid is niet hetzelfde als alleen zijn. Met alleen zijn bedoelen we meestal dat er op dat moment niemand om ons heen is. Bijvoorbeeld als we alleen thuis zijn. Maar dat betekend niet dat we ons eenzaam voelen. Sommige mensen vinden het juist fijn om soms tijd zonder andere mensen door te brengen en voelen zich dus niet eenzaam. En anderen wederom kunnen omringd zijn door mensen en voelen zich alsnog eenzaam. Bijvoorbeeld als ze zich niet begrepen of buitengesloten voelen. Eenzaamheid hangt ook samen met onze mentale gezondheid, of hoe lekker we in ons vel zitten.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4</a:t>
            </a:fld>
            <a:endParaRPr lang="nl-NL"/>
          </a:p>
        </p:txBody>
      </p:sp>
    </p:spTree>
    <p:extLst>
      <p:ext uri="{BB962C8B-B14F-4D97-AF65-F5344CB8AC3E}">
        <p14:creationId xmlns:p14="http://schemas.microsoft.com/office/powerpoint/2010/main" val="156043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ptos" panose="02110004020202020204"/>
                <a:ea typeface="+mn-ea"/>
                <a:cs typeface="+mn-cs"/>
              </a:rPr>
              <a:t>💪: Presenteer de slide en lees de definitie voor.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ptos" panose="02110004020202020204"/>
                <a:ea typeface="+mn-ea"/>
                <a:cs typeface="+mn-cs"/>
              </a:rPr>
              <a:t>🗨: Dat is dus een van de definities van eenzaamheid. Je kunt je bijvoorbeeld eenzaam voelen als je naar een nieuwe school gaat of een nieuwe sportvereniging. Of als we nadenken over onze seksualiteit of identiteit, of als we gepest worden. </a:t>
            </a:r>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5</a:t>
            </a:fld>
            <a:endParaRPr lang="nl-NL"/>
          </a:p>
        </p:txBody>
      </p:sp>
    </p:spTree>
    <p:extLst>
      <p:ext uri="{BB962C8B-B14F-4D97-AF65-F5344CB8AC3E}">
        <p14:creationId xmlns:p14="http://schemas.microsoft.com/office/powerpoint/2010/main" val="196965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Presenteer de slide en lees de definitie voor.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Sociale media, zelfs met vele volgers en </a:t>
            </a:r>
            <a:r>
              <a:rPr lang="nl-NL" dirty="0" err="1"/>
              <a:t>likes</a:t>
            </a:r>
            <a:r>
              <a:rPr lang="nl-NL" dirty="0"/>
              <a:t>, kan ons soms eenzaam laten voelen. Soms voelen we ons over een lange periode heen eenzaam, en als dat gebeurt is het belangrijk om hulp te vragen bij mensen die we vertrouwen.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6</a:t>
            </a:fld>
            <a:endParaRPr lang="nl-NL"/>
          </a:p>
        </p:txBody>
      </p:sp>
    </p:spTree>
    <p:extLst>
      <p:ext uri="{BB962C8B-B14F-4D97-AF65-F5344CB8AC3E}">
        <p14:creationId xmlns:p14="http://schemas.microsoft.com/office/powerpoint/2010/main" val="387835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Terwijl iedereen zich soms eenzaam zal voelen, zijn er wel mensen of groepen van mensen die een hogere kans hebben om zich over een lange tijd heen eenzaam te voelen. Denk bijvoorbeeld aan mensen die gediscrimineerd worden vanwege hun huidskleur of seksuele geaardheid. Of mensen die minder geld te besteden hebben en daarom niet zo vaak uit kunnen gaan met vrienden en anderen. Het is daarom belangrijk dat we aardig tegen onszelf en anderen zijn. Iedereen heeft zijn/haar/hun eigen omstandigheden en ervaringen, en die beïnvloeden wanneer we ons eenzaam voelen en hoe we gesteund kunnen worden.</a:t>
            </a:r>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7</a:t>
            </a:fld>
            <a:endParaRPr lang="nl-NL"/>
          </a:p>
        </p:txBody>
      </p:sp>
    </p:spTree>
    <p:extLst>
      <p:ext uri="{BB962C8B-B14F-4D97-AF65-F5344CB8AC3E}">
        <p14:creationId xmlns:p14="http://schemas.microsoft.com/office/powerpoint/2010/main" val="116664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Presenteer de slide en lees de definitie voor</a:t>
            </a:r>
          </a:p>
          <a:p>
            <a:r>
              <a:rPr lang="nl-NL" dirty="0"/>
              <a:t>🗨: Iedereen heeft mentale gezondheid en iedereen heeft verschillende manieren om goed ervoor te zorgen. Door te begrijpen wat eenzaamheid is en hoe we contact kunnen maken met onszelf, anderen, en de wereld om ons heen kunnen we goed zorgen voor onze mentale gezondheid.</a:t>
            </a:r>
          </a:p>
          <a:p>
            <a:endParaRPr lang="nl-NL" sz="1200" dirty="0"/>
          </a:p>
          <a:p>
            <a:r>
              <a:rPr lang="nl-NL" sz="1200" dirty="0"/>
              <a:t>🧰: Probeer aan te sluiten bij de mogelijke uitdagingen van jouw klas of groep, in bijv. de leeftijdscategorie of levensfase waar ze inzitten. </a:t>
            </a:r>
            <a:r>
              <a:rPr lang="nl-NL" dirty="0"/>
              <a:t>De uitdagingen waar kinderen, jongeren en jongvolwassenen voor staan verschillen ook. Het herkennen en bijsturen van emoties is bijvoorbeeld bij (jonge) kinderen vaak nog in ontwikkeling, terwijl jongeren en adolescenten daar anders tegenaan kijken. Ook het omgaan met relaties en de omgeving verschilt per leeftijdsgroep. De relatie met ouders verandert vaak wanneer kinderen ouder worden, en de positie ten opzichte van leeftijdsgenoten en vrienden blijft vaak belangrijk voor elke leeftijdsgroep. Ook de overgang tussen scholen of onderwijsinstellingen, en verhuizingen, brengen veranderingen en uitdagingen met zich mee die van invloed kunnen zijn op de mentale gezondheid.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1B3C8B6-956F-4BE8-8FAD-455EAD10C672}" type="slidenum">
              <a:rPr lang="nl-NL" smtClean="0"/>
              <a:t>8</a:t>
            </a:fld>
            <a:endParaRPr lang="nl-NL"/>
          </a:p>
        </p:txBody>
      </p:sp>
    </p:spTree>
    <p:extLst>
      <p:ext uri="{BB962C8B-B14F-4D97-AF65-F5344CB8AC3E}">
        <p14:creationId xmlns:p14="http://schemas.microsoft.com/office/powerpoint/2010/main" val="231334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28CC-FE6D-E676-348B-76A9CB7BA5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762DE9-2BCB-2A9E-243F-274ED7DE96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03B9CB-D80C-8D11-0119-9625D7869CB9}"/>
              </a:ext>
            </a:extLst>
          </p:cNvPr>
          <p:cNvSpPr>
            <a:spLocks noGrp="1"/>
          </p:cNvSpPr>
          <p:nvPr>
            <p:ph type="body" idx="1"/>
          </p:nvPr>
        </p:nvSpPr>
        <p:spPr/>
        <p:txBody>
          <a:bodyPr/>
          <a:lstStyle/>
          <a:p>
            <a:r>
              <a:rPr lang="nl-NL" dirty="0"/>
              <a:t>💪: Presenteer de slide en lees de definitie voor</a:t>
            </a:r>
          </a:p>
          <a:p>
            <a:r>
              <a:rPr lang="nl-NL" dirty="0"/>
              <a:t>🗨: Iedereen heeft mentale gezondheid en iedereen heeft verschillende manieren om goed ervoor te zorgen. Door te begrijpen wat eenzaamheid is en hoe we contact kunnen maken met onszelf, anderen, en de wereld om ons heen kunnen we goed zorgen voor onze mentale gezondheid.</a:t>
            </a:r>
          </a:p>
          <a:p>
            <a:endParaRPr lang="nl-NL" sz="1200" dirty="0"/>
          </a:p>
          <a:p>
            <a:r>
              <a:rPr lang="nl-NL" sz="1200" dirty="0"/>
              <a:t>🧰: Probeer aan te sluiten bij de mogelijke uitdagingen van jouw klas of groep, in bijv. de leeftijdscategorie of levensfase waar ze inzitten. </a:t>
            </a:r>
            <a:r>
              <a:rPr lang="nl-NL" dirty="0"/>
              <a:t>De uitdagingen waar kinderen, jongeren en jongvolwassenen voor staan verschillen ook. Het herkennen en bijsturen van emoties is bijvoorbeeld bij (jonge) kinderen vaak nog in ontwikkeling, terwijl jongeren en adolescenten daar anders tegenaan kijken. Ook het omgaan met relaties en de omgeving verschilt per leeftijdsgroep. De relatie met ouders verandert vaak wanneer kinderen ouder worden, en de positie ten opzichte van leeftijdsgenoten en vrienden blijft vaak belangrijk voor elke leeftijdsgroep. Ook de overgang tussen scholen of onderwijsinstellingen, en verhuizingen, brengen veranderingen en uitdagingen met zich mee die van invloed kunnen zijn op de mentale gezondheid. </a:t>
            </a:r>
          </a:p>
          <a:p>
            <a:endParaRPr lang="nl-NL" dirty="0"/>
          </a:p>
          <a:p>
            <a:endParaRPr lang="nl-NL" dirty="0"/>
          </a:p>
        </p:txBody>
      </p:sp>
      <p:sp>
        <p:nvSpPr>
          <p:cNvPr id="4" name="Tijdelijke aanduiding voor dianummer 3">
            <a:extLst>
              <a:ext uri="{FF2B5EF4-FFF2-40B4-BE49-F238E27FC236}">
                <a16:creationId xmlns:a16="http://schemas.microsoft.com/office/drawing/2014/main" id="{BFA7ECEB-B2F0-4186-8A78-A1EBC4EF36C7}"/>
              </a:ext>
            </a:extLst>
          </p:cNvPr>
          <p:cNvSpPr>
            <a:spLocks noGrp="1"/>
          </p:cNvSpPr>
          <p:nvPr>
            <p:ph type="sldNum" sz="quarter" idx="5"/>
          </p:nvPr>
        </p:nvSpPr>
        <p:spPr/>
        <p:txBody>
          <a:bodyPr/>
          <a:lstStyle/>
          <a:p>
            <a:fld id="{01B3C8B6-956F-4BE8-8FAD-455EAD10C672}" type="slidenum">
              <a:rPr lang="nl-NL" smtClean="0"/>
              <a:t>9</a:t>
            </a:fld>
            <a:endParaRPr lang="nl-NL"/>
          </a:p>
        </p:txBody>
      </p:sp>
    </p:spTree>
    <p:extLst>
      <p:ext uri="{BB962C8B-B14F-4D97-AF65-F5344CB8AC3E}">
        <p14:creationId xmlns:p14="http://schemas.microsoft.com/office/powerpoint/2010/main" val="253106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BA840845-EBAF-407A-9250-1500BCDCFA94}" type="datetimeFigureOut">
              <a:rPr lang="nl-NL" smtClean="0"/>
              <a:t>26-9-2025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19603111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840845-EBAF-407A-9250-1500BCDCFA94}" type="datetimeFigureOut">
              <a:rPr lang="nl-NL" smtClean="0"/>
              <a:t>26-9-2025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19008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A840845-EBAF-407A-9250-1500BCDCFA94}" type="datetimeFigureOut">
              <a:rPr lang="nl-NL" smtClean="0"/>
              <a:t>26-9-2025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300189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A840845-EBAF-407A-9250-1500BCDCFA94}" type="datetimeFigureOut">
              <a:rPr lang="nl-NL" smtClean="0"/>
              <a:t>26-9-2025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420776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A840845-EBAF-407A-9250-1500BCDCFA94}" type="datetimeFigureOut">
              <a:rPr lang="nl-NL" smtClean="0"/>
              <a:t>26-9-2025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1856735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BA840845-EBAF-407A-9250-1500BCDCFA94}" type="datetimeFigureOut">
              <a:rPr lang="nl-NL" smtClean="0"/>
              <a:t>26-9-2025</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402873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BA840845-EBAF-407A-9250-1500BCDCFA94}" type="datetimeFigureOut">
              <a:rPr lang="nl-NL" smtClean="0"/>
              <a:t>26-9-2025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688E43-0707-4997-9C02-1D81E1CBC1F5}" type="slidenum">
              <a:rPr lang="nl-NL" smtClean="0"/>
              <a:t>‹#›</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157958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A840845-EBAF-407A-9250-1500BCDCFA94}" type="datetimeFigureOut">
              <a:rPr lang="nl-NL" smtClean="0"/>
              <a:t>26-9-2025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276124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40845-EBAF-407A-9250-1500BCDCFA94}" type="datetimeFigureOut">
              <a:rPr lang="nl-NL" smtClean="0"/>
              <a:t>26-9-2025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254012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BA840845-EBAF-407A-9250-1500BCDCFA94}" type="datetimeFigureOut">
              <a:rPr lang="nl-NL" smtClean="0"/>
              <a:t>26-9-2025</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23619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840845-EBAF-407A-9250-1500BCDCFA94}" type="datetimeFigureOut">
              <a:rPr lang="nl-NL" smtClean="0"/>
              <a:t>26-9-2025</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2C688E43-0707-4997-9C02-1D81E1CBC1F5}" type="slidenum">
              <a:rPr lang="nl-NL" smtClean="0"/>
              <a:t>‹#›</a:t>
            </a:fld>
            <a:endParaRPr lang="nl-NL"/>
          </a:p>
        </p:txBody>
      </p:sp>
    </p:spTree>
    <p:extLst>
      <p:ext uri="{BB962C8B-B14F-4D97-AF65-F5344CB8AC3E}">
        <p14:creationId xmlns:p14="http://schemas.microsoft.com/office/powerpoint/2010/main" val="92482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840845-EBAF-407A-9250-1500BCDCFA94}" type="datetimeFigureOut">
              <a:rPr lang="nl-NL" smtClean="0"/>
              <a:t>26-9-2025</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C688E43-0707-4997-9C02-1D81E1CBC1F5}" type="slidenum">
              <a:rPr lang="nl-NL" smtClean="0"/>
              <a:t>‹#›</a:t>
            </a:fld>
            <a:endParaRPr lang="nl-NL"/>
          </a:p>
        </p:txBody>
      </p:sp>
    </p:spTree>
    <p:extLst>
      <p:ext uri="{BB962C8B-B14F-4D97-AF65-F5344CB8AC3E}">
        <p14:creationId xmlns:p14="http://schemas.microsoft.com/office/powerpoint/2010/main" val="40218736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ntalhealth.org.uk/our-work/programmes/families-children-and-young-people/resources/loneliness-school-pac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Mu7Kv_tIIoQ?feature=oembed" TargetMode="Externa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dn.shopify.com/s/files/1/0557/7886/9432/files/Rapport_-_Hoe_kunnen_we_eenzaamheid_voorkomen.pdf?v=173200692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vzinfo.nl/eenzaamheid/regionaal/jongvolwassen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3D62-78BD-1FF5-0F7C-E131749F3E9D}"/>
              </a:ext>
            </a:extLst>
          </p:cNvPr>
          <p:cNvSpPr>
            <a:spLocks noGrp="1"/>
          </p:cNvSpPr>
          <p:nvPr>
            <p:ph type="title"/>
          </p:nvPr>
        </p:nvSpPr>
        <p:spPr>
          <a:xfrm>
            <a:off x="838200" y="32982"/>
            <a:ext cx="10515600" cy="511302"/>
          </a:xfrm>
        </p:spPr>
        <p:txBody>
          <a:bodyPr>
            <a:normAutofit fontScale="90000"/>
          </a:bodyPr>
          <a:lstStyle/>
          <a:p>
            <a:r>
              <a:rPr lang="nl-NL" noProof="0" dirty="0"/>
              <a:t>Hoe kun je deze presentatie gebruiken?</a:t>
            </a:r>
          </a:p>
        </p:txBody>
      </p:sp>
      <p:sp>
        <p:nvSpPr>
          <p:cNvPr id="3" name="Content Placeholder 2">
            <a:extLst>
              <a:ext uri="{FF2B5EF4-FFF2-40B4-BE49-F238E27FC236}">
                <a16:creationId xmlns:a16="http://schemas.microsoft.com/office/drawing/2014/main" id="{81755874-4D16-BA57-3E9D-05042E83BC5A}"/>
              </a:ext>
            </a:extLst>
          </p:cNvPr>
          <p:cNvSpPr>
            <a:spLocks noGrp="1"/>
          </p:cNvSpPr>
          <p:nvPr>
            <p:ph idx="1"/>
          </p:nvPr>
        </p:nvSpPr>
        <p:spPr>
          <a:xfrm>
            <a:off x="0" y="544284"/>
            <a:ext cx="12192000" cy="5267996"/>
          </a:xfrm>
        </p:spPr>
        <p:txBody>
          <a:bodyPr>
            <a:noAutofit/>
          </a:bodyPr>
          <a:lstStyle/>
          <a:p>
            <a:r>
              <a:rPr lang="nl-NL" sz="1400" noProof="0" dirty="0"/>
              <a:t>Deze presentatie hoort bij de </a:t>
            </a:r>
            <a:r>
              <a:rPr lang="nl-NL" sz="1400" b="1" noProof="0" dirty="0"/>
              <a:t>Handreiking eenzaamheid in het onderwijs</a:t>
            </a:r>
            <a:r>
              <a:rPr lang="nl-NL" sz="1400" dirty="0"/>
              <a:t>. Hij is bedoelt voor onderwijsprofessionals, die klassikaal met hun leerlingen, scholieren of studenten het gesprek willen aangaan over eenzaamheid.</a:t>
            </a:r>
            <a:endParaRPr lang="nl-NL" sz="1400" b="1" noProof="0" dirty="0"/>
          </a:p>
          <a:p>
            <a:r>
              <a:rPr lang="nl-NL" sz="1400" noProof="0" dirty="0"/>
              <a:t>Het is een vertaling van de </a:t>
            </a:r>
            <a:r>
              <a:rPr lang="nl-NL" sz="1400" noProof="0" dirty="0" err="1">
                <a:hlinkClick r:id="rId3"/>
              </a:rPr>
              <a:t>Loneliness</a:t>
            </a:r>
            <a:r>
              <a:rPr lang="nl-NL" sz="1400" noProof="0" dirty="0">
                <a:hlinkClick r:id="rId3"/>
              </a:rPr>
              <a:t>: </a:t>
            </a:r>
            <a:r>
              <a:rPr lang="nl-NL" sz="1400" noProof="0" dirty="0" err="1">
                <a:hlinkClick r:id="rId3"/>
              </a:rPr>
              <a:t>Finding</a:t>
            </a:r>
            <a:r>
              <a:rPr lang="nl-NL" sz="1400" noProof="0" dirty="0">
                <a:hlinkClick r:id="rId3"/>
              </a:rPr>
              <a:t> </a:t>
            </a:r>
            <a:r>
              <a:rPr lang="nl-NL" sz="1400" noProof="0" dirty="0" err="1">
                <a:hlinkClick r:id="rId3"/>
              </a:rPr>
              <a:t>our</a:t>
            </a:r>
            <a:r>
              <a:rPr lang="nl-NL" sz="1400" noProof="0" dirty="0">
                <a:hlinkClick r:id="rId3"/>
              </a:rPr>
              <a:t> </a:t>
            </a:r>
            <a:r>
              <a:rPr lang="nl-NL" sz="1400" noProof="0" dirty="0" err="1">
                <a:hlinkClick r:id="rId3"/>
              </a:rPr>
              <a:t>connections</a:t>
            </a:r>
            <a:r>
              <a:rPr lang="nl-NL" sz="1400" noProof="0" dirty="0">
                <a:hlinkClick r:id="rId3"/>
              </a:rPr>
              <a:t> </a:t>
            </a:r>
            <a:r>
              <a:rPr lang="nl-NL" sz="1400" noProof="0" dirty="0" err="1">
                <a:hlinkClick r:id="rId3"/>
              </a:rPr>
              <a:t>to</a:t>
            </a:r>
            <a:r>
              <a:rPr lang="nl-NL" sz="1400" noProof="0" dirty="0">
                <a:hlinkClick r:id="rId3"/>
              </a:rPr>
              <a:t> feel </a:t>
            </a:r>
            <a:r>
              <a:rPr lang="nl-NL" sz="1400" noProof="0" dirty="0" err="1">
                <a:hlinkClick r:id="rId3"/>
              </a:rPr>
              <a:t>less</a:t>
            </a:r>
            <a:r>
              <a:rPr lang="nl-NL" sz="1400" noProof="0" dirty="0">
                <a:hlinkClick r:id="rId3"/>
              </a:rPr>
              <a:t> </a:t>
            </a:r>
            <a:r>
              <a:rPr lang="nl-NL" sz="1400" noProof="0" dirty="0" err="1">
                <a:hlinkClick r:id="rId3"/>
              </a:rPr>
              <a:t>lonely</a:t>
            </a:r>
            <a:r>
              <a:rPr lang="nl-NL" sz="1400" noProof="0" dirty="0">
                <a:hlinkClick r:id="rId3"/>
              </a:rPr>
              <a:t> – school pack</a:t>
            </a:r>
            <a:r>
              <a:rPr lang="nl-NL" sz="1400" noProof="0" dirty="0"/>
              <a:t> naar de Nederlandse context. Deze school pack is opgesteld door de </a:t>
            </a:r>
            <a:r>
              <a:rPr lang="nl-NL" sz="1400" b="1" noProof="0" dirty="0" err="1"/>
              <a:t>Mental</a:t>
            </a:r>
            <a:r>
              <a:rPr lang="nl-NL" sz="1400" b="1" noProof="0" dirty="0"/>
              <a:t> Health Foundation</a:t>
            </a:r>
            <a:r>
              <a:rPr lang="nl-NL" sz="1400" noProof="0" dirty="0"/>
              <a:t> in het </a:t>
            </a:r>
            <a:r>
              <a:rPr lang="nl-NL" sz="1400" dirty="0"/>
              <a:t>Verenigd Koninkrijk</a:t>
            </a:r>
            <a:r>
              <a:rPr lang="nl-NL" sz="1400" noProof="0" dirty="0"/>
              <a:t>.</a:t>
            </a:r>
          </a:p>
          <a:p>
            <a:r>
              <a:rPr lang="nl-NL" sz="1400" dirty="0"/>
              <a:t>De presentatie bestaat uit </a:t>
            </a:r>
            <a:r>
              <a:rPr lang="nl-NL" sz="1400" b="1" dirty="0"/>
              <a:t>2 delen</a:t>
            </a:r>
            <a:r>
              <a:rPr lang="nl-NL" sz="1400" dirty="0"/>
              <a:t>: een </a:t>
            </a:r>
            <a:r>
              <a:rPr lang="nl-NL" sz="1400" b="1" dirty="0"/>
              <a:t>informatief</a:t>
            </a:r>
            <a:r>
              <a:rPr lang="nl-NL" sz="1400" dirty="0"/>
              <a:t> deel (slides 2 t/m 12) en een </a:t>
            </a:r>
            <a:r>
              <a:rPr lang="nl-NL" sz="1400" b="1" dirty="0"/>
              <a:t>actieve werkvorm </a:t>
            </a:r>
            <a:r>
              <a:rPr lang="nl-NL" sz="1400" dirty="0"/>
              <a:t>(slides 13 t/m 33). We raden je aan om met het informatieve gedeelte te beginnen en hier één les aan te besteden. De actieve werkvorm kan vervolgens in een volgende les toegepast worden. Het is daarom handig om het eerste en tweede gedeelte </a:t>
            </a:r>
            <a:r>
              <a:rPr lang="nl-NL" sz="1400" b="1" dirty="0"/>
              <a:t>apart op te slaan </a:t>
            </a:r>
            <a:r>
              <a:rPr lang="nl-NL" sz="1400" dirty="0"/>
              <a:t>(let op: </a:t>
            </a:r>
            <a:r>
              <a:rPr lang="nl-NL" sz="1400" b="1" dirty="0"/>
              <a:t>verwijder</a:t>
            </a:r>
            <a:r>
              <a:rPr lang="nl-NL" sz="1400" dirty="0"/>
              <a:t> daarvoor eerst deze eerste slide met informatie).</a:t>
            </a:r>
          </a:p>
          <a:p>
            <a:r>
              <a:rPr lang="nl-NL" sz="1400" dirty="0"/>
              <a:t>Voor sommige onderdelen heb je extra materiaal nodig – zoals een ontspanningsoefening. Je kunt online makkelijk een oefening vinden die bij je onderwijspraktijk past.</a:t>
            </a:r>
          </a:p>
          <a:p>
            <a:r>
              <a:rPr lang="nl-NL" sz="1400" dirty="0"/>
              <a:t>In de </a:t>
            </a:r>
            <a:r>
              <a:rPr lang="nl-NL" sz="1400" dirty="0" err="1"/>
              <a:t>notes</a:t>
            </a:r>
            <a:r>
              <a:rPr lang="nl-NL" sz="1400" dirty="0"/>
              <a:t> sectie van elke slide vind je verdere instructies. Deze worden aangetoond door middel van icoontjes: </a:t>
            </a:r>
          </a:p>
          <a:p>
            <a:pPr lvl="1"/>
            <a:r>
              <a:rPr lang="nl-NL" sz="1400" dirty="0"/>
              <a:t>💪 doe – zoals een video afspelen</a:t>
            </a:r>
          </a:p>
          <a:p>
            <a:pPr lvl="1"/>
            <a:r>
              <a:rPr lang="nl-NL" sz="1400" dirty="0"/>
              <a:t>🗨 zeg – zoals belangrijke informatie of instructies</a:t>
            </a:r>
          </a:p>
          <a:p>
            <a:pPr lvl="1"/>
            <a:r>
              <a:rPr lang="nl-NL" sz="1400" dirty="0"/>
              <a:t>❓ vraag – vragen die je kunt stellen om bijvoorbeeld de discussie op gang te brengen</a:t>
            </a:r>
          </a:p>
          <a:p>
            <a:pPr lvl="1"/>
            <a:r>
              <a:rPr lang="nl-NL" sz="1400" dirty="0"/>
              <a:t>🧰 </a:t>
            </a:r>
            <a:r>
              <a:rPr lang="nl-NL" sz="1400" dirty="0" err="1"/>
              <a:t>troubleshoot</a:t>
            </a:r>
            <a:r>
              <a:rPr lang="nl-NL" sz="1400" dirty="0"/>
              <a:t> – aandachtspunten of alternatieve strategieën die je kunt toepassen  </a:t>
            </a:r>
          </a:p>
          <a:p>
            <a:r>
              <a:rPr lang="nl-NL" sz="1400" dirty="0"/>
              <a:t>De presentatie heeft expres </a:t>
            </a:r>
            <a:r>
              <a:rPr lang="nl-NL" sz="1400" b="1" dirty="0"/>
              <a:t>geen specifieke opmaak</a:t>
            </a:r>
            <a:r>
              <a:rPr lang="nl-NL" sz="1400" dirty="0"/>
              <a:t>, zo kun je gemakkelijk een </a:t>
            </a:r>
            <a:r>
              <a:rPr lang="nl-NL" sz="1400" b="1" dirty="0"/>
              <a:t>opmaak toepassen</a:t>
            </a:r>
            <a:r>
              <a:rPr lang="nl-NL" sz="1400" dirty="0"/>
              <a:t>, die bij jouw onderwijspraktijk past.</a:t>
            </a:r>
          </a:p>
          <a:p>
            <a:r>
              <a:rPr lang="nl-NL" sz="1400" dirty="0"/>
              <a:t>Ten slotte: in deze presentatie vind je basisinformatie, het is daarom belangrijk dat je de presentatie van tevoren goed </a:t>
            </a:r>
            <a:r>
              <a:rPr lang="nl-NL" sz="1400" b="1" dirty="0"/>
              <a:t>doorneemt</a:t>
            </a:r>
            <a:r>
              <a:rPr lang="nl-NL" sz="1400" dirty="0"/>
              <a:t> en </a:t>
            </a:r>
            <a:r>
              <a:rPr lang="nl-NL" sz="1400" b="1" dirty="0"/>
              <a:t>aanpast</a:t>
            </a:r>
            <a:r>
              <a:rPr lang="nl-NL" sz="1400" dirty="0"/>
              <a:t> aan de behoeften van je groep of klas. Soms kun je bijvoorbeeld slides weglaten of extra slides toevoegen, afhankelijk van de leeftijd en samenstelling van de klas.</a:t>
            </a:r>
            <a:endParaRPr lang="nl-NL" sz="1400" noProof="0" dirty="0"/>
          </a:p>
        </p:txBody>
      </p:sp>
      <p:sp>
        <p:nvSpPr>
          <p:cNvPr id="10" name="Rectangle 9">
            <a:extLst>
              <a:ext uri="{FF2B5EF4-FFF2-40B4-BE49-F238E27FC236}">
                <a16:creationId xmlns:a16="http://schemas.microsoft.com/office/drawing/2014/main" id="{1F227AFB-338F-E16B-3D08-E779B53796CB}"/>
              </a:ext>
            </a:extLst>
          </p:cNvPr>
          <p:cNvSpPr/>
          <p:nvPr/>
        </p:nvSpPr>
        <p:spPr>
          <a:xfrm>
            <a:off x="-76200" y="5932166"/>
            <a:ext cx="12355286" cy="1034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206A287E-C454-415E-B563-FFC2A7661F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1595" y="5932166"/>
            <a:ext cx="2077810" cy="892852"/>
          </a:xfrm>
          <a:prstGeom prst="rect">
            <a:avLst/>
          </a:prstGeom>
        </p:spPr>
      </p:pic>
      <p:pic>
        <p:nvPicPr>
          <p:cNvPr id="1026" name="Picture 2" descr="Voor mentale gezondheid - Trimbos-instituut">
            <a:extLst>
              <a:ext uri="{FF2B5EF4-FFF2-40B4-BE49-F238E27FC236}">
                <a16:creationId xmlns:a16="http://schemas.microsoft.com/office/drawing/2014/main" id="{416285CE-0936-26D6-4C81-132B52FA7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004" y="6058742"/>
            <a:ext cx="1870302" cy="78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24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2FC883B3-DF6D-804F-7D70-CC49BCA3A2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B3CEB1-4D68-8EBC-50CE-4E4AF703A911}"/>
              </a:ext>
            </a:extLst>
          </p:cNvPr>
          <p:cNvSpPr>
            <a:spLocks noGrp="1"/>
          </p:cNvSpPr>
          <p:nvPr>
            <p:ph type="ctrTitle"/>
          </p:nvPr>
        </p:nvSpPr>
        <p:spPr>
          <a:xfrm>
            <a:off x="521410" y="979687"/>
            <a:ext cx="9040377" cy="849112"/>
          </a:xfrm>
          <a:noFill/>
          <a:ln>
            <a:noFill/>
          </a:ln>
        </p:spPr>
        <p:txBody>
          <a:bodyPr wrap="square">
            <a:normAutofit fontScale="90000"/>
          </a:bodyPr>
          <a:lstStyle/>
          <a:p>
            <a:r>
              <a:rPr lang="nl-NL" sz="2950" dirty="0">
                <a:solidFill>
                  <a:schemeClr val="tx1"/>
                </a:solidFill>
              </a:rPr>
              <a:t>Eenzaamheid en je mentale gezondheid</a:t>
            </a:r>
          </a:p>
        </p:txBody>
      </p:sp>
      <p:sp>
        <p:nvSpPr>
          <p:cNvPr id="4" name="Tekstvak 3">
            <a:extLst>
              <a:ext uri="{FF2B5EF4-FFF2-40B4-BE49-F238E27FC236}">
                <a16:creationId xmlns:a16="http://schemas.microsoft.com/office/drawing/2014/main" id="{C649660D-46A2-AED4-96CA-476203CE14B6}"/>
              </a:ext>
            </a:extLst>
          </p:cNvPr>
          <p:cNvSpPr txBox="1"/>
          <p:nvPr/>
        </p:nvSpPr>
        <p:spPr>
          <a:xfrm>
            <a:off x="1702559" y="2407082"/>
            <a:ext cx="6442085" cy="2778902"/>
          </a:xfrm>
          <a:prstGeom prst="rect">
            <a:avLst/>
          </a:prstGeom>
          <a:noFill/>
        </p:spPr>
        <p:txBody>
          <a:bodyPr wrap="none" rtlCol="0">
            <a:spAutoFit/>
          </a:bodyPr>
          <a:lstStyle/>
          <a:p>
            <a:pPr>
              <a:lnSpc>
                <a:spcPct val="200000"/>
              </a:lnSpc>
            </a:pPr>
            <a:r>
              <a:rPr lang="nl-NL" dirty="0"/>
              <a:t>Als je je eenzaam voelt, kan dit je mentale gezondheid </a:t>
            </a:r>
            <a:r>
              <a:rPr lang="nl-NL" dirty="0" err="1"/>
              <a:t>beinvloeden</a:t>
            </a:r>
            <a:r>
              <a:rPr lang="nl-NL" dirty="0"/>
              <a:t>.</a:t>
            </a:r>
          </a:p>
          <a:p>
            <a:pPr>
              <a:lnSpc>
                <a:spcPct val="200000"/>
              </a:lnSpc>
            </a:pPr>
            <a:r>
              <a:rPr lang="nl-NL" dirty="0"/>
              <a:t>Dingen die hierbij kunnen helpen zijn:</a:t>
            </a:r>
          </a:p>
          <a:p>
            <a:pPr marL="742950" lvl="1" indent="-285750">
              <a:lnSpc>
                <a:spcPct val="200000"/>
              </a:lnSpc>
              <a:buFont typeface="Arial" panose="020B0604020202020204" pitchFamily="34" charset="0"/>
              <a:buChar char="•"/>
            </a:pPr>
            <a:r>
              <a:rPr lang="nl-NL" dirty="0"/>
              <a:t>Tijd nemen voor jezelf</a:t>
            </a:r>
          </a:p>
          <a:p>
            <a:pPr marL="742950" lvl="1" indent="-285750">
              <a:lnSpc>
                <a:spcPct val="200000"/>
              </a:lnSpc>
              <a:buFont typeface="Arial" panose="020B0604020202020204" pitchFamily="34" charset="0"/>
              <a:buChar char="•"/>
            </a:pPr>
            <a:r>
              <a:rPr lang="nl-NL" dirty="0"/>
              <a:t>Iets doen samen met of voor iemand anders</a:t>
            </a:r>
          </a:p>
          <a:p>
            <a:pPr marL="742950" lvl="1" indent="-285750">
              <a:lnSpc>
                <a:spcPct val="200000"/>
              </a:lnSpc>
              <a:buFont typeface="Arial" panose="020B0604020202020204" pitchFamily="34" charset="0"/>
              <a:buChar char="•"/>
            </a:pPr>
            <a:r>
              <a:rPr lang="nl-NL" dirty="0"/>
              <a:t>Actief zijn in je bredere omgeving</a:t>
            </a:r>
          </a:p>
        </p:txBody>
      </p:sp>
    </p:spTree>
    <p:extLst>
      <p:ext uri="{BB962C8B-B14F-4D97-AF65-F5344CB8AC3E}">
        <p14:creationId xmlns:p14="http://schemas.microsoft.com/office/powerpoint/2010/main" val="77840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15D9472-4EF7-B2FC-E2A3-3F99F37EA5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5CBC48-C48F-C44C-75E9-13486C92A160}"/>
              </a:ext>
            </a:extLst>
          </p:cNvPr>
          <p:cNvSpPr>
            <a:spLocks noGrp="1"/>
          </p:cNvSpPr>
          <p:nvPr>
            <p:ph type="ctrTitle"/>
          </p:nvPr>
        </p:nvSpPr>
        <p:spPr>
          <a:xfrm>
            <a:off x="-1017679" y="1015901"/>
            <a:ext cx="9040377" cy="849112"/>
          </a:xfrm>
          <a:noFill/>
          <a:ln>
            <a:noFill/>
          </a:ln>
        </p:spPr>
        <p:txBody>
          <a:bodyPr wrap="square">
            <a:normAutofit/>
          </a:bodyPr>
          <a:lstStyle/>
          <a:p>
            <a:r>
              <a:rPr lang="nl-NL" sz="2950" dirty="0">
                <a:solidFill>
                  <a:schemeClr val="tx1"/>
                </a:solidFill>
              </a:rPr>
              <a:t>Tijd nemen voor jezelf</a:t>
            </a:r>
          </a:p>
        </p:txBody>
      </p:sp>
      <p:sp>
        <p:nvSpPr>
          <p:cNvPr id="4" name="Tekstvak 3">
            <a:extLst>
              <a:ext uri="{FF2B5EF4-FFF2-40B4-BE49-F238E27FC236}">
                <a16:creationId xmlns:a16="http://schemas.microsoft.com/office/drawing/2014/main" id="{834E7061-1F85-0409-9EA8-47BA9CD2C133}"/>
              </a:ext>
            </a:extLst>
          </p:cNvPr>
          <p:cNvSpPr txBox="1"/>
          <p:nvPr/>
        </p:nvSpPr>
        <p:spPr>
          <a:xfrm>
            <a:off x="1684451" y="2416136"/>
            <a:ext cx="8312340" cy="3332900"/>
          </a:xfrm>
          <a:prstGeom prst="rect">
            <a:avLst/>
          </a:prstGeom>
          <a:noFill/>
        </p:spPr>
        <p:txBody>
          <a:bodyPr wrap="none" rtlCol="0">
            <a:spAutoFit/>
          </a:bodyPr>
          <a:lstStyle/>
          <a:p>
            <a:pPr>
              <a:lnSpc>
                <a:spcPct val="200000"/>
              </a:lnSpc>
            </a:pPr>
            <a:r>
              <a:rPr lang="nl-NL" dirty="0"/>
              <a:t>Als je je eenzaam voelt, kan het helpen om dingen te doen waar je blij van wordt, zoals:</a:t>
            </a:r>
          </a:p>
          <a:p>
            <a:pPr marL="742950" lvl="1" indent="-285750">
              <a:lnSpc>
                <a:spcPct val="200000"/>
              </a:lnSpc>
              <a:buFont typeface="Arial" panose="020B0604020202020204" pitchFamily="34" charset="0"/>
              <a:buChar char="•"/>
            </a:pPr>
            <a:r>
              <a:rPr lang="nl-NL" dirty="0"/>
              <a:t>Buiten spelen of gewoon buiten bewegen</a:t>
            </a:r>
          </a:p>
          <a:p>
            <a:pPr marL="742950" lvl="1" indent="-285750">
              <a:lnSpc>
                <a:spcPct val="200000"/>
              </a:lnSpc>
              <a:buFont typeface="Arial" panose="020B0604020202020204" pitchFamily="34" charset="0"/>
              <a:buChar char="•"/>
            </a:pPr>
            <a:r>
              <a:rPr lang="nl-NL" dirty="0"/>
              <a:t>Muziek luisteren of je eigen </a:t>
            </a:r>
            <a:r>
              <a:rPr lang="nl-NL" dirty="0" err="1"/>
              <a:t>playlist</a:t>
            </a:r>
            <a:r>
              <a:rPr lang="nl-NL" dirty="0"/>
              <a:t> maken</a:t>
            </a:r>
          </a:p>
          <a:p>
            <a:pPr marL="742950" lvl="1" indent="-285750">
              <a:lnSpc>
                <a:spcPct val="200000"/>
              </a:lnSpc>
              <a:buFont typeface="Arial" panose="020B0604020202020204" pitchFamily="34" charset="0"/>
              <a:buChar char="•"/>
            </a:pPr>
            <a:r>
              <a:rPr lang="nl-NL" dirty="0"/>
              <a:t>Creatief bezig zijn (bijvoorbeeld schrijven of schilderen)</a:t>
            </a:r>
          </a:p>
          <a:p>
            <a:pPr marL="742950" lvl="1" indent="-285750">
              <a:lnSpc>
                <a:spcPct val="200000"/>
              </a:lnSpc>
              <a:buFont typeface="Arial" panose="020B0604020202020204" pitchFamily="34" charset="0"/>
              <a:buChar char="•"/>
            </a:pPr>
            <a:r>
              <a:rPr lang="nl-NL" dirty="0"/>
              <a:t>Iets nieuws uitproberen</a:t>
            </a:r>
          </a:p>
          <a:p>
            <a:pPr marL="742950" lvl="1" indent="-285750">
              <a:lnSpc>
                <a:spcPct val="200000"/>
              </a:lnSpc>
              <a:buFont typeface="Arial" panose="020B0604020202020204" pitchFamily="34" charset="0"/>
              <a:buChar char="•"/>
            </a:pPr>
            <a:r>
              <a:rPr lang="nl-NL" dirty="0"/>
              <a:t>Tijd nemen voor wat je leuk vindt</a:t>
            </a:r>
          </a:p>
        </p:txBody>
      </p:sp>
    </p:spTree>
    <p:extLst>
      <p:ext uri="{BB962C8B-B14F-4D97-AF65-F5344CB8AC3E}">
        <p14:creationId xmlns:p14="http://schemas.microsoft.com/office/powerpoint/2010/main" val="71513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307C4CE-80E7-2360-1030-DA17FF6F11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F4C8DC-5289-89D9-3685-A303D3519878}"/>
              </a:ext>
            </a:extLst>
          </p:cNvPr>
          <p:cNvSpPr>
            <a:spLocks noGrp="1"/>
          </p:cNvSpPr>
          <p:nvPr>
            <p:ph type="ctrTitle"/>
          </p:nvPr>
        </p:nvSpPr>
        <p:spPr>
          <a:xfrm>
            <a:off x="458035" y="1018430"/>
            <a:ext cx="10867850" cy="849112"/>
          </a:xfrm>
          <a:noFill/>
          <a:ln>
            <a:noFill/>
          </a:ln>
        </p:spPr>
        <p:txBody>
          <a:bodyPr wrap="square">
            <a:normAutofit/>
          </a:bodyPr>
          <a:lstStyle/>
          <a:p>
            <a:r>
              <a:rPr lang="nl-NL" sz="2950" dirty="0">
                <a:solidFill>
                  <a:schemeClr val="tx1"/>
                </a:solidFill>
              </a:rPr>
              <a:t>Iets doen samen met of voor iemand anders</a:t>
            </a:r>
          </a:p>
        </p:txBody>
      </p:sp>
      <p:sp>
        <p:nvSpPr>
          <p:cNvPr id="4" name="Tekstvak 3">
            <a:extLst>
              <a:ext uri="{FF2B5EF4-FFF2-40B4-BE49-F238E27FC236}">
                <a16:creationId xmlns:a16="http://schemas.microsoft.com/office/drawing/2014/main" id="{6BD8D83B-767A-35A1-B09C-EE5BC66AB22B}"/>
              </a:ext>
            </a:extLst>
          </p:cNvPr>
          <p:cNvSpPr txBox="1"/>
          <p:nvPr/>
        </p:nvSpPr>
        <p:spPr>
          <a:xfrm>
            <a:off x="1702558" y="1867542"/>
            <a:ext cx="8932125" cy="4891019"/>
          </a:xfrm>
          <a:prstGeom prst="rect">
            <a:avLst/>
          </a:prstGeom>
          <a:noFill/>
        </p:spPr>
        <p:txBody>
          <a:bodyPr wrap="none" rtlCol="0">
            <a:spAutoFit/>
          </a:bodyPr>
          <a:lstStyle/>
          <a:p>
            <a:pPr>
              <a:lnSpc>
                <a:spcPct val="200000"/>
              </a:lnSpc>
            </a:pPr>
            <a:r>
              <a:rPr lang="nl-NL" dirty="0"/>
              <a:t>Soms ben je omringd door mensen en voel je je tóch eenzaam.</a:t>
            </a:r>
            <a:br>
              <a:rPr lang="nl-NL" dirty="0"/>
            </a:br>
            <a:r>
              <a:rPr lang="nl-NL" dirty="0"/>
              <a:t>Dat komt omdat je het gevoel mist van hechte, betekenisvolle banden.</a:t>
            </a:r>
          </a:p>
          <a:p>
            <a:pPr>
              <a:lnSpc>
                <a:spcPct val="200000"/>
              </a:lnSpc>
            </a:pPr>
            <a:r>
              <a:rPr lang="nl-NL" dirty="0"/>
              <a:t>Wat dan kan helpen:</a:t>
            </a:r>
          </a:p>
          <a:p>
            <a:pPr marL="742950" lvl="1" indent="-285750">
              <a:lnSpc>
                <a:spcPct val="150000"/>
              </a:lnSpc>
              <a:buFont typeface="Arial" panose="020B0604020202020204" pitchFamily="34" charset="0"/>
              <a:buChar char="•"/>
            </a:pPr>
            <a:r>
              <a:rPr lang="nl-NL" dirty="0"/>
              <a:t>Bel of app een vriend(in)</a:t>
            </a:r>
          </a:p>
          <a:p>
            <a:pPr marL="742950" lvl="1" indent="-285750">
              <a:lnSpc>
                <a:spcPct val="150000"/>
              </a:lnSpc>
              <a:buFont typeface="Arial" panose="020B0604020202020204" pitchFamily="34" charset="0"/>
              <a:buChar char="•"/>
            </a:pPr>
            <a:r>
              <a:rPr lang="nl-NL" dirty="0"/>
              <a:t>Doe iets samen of met iemand</a:t>
            </a:r>
          </a:p>
          <a:p>
            <a:pPr marL="742950" lvl="1" indent="-285750">
              <a:lnSpc>
                <a:spcPct val="150000"/>
              </a:lnSpc>
              <a:buFont typeface="Arial" panose="020B0604020202020204" pitchFamily="34" charset="0"/>
              <a:buChar char="•"/>
            </a:pPr>
            <a:r>
              <a:rPr lang="nl-NL" dirty="0"/>
              <a:t>Help een ander</a:t>
            </a:r>
          </a:p>
          <a:p>
            <a:pPr marL="742950" lvl="1" indent="-285750">
              <a:lnSpc>
                <a:spcPct val="150000"/>
              </a:lnSpc>
              <a:buFont typeface="Arial" panose="020B0604020202020204" pitchFamily="34" charset="0"/>
              <a:buChar char="•"/>
            </a:pPr>
            <a:r>
              <a:rPr lang="nl-NL" dirty="0"/>
              <a:t>Sluit je aan bij een club of sportteam</a:t>
            </a:r>
          </a:p>
          <a:p>
            <a:pPr marL="742950" lvl="1" indent="-285750">
              <a:lnSpc>
                <a:spcPct val="150000"/>
              </a:lnSpc>
              <a:buFont typeface="Arial" panose="020B0604020202020204" pitchFamily="34" charset="0"/>
              <a:buChar char="•"/>
            </a:pPr>
            <a:r>
              <a:rPr lang="nl-NL" dirty="0"/>
              <a:t>Praat met iemand die je vertrouwd</a:t>
            </a:r>
          </a:p>
          <a:p>
            <a:pPr lvl="1">
              <a:lnSpc>
                <a:spcPct val="150000"/>
              </a:lnSpc>
            </a:pPr>
            <a:endParaRPr lang="nl-NL" dirty="0"/>
          </a:p>
          <a:p>
            <a:pPr lvl="1"/>
            <a:r>
              <a:rPr lang="nl-NL" i="1" dirty="0"/>
              <a:t>Bedenk ook: soms duurt het een tijdje voordat je een goede band met iemand hebt opgebouwd.</a:t>
            </a:r>
          </a:p>
          <a:p>
            <a:pPr lvl="1">
              <a:lnSpc>
                <a:spcPct val="150000"/>
              </a:lnSpc>
            </a:pPr>
            <a:endParaRPr lang="nl-NL" dirty="0"/>
          </a:p>
        </p:txBody>
      </p:sp>
    </p:spTree>
    <p:extLst>
      <p:ext uri="{BB962C8B-B14F-4D97-AF65-F5344CB8AC3E}">
        <p14:creationId xmlns:p14="http://schemas.microsoft.com/office/powerpoint/2010/main" val="353948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B0D27DD-1B44-D533-8BB8-2D596EB045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E84BAC-8162-783F-5AA5-461CC17B976B}"/>
              </a:ext>
            </a:extLst>
          </p:cNvPr>
          <p:cNvSpPr>
            <a:spLocks noGrp="1"/>
          </p:cNvSpPr>
          <p:nvPr>
            <p:ph type="ctrTitle"/>
          </p:nvPr>
        </p:nvSpPr>
        <p:spPr>
          <a:xfrm>
            <a:off x="-311510" y="1018430"/>
            <a:ext cx="10867850" cy="849112"/>
          </a:xfrm>
          <a:noFill/>
          <a:ln>
            <a:noFill/>
          </a:ln>
        </p:spPr>
        <p:txBody>
          <a:bodyPr wrap="square">
            <a:normAutofit/>
          </a:bodyPr>
          <a:lstStyle/>
          <a:p>
            <a:r>
              <a:rPr lang="nl-NL" sz="2950" dirty="0">
                <a:solidFill>
                  <a:schemeClr val="tx1"/>
                </a:solidFill>
              </a:rPr>
              <a:t>Contact met de wereld om ons heen</a:t>
            </a:r>
          </a:p>
        </p:txBody>
      </p:sp>
      <p:sp>
        <p:nvSpPr>
          <p:cNvPr id="4" name="Tekstvak 3">
            <a:extLst>
              <a:ext uri="{FF2B5EF4-FFF2-40B4-BE49-F238E27FC236}">
                <a16:creationId xmlns:a16="http://schemas.microsoft.com/office/drawing/2014/main" id="{867E93E8-9BDF-ED2A-859E-AE0F26F8DA58}"/>
              </a:ext>
            </a:extLst>
          </p:cNvPr>
          <p:cNvSpPr txBox="1"/>
          <p:nvPr/>
        </p:nvSpPr>
        <p:spPr>
          <a:xfrm>
            <a:off x="1702558" y="1867542"/>
            <a:ext cx="7542578" cy="4060022"/>
          </a:xfrm>
          <a:prstGeom prst="rect">
            <a:avLst/>
          </a:prstGeom>
          <a:noFill/>
        </p:spPr>
        <p:txBody>
          <a:bodyPr wrap="none" rtlCol="0">
            <a:spAutoFit/>
          </a:bodyPr>
          <a:lstStyle/>
          <a:p>
            <a:pPr>
              <a:lnSpc>
                <a:spcPct val="200000"/>
              </a:lnSpc>
            </a:pPr>
            <a:r>
              <a:rPr lang="nl-NL" dirty="0"/>
              <a:t>Soms voel je je eenzaam omdat je meer wilt doen voor de wereld om je heen. </a:t>
            </a:r>
          </a:p>
          <a:p>
            <a:pPr>
              <a:lnSpc>
                <a:spcPct val="200000"/>
              </a:lnSpc>
            </a:pPr>
            <a:r>
              <a:rPr lang="nl-NL" dirty="0"/>
              <a:t>Wat dan kan helpen:</a:t>
            </a:r>
          </a:p>
          <a:p>
            <a:pPr marL="742950" lvl="1" indent="-285750">
              <a:lnSpc>
                <a:spcPct val="150000"/>
              </a:lnSpc>
              <a:buFont typeface="Arial" panose="020B0604020202020204" pitchFamily="34" charset="0"/>
              <a:buChar char="•"/>
            </a:pPr>
            <a:r>
              <a:rPr lang="nl-NL" dirty="0"/>
              <a:t>Geef je op voor vrijwilligerswerk</a:t>
            </a:r>
          </a:p>
          <a:p>
            <a:pPr marL="742950" lvl="1" indent="-285750">
              <a:lnSpc>
                <a:spcPct val="150000"/>
              </a:lnSpc>
              <a:buFont typeface="Arial" panose="020B0604020202020204" pitchFamily="34" charset="0"/>
              <a:buChar char="•"/>
            </a:pPr>
            <a:r>
              <a:rPr lang="nl-NL" dirty="0"/>
              <a:t>Neem een bijbaantje</a:t>
            </a:r>
          </a:p>
          <a:p>
            <a:pPr marL="742950" lvl="1" indent="-285750">
              <a:lnSpc>
                <a:spcPct val="150000"/>
              </a:lnSpc>
              <a:buFont typeface="Arial" panose="020B0604020202020204" pitchFamily="34" charset="0"/>
              <a:buChar char="•"/>
            </a:pPr>
            <a:r>
              <a:rPr lang="nl-NL" dirty="0"/>
              <a:t>Doe iets goeds voor een ander</a:t>
            </a:r>
          </a:p>
          <a:p>
            <a:pPr marL="742950" lvl="1" indent="-285750">
              <a:lnSpc>
                <a:spcPct val="150000"/>
              </a:lnSpc>
              <a:buFont typeface="Arial" panose="020B0604020202020204" pitchFamily="34" charset="0"/>
              <a:buChar char="•"/>
            </a:pPr>
            <a:r>
              <a:rPr lang="nl-NL" dirty="0"/>
              <a:t>Leer iets over andere landen, culturen of tradities</a:t>
            </a:r>
          </a:p>
          <a:p>
            <a:pPr marL="742950" lvl="1" indent="-285750">
              <a:lnSpc>
                <a:spcPct val="150000"/>
              </a:lnSpc>
              <a:buFont typeface="Arial" panose="020B0604020202020204" pitchFamily="34" charset="0"/>
              <a:buChar char="•"/>
            </a:pPr>
            <a:r>
              <a:rPr lang="nl-NL" dirty="0"/>
              <a:t>Praat met iemand die je vertrouwd</a:t>
            </a:r>
          </a:p>
          <a:p>
            <a:pPr lvl="1">
              <a:lnSpc>
                <a:spcPct val="150000"/>
              </a:lnSpc>
            </a:pPr>
            <a:endParaRPr lang="nl-NL" dirty="0"/>
          </a:p>
          <a:p>
            <a:pPr lvl="1">
              <a:lnSpc>
                <a:spcPct val="150000"/>
              </a:lnSpc>
            </a:pPr>
            <a:endParaRPr lang="nl-NL" dirty="0"/>
          </a:p>
        </p:txBody>
      </p:sp>
    </p:spTree>
    <p:extLst>
      <p:ext uri="{BB962C8B-B14F-4D97-AF65-F5344CB8AC3E}">
        <p14:creationId xmlns:p14="http://schemas.microsoft.com/office/powerpoint/2010/main" val="17041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8343BD0-4B81-8449-09C0-ABE9A784E5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DD2BF4-A596-C9C4-8767-9E868518B61D}"/>
              </a:ext>
            </a:extLst>
          </p:cNvPr>
          <p:cNvSpPr>
            <a:spLocks noGrp="1"/>
          </p:cNvSpPr>
          <p:nvPr>
            <p:ph type="ctrTitle"/>
          </p:nvPr>
        </p:nvSpPr>
        <p:spPr>
          <a:xfrm>
            <a:off x="662074" y="1027483"/>
            <a:ext cx="10867850" cy="849112"/>
          </a:xfrm>
          <a:noFill/>
          <a:ln>
            <a:noFill/>
          </a:ln>
        </p:spPr>
        <p:txBody>
          <a:bodyPr wrap="square">
            <a:normAutofit/>
          </a:bodyPr>
          <a:lstStyle/>
          <a:p>
            <a:r>
              <a:rPr lang="nl-NL" sz="2950" dirty="0">
                <a:solidFill>
                  <a:schemeClr val="tx1"/>
                </a:solidFill>
              </a:rPr>
              <a:t>Vergeet niet dat:</a:t>
            </a:r>
          </a:p>
        </p:txBody>
      </p:sp>
      <p:sp>
        <p:nvSpPr>
          <p:cNvPr id="4" name="Tekstvak 3">
            <a:extLst>
              <a:ext uri="{FF2B5EF4-FFF2-40B4-BE49-F238E27FC236}">
                <a16:creationId xmlns:a16="http://schemas.microsoft.com/office/drawing/2014/main" id="{63A98CF4-3442-C797-EF95-F7443B5EA2BD}"/>
              </a:ext>
            </a:extLst>
          </p:cNvPr>
          <p:cNvSpPr txBox="1"/>
          <p:nvPr/>
        </p:nvSpPr>
        <p:spPr>
          <a:xfrm>
            <a:off x="2172425" y="2908691"/>
            <a:ext cx="8713091" cy="1613199"/>
          </a:xfrm>
          <a:prstGeom prst="rect">
            <a:avLst/>
          </a:prstGeom>
          <a:noFill/>
        </p:spPr>
        <p:txBody>
          <a:bodyPr wrap="none" rtlCol="0">
            <a:spAutoFit/>
          </a:bodyPr>
          <a:lstStyle/>
          <a:p>
            <a:pPr>
              <a:lnSpc>
                <a:spcPct val="200000"/>
              </a:lnSpc>
            </a:pPr>
            <a:r>
              <a:rPr lang="nl-NL" sz="2400" dirty="0"/>
              <a:t>Iedereen zich wel eens eenzaam kan voelen, en dat dit oké kan zijn. </a:t>
            </a:r>
          </a:p>
          <a:p>
            <a:pPr lvl="1">
              <a:lnSpc>
                <a:spcPct val="150000"/>
              </a:lnSpc>
            </a:pPr>
            <a:endParaRPr lang="nl-NL" dirty="0"/>
          </a:p>
          <a:p>
            <a:pPr lvl="1">
              <a:lnSpc>
                <a:spcPct val="150000"/>
              </a:lnSpc>
            </a:pPr>
            <a:endParaRPr lang="nl-NL" dirty="0"/>
          </a:p>
        </p:txBody>
      </p:sp>
    </p:spTree>
    <p:extLst>
      <p:ext uri="{BB962C8B-B14F-4D97-AF65-F5344CB8AC3E}">
        <p14:creationId xmlns:p14="http://schemas.microsoft.com/office/powerpoint/2010/main" val="268691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E444637-1E2B-E4BE-1E30-404EFAEB4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6ABE94-84CC-14B5-5E1C-8EC5482391A7}"/>
              </a:ext>
            </a:extLst>
          </p:cNvPr>
          <p:cNvSpPr>
            <a:spLocks noGrp="1"/>
          </p:cNvSpPr>
          <p:nvPr>
            <p:ph type="ctrTitle"/>
          </p:nvPr>
        </p:nvSpPr>
        <p:spPr>
          <a:xfrm>
            <a:off x="5498590" y="988741"/>
            <a:ext cx="5888754" cy="4880518"/>
          </a:xfrm>
          <a:noFill/>
          <a:ln>
            <a:noFill/>
          </a:ln>
        </p:spPr>
        <p:txBody>
          <a:bodyPr wrap="square">
            <a:normAutofit/>
          </a:bodyPr>
          <a:lstStyle/>
          <a:p>
            <a:pPr algn="l"/>
            <a:r>
              <a:rPr lang="nl-NL" sz="5900" dirty="0">
                <a:solidFill>
                  <a:schemeClr val="tx1"/>
                </a:solidFill>
              </a:rPr>
              <a:t>Hoe kun je </a:t>
            </a:r>
            <a:br>
              <a:rPr lang="nl-NL" sz="4800" dirty="0">
                <a:solidFill>
                  <a:schemeClr val="tx1"/>
                </a:solidFill>
              </a:rPr>
            </a:br>
            <a:r>
              <a:rPr lang="nl-NL" sz="4800" dirty="0">
                <a:solidFill>
                  <a:schemeClr val="tx1"/>
                </a:solidFill>
              </a:rPr>
              <a:t>eenzaamheid</a:t>
            </a:r>
            <a:br>
              <a:rPr lang="nl-NL" sz="4800" dirty="0">
                <a:solidFill>
                  <a:schemeClr val="tx1"/>
                </a:solidFill>
              </a:rPr>
            </a:br>
            <a:r>
              <a:rPr lang="nl-NL" sz="7800" dirty="0">
                <a:solidFill>
                  <a:schemeClr val="tx1"/>
                </a:solidFill>
              </a:rPr>
              <a:t>bij jezelf </a:t>
            </a:r>
            <a:r>
              <a:rPr lang="nl-NL" sz="4600" dirty="0">
                <a:solidFill>
                  <a:schemeClr val="tx1"/>
                </a:solidFill>
              </a:rPr>
              <a:t>verminderen?</a:t>
            </a:r>
          </a:p>
        </p:txBody>
      </p:sp>
      <p:sp>
        <p:nvSpPr>
          <p:cNvPr id="3" name="Ondertitel 2">
            <a:extLst>
              <a:ext uri="{FF2B5EF4-FFF2-40B4-BE49-F238E27FC236}">
                <a16:creationId xmlns:a16="http://schemas.microsoft.com/office/drawing/2014/main" id="{5C880AAC-DE51-F232-AF5B-D279E37B5E26}"/>
              </a:ext>
            </a:extLst>
          </p:cNvPr>
          <p:cNvSpPr>
            <a:spLocks noGrp="1"/>
          </p:cNvSpPr>
          <p:nvPr>
            <p:ph type="subTitle" idx="1"/>
          </p:nvPr>
        </p:nvSpPr>
        <p:spPr>
          <a:xfrm>
            <a:off x="1867700" y="2007220"/>
            <a:ext cx="2357553" cy="2843560"/>
          </a:xfrm>
        </p:spPr>
        <p:txBody>
          <a:bodyPr anchor="ctr">
            <a:normAutofit/>
          </a:bodyPr>
          <a:lstStyle/>
          <a:p>
            <a:pPr algn="r"/>
            <a:r>
              <a:rPr lang="nl-NL" dirty="0">
                <a:solidFill>
                  <a:srgbClr val="FFFFFF"/>
                </a:solidFill>
              </a:rPr>
              <a:t>[DATUM]</a:t>
            </a:r>
          </a:p>
          <a:p>
            <a:pPr algn="r"/>
            <a:endParaRPr lang="nl-NL" dirty="0">
              <a:solidFill>
                <a:srgbClr val="FFFFFF"/>
              </a:solidFill>
            </a:endParaRPr>
          </a:p>
        </p:txBody>
      </p:sp>
    </p:spTree>
    <p:extLst>
      <p:ext uri="{BB962C8B-B14F-4D97-AF65-F5344CB8AC3E}">
        <p14:creationId xmlns:p14="http://schemas.microsoft.com/office/powerpoint/2010/main" val="396664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71DDE3E-1D0C-E771-EA75-C1FAF09B19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1E2D1F-8AE3-5256-5E1E-3AA714453ABA}"/>
              </a:ext>
            </a:extLst>
          </p:cNvPr>
          <p:cNvSpPr>
            <a:spLocks noGrp="1"/>
          </p:cNvSpPr>
          <p:nvPr>
            <p:ph type="ctrTitle"/>
          </p:nvPr>
        </p:nvSpPr>
        <p:spPr>
          <a:xfrm>
            <a:off x="1088571" y="988741"/>
            <a:ext cx="10298773" cy="4880518"/>
          </a:xfrm>
          <a:noFill/>
          <a:ln>
            <a:noFill/>
          </a:ln>
        </p:spPr>
        <p:txBody>
          <a:bodyPr wrap="square">
            <a:normAutofit/>
          </a:bodyPr>
          <a:lstStyle/>
          <a:p>
            <a:r>
              <a:rPr lang="nl-NL" sz="3600" dirty="0">
                <a:solidFill>
                  <a:schemeClr val="tx1"/>
                </a:solidFill>
              </a:rPr>
              <a:t>Laten we eerst een paar afspraken maken</a:t>
            </a:r>
            <a:endParaRPr lang="nl-NL" sz="2800" dirty="0">
              <a:solidFill>
                <a:schemeClr val="tx1"/>
              </a:solidFill>
            </a:endParaRPr>
          </a:p>
        </p:txBody>
      </p:sp>
    </p:spTree>
    <p:extLst>
      <p:ext uri="{BB962C8B-B14F-4D97-AF65-F5344CB8AC3E}">
        <p14:creationId xmlns:p14="http://schemas.microsoft.com/office/powerpoint/2010/main" val="105306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9B7C4D8-30D6-A8B4-7B0C-7BA824D73B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0FF8F2-5D53-421D-63A2-0C6184F1B5B9}"/>
              </a:ext>
            </a:extLst>
          </p:cNvPr>
          <p:cNvSpPr>
            <a:spLocks noGrp="1"/>
          </p:cNvSpPr>
          <p:nvPr>
            <p:ph type="ctrTitle"/>
          </p:nvPr>
        </p:nvSpPr>
        <p:spPr>
          <a:xfrm>
            <a:off x="-2830286" y="1054056"/>
            <a:ext cx="10298773" cy="916259"/>
          </a:xfrm>
          <a:noFill/>
          <a:ln>
            <a:noFill/>
          </a:ln>
        </p:spPr>
        <p:txBody>
          <a:bodyPr wrap="square">
            <a:normAutofit/>
          </a:bodyPr>
          <a:lstStyle/>
          <a:p>
            <a:r>
              <a:rPr lang="nl-NL" sz="3600" dirty="0">
                <a:solidFill>
                  <a:schemeClr val="tx1"/>
                </a:solidFill>
              </a:rPr>
              <a:t>Wij gaan:</a:t>
            </a:r>
            <a:endParaRPr lang="nl-NL" sz="2800" dirty="0">
              <a:solidFill>
                <a:schemeClr val="tx1"/>
              </a:solidFill>
            </a:endParaRPr>
          </a:p>
        </p:txBody>
      </p:sp>
      <p:sp>
        <p:nvSpPr>
          <p:cNvPr id="4" name="Tekstvak 3">
            <a:extLst>
              <a:ext uri="{FF2B5EF4-FFF2-40B4-BE49-F238E27FC236}">
                <a16:creationId xmlns:a16="http://schemas.microsoft.com/office/drawing/2014/main" id="{491BFCC1-EA6D-A216-5FA9-7A5B79FF51E3}"/>
              </a:ext>
            </a:extLst>
          </p:cNvPr>
          <p:cNvSpPr txBox="1"/>
          <p:nvPr/>
        </p:nvSpPr>
        <p:spPr>
          <a:xfrm>
            <a:off x="925286" y="2274838"/>
            <a:ext cx="7511142" cy="3367525"/>
          </a:xfrm>
          <a:prstGeom prst="rect">
            <a:avLst/>
          </a:prstGeom>
          <a:noFill/>
        </p:spPr>
        <p:txBody>
          <a:bodyPr wrap="square">
            <a:spAutoFit/>
          </a:bodyPr>
          <a:lstStyle/>
          <a:p>
            <a:pPr marL="800100" lvl="1" indent="-342900">
              <a:lnSpc>
                <a:spcPct val="150000"/>
              </a:lnSpc>
              <a:buFont typeface="+mj-lt"/>
              <a:buAutoNum type="arabicPeriod"/>
            </a:pPr>
            <a:r>
              <a:rPr lang="nl-NL" dirty="0"/>
              <a:t>E</a:t>
            </a:r>
            <a:r>
              <a:rPr lang="nl-NL" noProof="0" dirty="0" err="1"/>
              <a:t>lkaar</a:t>
            </a:r>
            <a:r>
              <a:rPr lang="nl-NL" noProof="0" dirty="0"/>
              <a:t> respecteren en naar elkaar luisteren – we gaan elkaar de ruimte geven om gehoord te worden</a:t>
            </a:r>
          </a:p>
          <a:p>
            <a:pPr marL="800100" lvl="1" indent="-342900">
              <a:lnSpc>
                <a:spcPct val="150000"/>
              </a:lnSpc>
              <a:buFont typeface="+mj-lt"/>
              <a:buAutoNum type="arabicPeriod"/>
            </a:pPr>
            <a:r>
              <a:rPr lang="nl-NL" dirty="0"/>
              <a:t>De mening van iedereen waarderen, zelfs als die anders is dan onze eigen mening</a:t>
            </a:r>
          </a:p>
          <a:p>
            <a:pPr marL="800100" lvl="1" indent="-342900">
              <a:lnSpc>
                <a:spcPct val="150000"/>
              </a:lnSpc>
              <a:buFont typeface="+mj-lt"/>
              <a:buAutoNum type="arabicPeriod"/>
            </a:pPr>
            <a:r>
              <a:rPr lang="nl-NL" dirty="0"/>
              <a:t>Vragen stellen, vooral als we informatie of een activiteit onduidelijk vinden</a:t>
            </a:r>
          </a:p>
          <a:p>
            <a:pPr marL="800100" lvl="1" indent="-342900">
              <a:lnSpc>
                <a:spcPct val="150000"/>
              </a:lnSpc>
              <a:buFont typeface="+mj-lt"/>
              <a:buAutoNum type="arabicPeriod"/>
            </a:pPr>
            <a:r>
              <a:rPr lang="nl-NL" dirty="0"/>
              <a:t>Aardig zijn tegen onszelf en anderen, en we gaan om ondersteuning vragen als we die nodig hebben.</a:t>
            </a:r>
            <a:endParaRPr lang="nl-NL" noProof="0" dirty="0"/>
          </a:p>
        </p:txBody>
      </p:sp>
    </p:spTree>
    <p:extLst>
      <p:ext uri="{BB962C8B-B14F-4D97-AF65-F5344CB8AC3E}">
        <p14:creationId xmlns:p14="http://schemas.microsoft.com/office/powerpoint/2010/main" val="269252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B421A2C-2681-2322-6551-0CDC11F014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CE4B68-6F6D-81BF-8237-D0A6A8E6E4F7}"/>
              </a:ext>
            </a:extLst>
          </p:cNvPr>
          <p:cNvSpPr>
            <a:spLocks noGrp="1"/>
          </p:cNvSpPr>
          <p:nvPr>
            <p:ph type="ctrTitle"/>
          </p:nvPr>
        </p:nvSpPr>
        <p:spPr>
          <a:xfrm>
            <a:off x="1575811" y="3004444"/>
            <a:ext cx="9040377" cy="849112"/>
          </a:xfrm>
          <a:noFill/>
          <a:ln>
            <a:noFill/>
          </a:ln>
        </p:spPr>
        <p:txBody>
          <a:bodyPr wrap="square">
            <a:normAutofit/>
          </a:bodyPr>
          <a:lstStyle/>
          <a:p>
            <a:r>
              <a:rPr lang="nl-NL" sz="2950" dirty="0">
                <a:solidFill>
                  <a:schemeClr val="tx1"/>
                </a:solidFill>
              </a:rPr>
              <a:t>En nu een korte oefening</a:t>
            </a:r>
          </a:p>
        </p:txBody>
      </p:sp>
    </p:spTree>
    <p:extLst>
      <p:ext uri="{BB962C8B-B14F-4D97-AF65-F5344CB8AC3E}">
        <p14:creationId xmlns:p14="http://schemas.microsoft.com/office/powerpoint/2010/main" val="398122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AF63DDD-4D88-1970-4AD4-A011C28CAB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040A40-ED42-34FF-221D-558D9BD20126}"/>
              </a:ext>
            </a:extLst>
          </p:cNvPr>
          <p:cNvSpPr>
            <a:spLocks noGrp="1"/>
          </p:cNvSpPr>
          <p:nvPr>
            <p:ph type="ctrTitle"/>
          </p:nvPr>
        </p:nvSpPr>
        <p:spPr>
          <a:xfrm>
            <a:off x="-1072001" y="1020958"/>
            <a:ext cx="10867850" cy="849112"/>
          </a:xfrm>
          <a:noFill/>
          <a:ln>
            <a:noFill/>
          </a:ln>
        </p:spPr>
        <p:txBody>
          <a:bodyPr wrap="square">
            <a:normAutofit/>
          </a:bodyPr>
          <a:lstStyle/>
          <a:p>
            <a:r>
              <a:rPr lang="nl-NL" sz="2950" dirty="0">
                <a:solidFill>
                  <a:schemeClr val="tx1"/>
                </a:solidFill>
              </a:rPr>
              <a:t>Contact en verbinding maken</a:t>
            </a:r>
          </a:p>
        </p:txBody>
      </p:sp>
      <p:sp>
        <p:nvSpPr>
          <p:cNvPr id="4" name="Tekstvak 3">
            <a:extLst>
              <a:ext uri="{FF2B5EF4-FFF2-40B4-BE49-F238E27FC236}">
                <a16:creationId xmlns:a16="http://schemas.microsoft.com/office/drawing/2014/main" id="{94C98B1A-DED1-9325-03AE-3C06CACAEACC}"/>
              </a:ext>
            </a:extLst>
          </p:cNvPr>
          <p:cNvSpPr txBox="1"/>
          <p:nvPr/>
        </p:nvSpPr>
        <p:spPr>
          <a:xfrm>
            <a:off x="1702558" y="1867542"/>
            <a:ext cx="646331" cy="874535"/>
          </a:xfrm>
          <a:prstGeom prst="rect">
            <a:avLst/>
          </a:prstGeom>
          <a:noFill/>
        </p:spPr>
        <p:txBody>
          <a:bodyPr wrap="none" rtlCol="0">
            <a:spAutoFit/>
          </a:bodyPr>
          <a:lstStyle/>
          <a:p>
            <a:pPr lvl="1">
              <a:lnSpc>
                <a:spcPct val="150000"/>
              </a:lnSpc>
            </a:pPr>
            <a:endParaRPr lang="nl-NL" dirty="0"/>
          </a:p>
          <a:p>
            <a:pPr lvl="1">
              <a:lnSpc>
                <a:spcPct val="150000"/>
              </a:lnSpc>
            </a:pPr>
            <a:endParaRPr lang="nl-NL" dirty="0"/>
          </a:p>
        </p:txBody>
      </p:sp>
      <p:pic>
        <p:nvPicPr>
          <p:cNvPr id="3" name="Content Placeholder 4" descr="A close-up of a painting&#10;&#10;AI-generated content may be incorrect.">
            <a:extLst>
              <a:ext uri="{FF2B5EF4-FFF2-40B4-BE49-F238E27FC236}">
                <a16:creationId xmlns:a16="http://schemas.microsoft.com/office/drawing/2014/main" id="{1E883810-0FDE-9A80-B854-8483FC224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206" y="1278134"/>
            <a:ext cx="3285205" cy="5036942"/>
          </a:xfrm>
          <a:prstGeom prst="rect">
            <a:avLst/>
          </a:prstGeom>
          <a:noFill/>
        </p:spPr>
      </p:pic>
      <p:sp>
        <p:nvSpPr>
          <p:cNvPr id="9" name="Tekstvak 8">
            <a:extLst>
              <a:ext uri="{FF2B5EF4-FFF2-40B4-BE49-F238E27FC236}">
                <a16:creationId xmlns:a16="http://schemas.microsoft.com/office/drawing/2014/main" id="{98252FA6-0873-3A59-CD71-80139BD04FA9}"/>
              </a:ext>
            </a:extLst>
          </p:cNvPr>
          <p:cNvSpPr txBox="1"/>
          <p:nvPr/>
        </p:nvSpPr>
        <p:spPr>
          <a:xfrm>
            <a:off x="8173202" y="6315076"/>
            <a:ext cx="6631662" cy="276999"/>
          </a:xfrm>
          <a:prstGeom prst="rect">
            <a:avLst/>
          </a:prstGeom>
          <a:noFill/>
        </p:spPr>
        <p:txBody>
          <a:bodyPr wrap="square">
            <a:spAutoFit/>
          </a:bodyPr>
          <a:lstStyle/>
          <a:p>
            <a:r>
              <a:rPr lang="nl-NL" sz="1200"/>
              <a:t>Wassily Kandinsky, </a:t>
            </a:r>
            <a:r>
              <a:rPr lang="nl-NL" sz="1200" i="1"/>
              <a:t>Clear connection </a:t>
            </a:r>
            <a:r>
              <a:rPr lang="nl-NL" sz="1200"/>
              <a:t>(1925)</a:t>
            </a:r>
            <a:endParaRPr lang="nl-NL" sz="1200" dirty="0"/>
          </a:p>
        </p:txBody>
      </p:sp>
      <p:sp>
        <p:nvSpPr>
          <p:cNvPr id="11" name="Tekstvak 10">
            <a:extLst>
              <a:ext uri="{FF2B5EF4-FFF2-40B4-BE49-F238E27FC236}">
                <a16:creationId xmlns:a16="http://schemas.microsoft.com/office/drawing/2014/main" id="{157EDC58-84F3-583A-D653-496617DC3863}"/>
              </a:ext>
            </a:extLst>
          </p:cNvPr>
          <p:cNvSpPr txBox="1"/>
          <p:nvPr/>
        </p:nvSpPr>
        <p:spPr>
          <a:xfrm>
            <a:off x="1080578" y="2695911"/>
            <a:ext cx="7940350" cy="369332"/>
          </a:xfrm>
          <a:prstGeom prst="rect">
            <a:avLst/>
          </a:prstGeom>
          <a:noFill/>
        </p:spPr>
        <p:txBody>
          <a:bodyPr wrap="square">
            <a:spAutoFit/>
          </a:bodyPr>
          <a:lstStyle/>
          <a:p>
            <a:r>
              <a:rPr lang="nl-NL" noProof="0" dirty="0"/>
              <a:t>Welke 3 woorden komen in je op als je naar dit beeld kijkt?</a:t>
            </a:r>
          </a:p>
        </p:txBody>
      </p:sp>
    </p:spTree>
    <p:extLst>
      <p:ext uri="{BB962C8B-B14F-4D97-AF65-F5344CB8AC3E}">
        <p14:creationId xmlns:p14="http://schemas.microsoft.com/office/powerpoint/2010/main" val="176500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F7A83-12D1-A06C-732F-99E894B17075}"/>
              </a:ext>
            </a:extLst>
          </p:cNvPr>
          <p:cNvSpPr>
            <a:spLocks noGrp="1"/>
          </p:cNvSpPr>
          <p:nvPr>
            <p:ph type="ctrTitle"/>
          </p:nvPr>
        </p:nvSpPr>
        <p:spPr>
          <a:xfrm>
            <a:off x="5498590" y="988741"/>
            <a:ext cx="5888754" cy="4880518"/>
          </a:xfrm>
          <a:noFill/>
          <a:ln>
            <a:noFill/>
          </a:ln>
        </p:spPr>
        <p:txBody>
          <a:bodyPr wrap="square">
            <a:normAutofit/>
          </a:bodyPr>
          <a:lstStyle/>
          <a:p>
            <a:pPr algn="l"/>
            <a:r>
              <a:rPr lang="nl-NL" sz="4800">
                <a:solidFill>
                  <a:schemeClr val="tx1"/>
                </a:solidFill>
              </a:rPr>
              <a:t>Eenzaamheid </a:t>
            </a:r>
            <a:br>
              <a:rPr lang="nl-NL" sz="4800">
                <a:solidFill>
                  <a:schemeClr val="tx1"/>
                </a:solidFill>
              </a:rPr>
            </a:br>
            <a:r>
              <a:rPr lang="nl-NL" sz="2950">
                <a:solidFill>
                  <a:schemeClr val="tx1"/>
                </a:solidFill>
              </a:rPr>
              <a:t>bespreekbaar maken</a:t>
            </a:r>
            <a:endParaRPr lang="nl-NL" sz="2950" dirty="0">
              <a:solidFill>
                <a:schemeClr val="tx1"/>
              </a:solidFill>
            </a:endParaRPr>
          </a:p>
        </p:txBody>
      </p:sp>
      <p:sp>
        <p:nvSpPr>
          <p:cNvPr id="3" name="Ondertitel 2">
            <a:extLst>
              <a:ext uri="{FF2B5EF4-FFF2-40B4-BE49-F238E27FC236}">
                <a16:creationId xmlns:a16="http://schemas.microsoft.com/office/drawing/2014/main" id="{AE7C7DAD-8EC0-CBD5-D906-8C71A3F04912}"/>
              </a:ext>
            </a:extLst>
          </p:cNvPr>
          <p:cNvSpPr>
            <a:spLocks noGrp="1"/>
          </p:cNvSpPr>
          <p:nvPr>
            <p:ph type="subTitle" idx="1"/>
          </p:nvPr>
        </p:nvSpPr>
        <p:spPr>
          <a:xfrm>
            <a:off x="1867700" y="2007220"/>
            <a:ext cx="2357553" cy="2843560"/>
          </a:xfrm>
        </p:spPr>
        <p:txBody>
          <a:bodyPr anchor="ctr">
            <a:normAutofit/>
          </a:bodyPr>
          <a:lstStyle/>
          <a:p>
            <a:pPr algn="r"/>
            <a:r>
              <a:rPr lang="nl-NL" dirty="0">
                <a:solidFill>
                  <a:srgbClr val="FFFFFF"/>
                </a:solidFill>
              </a:rPr>
              <a:t>[DATUM]</a:t>
            </a:r>
          </a:p>
          <a:p>
            <a:pPr algn="r"/>
            <a:endParaRPr lang="nl-NL" dirty="0">
              <a:solidFill>
                <a:srgbClr val="FFFFFF"/>
              </a:solidFill>
            </a:endParaRPr>
          </a:p>
        </p:txBody>
      </p:sp>
    </p:spTree>
    <p:extLst>
      <p:ext uri="{BB962C8B-B14F-4D97-AF65-F5344CB8AC3E}">
        <p14:creationId xmlns:p14="http://schemas.microsoft.com/office/powerpoint/2010/main" val="285439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7B36779-36FA-E8F5-1A41-2CAFE8C5A7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6A66BD-3D7F-F764-59A8-A997A4C8B31A}"/>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070759B3-C5DC-D905-72C5-C26EE486C87E}"/>
              </a:ext>
            </a:extLst>
          </p:cNvPr>
          <p:cNvSpPr txBox="1"/>
          <p:nvPr/>
        </p:nvSpPr>
        <p:spPr>
          <a:xfrm>
            <a:off x="1657290" y="2343708"/>
            <a:ext cx="7074565" cy="1670907"/>
          </a:xfrm>
          <a:prstGeom prst="rect">
            <a:avLst/>
          </a:prstGeom>
          <a:noFill/>
        </p:spPr>
        <p:txBody>
          <a:bodyPr wrap="none" rtlCol="0">
            <a:spAutoFit/>
          </a:bodyPr>
          <a:lstStyle/>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Eenzaamheid betekend dat je je niet verbonden voelt.</a:t>
            </a:r>
          </a:p>
          <a:p>
            <a:pPr marL="742950" marR="0" lvl="1" indent="-285750" algn="just"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Je mist een hechte, emotionele band met anderen.</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Of je hebt minder contact met anderen dan je eigenlijk zou willen</a:t>
            </a:r>
          </a:p>
        </p:txBody>
      </p:sp>
    </p:spTree>
    <p:extLst>
      <p:ext uri="{BB962C8B-B14F-4D97-AF65-F5344CB8AC3E}">
        <p14:creationId xmlns:p14="http://schemas.microsoft.com/office/powerpoint/2010/main" val="343629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0F10B645-1F79-A461-2509-09AD00F8BA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C2DE02-DD12-9E15-4B81-94CA91C4BE8B}"/>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62D40688-8951-DF91-3A09-69AC26FB0596}"/>
              </a:ext>
            </a:extLst>
          </p:cNvPr>
          <p:cNvSpPr txBox="1"/>
          <p:nvPr/>
        </p:nvSpPr>
        <p:spPr>
          <a:xfrm>
            <a:off x="1657290" y="2343708"/>
            <a:ext cx="10756150" cy="2778902"/>
          </a:xfrm>
          <a:prstGeom prst="rect">
            <a:avLst/>
          </a:prstGeom>
          <a:noFill/>
        </p:spPr>
        <p:txBody>
          <a:bodyPr wrap="none" rtlCol="0">
            <a:spAutoFit/>
          </a:bodyPr>
          <a:lstStyle/>
          <a:p>
            <a:pPr marL="285750" marR="0" lvl="0"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Belangrijk om te weten:</a:t>
            </a:r>
          </a:p>
          <a:p>
            <a:pPr marL="742950" marR="0" lvl="1" indent="-285750" algn="just"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Iedereen kan zich wel eens eenzaam voelen</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Die gevoelens kunnen komen en gaan, afhankelijk van je situatie.</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Sommige mensen hebben een grotere kans op eenzaamheid door hun omstandigheden of ervaringen.</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7631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0A76C159-ED81-E69A-7A56-BC20599256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1F7712-E683-5093-8E60-5191A7ADC3C8}"/>
              </a:ext>
            </a:extLst>
          </p:cNvPr>
          <p:cNvSpPr>
            <a:spLocks noGrp="1"/>
          </p:cNvSpPr>
          <p:nvPr>
            <p:ph type="ctrTitle"/>
          </p:nvPr>
        </p:nvSpPr>
        <p:spPr>
          <a:xfrm>
            <a:off x="1575811" y="3004444"/>
            <a:ext cx="9040377" cy="849112"/>
          </a:xfrm>
          <a:noFill/>
          <a:ln>
            <a:noFill/>
          </a:ln>
        </p:spPr>
        <p:txBody>
          <a:bodyPr wrap="square">
            <a:normAutofit/>
          </a:bodyPr>
          <a:lstStyle/>
          <a:p>
            <a:r>
              <a:rPr lang="nl-NL" sz="2950" dirty="0">
                <a:solidFill>
                  <a:schemeClr val="tx1"/>
                </a:solidFill>
              </a:rPr>
              <a:t>Nu, een aantal stellingen</a:t>
            </a:r>
          </a:p>
        </p:txBody>
      </p:sp>
    </p:spTree>
    <p:extLst>
      <p:ext uri="{BB962C8B-B14F-4D97-AF65-F5344CB8AC3E}">
        <p14:creationId xmlns:p14="http://schemas.microsoft.com/office/powerpoint/2010/main" val="45284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B9D0570-44E8-905A-C4DB-7BB0320087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DB02E9-84F7-4045-4748-1F8213446780}"/>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DF82CDF6-07C7-362D-CC46-78E5B6733313}"/>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Alleen oude mensen voelen zich eenzaam.</a:t>
            </a:r>
          </a:p>
        </p:txBody>
      </p:sp>
    </p:spTree>
    <p:extLst>
      <p:ext uri="{BB962C8B-B14F-4D97-AF65-F5344CB8AC3E}">
        <p14:creationId xmlns:p14="http://schemas.microsoft.com/office/powerpoint/2010/main" val="98051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86DAD6A4-891E-65B8-4362-E34A9028F4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BFBF55-13DF-4EA4-F97F-DC63C0F499CC}"/>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9C19772E-A884-67A9-3C8E-2A9937CAD049}"/>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Alleen oude mensen voelen zich eenzaam.</a:t>
            </a:r>
          </a:p>
        </p:txBody>
      </p:sp>
      <p:sp>
        <p:nvSpPr>
          <p:cNvPr id="7" name="Tekstvak 6">
            <a:extLst>
              <a:ext uri="{FF2B5EF4-FFF2-40B4-BE49-F238E27FC236}">
                <a16:creationId xmlns:a16="http://schemas.microsoft.com/office/drawing/2014/main" id="{9672A999-55E7-AF48-8B16-70E4C376BC1F}"/>
              </a:ext>
            </a:extLst>
          </p:cNvPr>
          <p:cNvSpPr txBox="1"/>
          <p:nvPr/>
        </p:nvSpPr>
        <p:spPr>
          <a:xfrm>
            <a:off x="8133030" y="4692379"/>
            <a:ext cx="6731250" cy="769441"/>
          </a:xfrm>
          <a:prstGeom prst="rect">
            <a:avLst/>
          </a:prstGeom>
          <a:noFill/>
        </p:spPr>
        <p:txBody>
          <a:bodyPr wrap="square">
            <a:spAutoFit/>
          </a:bodyPr>
          <a:lstStyle/>
          <a:p>
            <a:r>
              <a:rPr lang="nl-NL" sz="4400" dirty="0"/>
              <a:t>Niet waar!</a:t>
            </a:r>
          </a:p>
        </p:txBody>
      </p:sp>
      <p:cxnSp>
        <p:nvCxnSpPr>
          <p:cNvPr id="9" name="Verbindingslijn: gebogen 8">
            <a:extLst>
              <a:ext uri="{FF2B5EF4-FFF2-40B4-BE49-F238E27FC236}">
                <a16:creationId xmlns:a16="http://schemas.microsoft.com/office/drawing/2014/main" id="{55A6099B-C007-8B2F-7312-49BE9FA3EEF1}"/>
              </a:ext>
            </a:extLst>
          </p:cNvPr>
          <p:cNvCxnSpPr>
            <a:stCxn id="4" idx="2"/>
            <a:endCxn id="7" idx="1"/>
          </p:cNvCxnSpPr>
          <p:nvPr/>
        </p:nvCxnSpPr>
        <p:spPr>
          <a:xfrm>
            <a:off x="7673196" y="3429000"/>
            <a:ext cx="459834" cy="16481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5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09E695E-9CA1-6999-A01D-905850C541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85EABF-2F26-1263-2D31-BC829352BF72}"/>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5EFCA56D-28B0-AF78-1609-E39F1B306E13}"/>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Eenzaamheid is hetzelfde als alleen zijn.</a:t>
            </a:r>
          </a:p>
        </p:txBody>
      </p:sp>
    </p:spTree>
    <p:extLst>
      <p:ext uri="{BB962C8B-B14F-4D97-AF65-F5344CB8AC3E}">
        <p14:creationId xmlns:p14="http://schemas.microsoft.com/office/powerpoint/2010/main" val="27069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8884B14-4679-A548-BBE3-8E0F7FAE07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5EAC18-22BE-841A-55A1-DA47C57F2339}"/>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6A5EDFA7-1AB2-C863-3C95-F3E814539C1F}"/>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Eenzaamheid is hetzelfde als alleen zijn.</a:t>
            </a:r>
          </a:p>
        </p:txBody>
      </p:sp>
      <p:sp>
        <p:nvSpPr>
          <p:cNvPr id="3" name="Tekstvak 2">
            <a:extLst>
              <a:ext uri="{FF2B5EF4-FFF2-40B4-BE49-F238E27FC236}">
                <a16:creationId xmlns:a16="http://schemas.microsoft.com/office/drawing/2014/main" id="{D76B7EB3-5278-8559-772F-16FA2ACE62DD}"/>
              </a:ext>
            </a:extLst>
          </p:cNvPr>
          <p:cNvSpPr txBox="1"/>
          <p:nvPr/>
        </p:nvSpPr>
        <p:spPr>
          <a:xfrm>
            <a:off x="8133030" y="4692379"/>
            <a:ext cx="6731250" cy="769441"/>
          </a:xfrm>
          <a:prstGeom prst="rect">
            <a:avLst/>
          </a:prstGeom>
          <a:noFill/>
        </p:spPr>
        <p:txBody>
          <a:bodyPr wrap="square">
            <a:spAutoFit/>
          </a:bodyPr>
          <a:lstStyle/>
          <a:p>
            <a:r>
              <a:rPr lang="nl-NL" sz="4400" dirty="0"/>
              <a:t>Niet waar!</a:t>
            </a:r>
          </a:p>
        </p:txBody>
      </p:sp>
      <p:cxnSp>
        <p:nvCxnSpPr>
          <p:cNvPr id="5" name="Verbindingslijn: gebogen 4">
            <a:extLst>
              <a:ext uri="{FF2B5EF4-FFF2-40B4-BE49-F238E27FC236}">
                <a16:creationId xmlns:a16="http://schemas.microsoft.com/office/drawing/2014/main" id="{9B53654A-4869-3B73-66A8-CCCB3BE8E158}"/>
              </a:ext>
            </a:extLst>
          </p:cNvPr>
          <p:cNvCxnSpPr/>
          <p:nvPr/>
        </p:nvCxnSpPr>
        <p:spPr>
          <a:xfrm>
            <a:off x="7673196" y="3429000"/>
            <a:ext cx="459834" cy="16481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4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2774CED-B844-0534-47D8-6E6A332741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58BA14-1A82-917C-A19C-8662553FD40C}"/>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3FD65683-829C-F71A-47CF-F7668ABD965D}"/>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We hebben allemaal dezelfde kans om ons eenzaam te voelen.</a:t>
            </a:r>
          </a:p>
        </p:txBody>
      </p:sp>
    </p:spTree>
    <p:extLst>
      <p:ext uri="{BB962C8B-B14F-4D97-AF65-F5344CB8AC3E}">
        <p14:creationId xmlns:p14="http://schemas.microsoft.com/office/powerpoint/2010/main" val="395400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5197E70-0C30-3B96-DF29-0ABF93D4F6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C2B271-3A1C-6AD6-8C08-1D5D49E1DEEB}"/>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4755BA81-669B-8A96-D793-6B9ACEFDA2DB}"/>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We hebben allemaal dezelfde kans om ons eenzaam te voelen.</a:t>
            </a:r>
          </a:p>
        </p:txBody>
      </p:sp>
      <p:sp>
        <p:nvSpPr>
          <p:cNvPr id="7" name="Tekstvak 6">
            <a:extLst>
              <a:ext uri="{FF2B5EF4-FFF2-40B4-BE49-F238E27FC236}">
                <a16:creationId xmlns:a16="http://schemas.microsoft.com/office/drawing/2014/main" id="{C6E5A16A-F41A-62B2-43ED-1747229289DC}"/>
              </a:ext>
            </a:extLst>
          </p:cNvPr>
          <p:cNvSpPr txBox="1"/>
          <p:nvPr/>
        </p:nvSpPr>
        <p:spPr>
          <a:xfrm>
            <a:off x="8123869" y="4657737"/>
            <a:ext cx="673125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FFFFFF"/>
                </a:solidFill>
                <a:effectLst/>
                <a:uLnTx/>
                <a:uFillTx/>
                <a:latin typeface="Gill Sans MT" panose="020B0502020104020203"/>
                <a:ea typeface="+mn-ea"/>
                <a:cs typeface="+mn-cs"/>
              </a:rPr>
              <a:t>Niet waar!</a:t>
            </a:r>
          </a:p>
        </p:txBody>
      </p:sp>
      <p:cxnSp>
        <p:nvCxnSpPr>
          <p:cNvPr id="8" name="Verbindingslijn: gebogen 7">
            <a:extLst>
              <a:ext uri="{FF2B5EF4-FFF2-40B4-BE49-F238E27FC236}">
                <a16:creationId xmlns:a16="http://schemas.microsoft.com/office/drawing/2014/main" id="{13A213E5-BD46-83F1-95F5-1E8D9F4F0CAA}"/>
              </a:ext>
            </a:extLst>
          </p:cNvPr>
          <p:cNvCxnSpPr/>
          <p:nvPr/>
        </p:nvCxnSpPr>
        <p:spPr>
          <a:xfrm>
            <a:off x="7673196" y="3429000"/>
            <a:ext cx="459834" cy="16481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42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3FF2E15-EDBF-9C6C-D476-08583D0FFD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F1BAE4-4645-1CB6-563B-88E24F0B8CB3}"/>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E4C7CB7A-FBB8-0105-B526-EFDA719C58FF}"/>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Eenzaamheid en mentale gezondheid hangen samen.</a:t>
            </a:r>
          </a:p>
        </p:txBody>
      </p:sp>
    </p:spTree>
    <p:extLst>
      <p:ext uri="{BB962C8B-B14F-4D97-AF65-F5344CB8AC3E}">
        <p14:creationId xmlns:p14="http://schemas.microsoft.com/office/powerpoint/2010/main" val="6906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123D4B9E-A051-9ADE-E8BD-187B84DD2B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787728-1288-BEDE-DD7A-9D1BD12FC7E6}"/>
              </a:ext>
            </a:extLst>
          </p:cNvPr>
          <p:cNvSpPr>
            <a:spLocks noGrp="1"/>
          </p:cNvSpPr>
          <p:nvPr>
            <p:ph type="ctrTitle"/>
          </p:nvPr>
        </p:nvSpPr>
        <p:spPr>
          <a:xfrm>
            <a:off x="729638" y="961581"/>
            <a:ext cx="9040377" cy="849112"/>
          </a:xfrm>
          <a:noFill/>
          <a:ln>
            <a:noFill/>
          </a:ln>
        </p:spPr>
        <p:txBody>
          <a:bodyPr wrap="square">
            <a:normAutofit fontScale="90000"/>
          </a:bodyPr>
          <a:lstStyle/>
          <a:p>
            <a:r>
              <a:rPr lang="nl-NL" sz="2950" dirty="0">
                <a:solidFill>
                  <a:schemeClr val="tx1"/>
                </a:solidFill>
              </a:rPr>
              <a:t>WAAR GAAN WE HET VANDAAG OVER HEBBEN?</a:t>
            </a:r>
          </a:p>
        </p:txBody>
      </p:sp>
      <p:sp>
        <p:nvSpPr>
          <p:cNvPr id="4" name="Tekstvak 3">
            <a:extLst>
              <a:ext uri="{FF2B5EF4-FFF2-40B4-BE49-F238E27FC236}">
                <a16:creationId xmlns:a16="http://schemas.microsoft.com/office/drawing/2014/main" id="{ABF99B35-ABE2-AD5F-197C-2CEE9F3CB5BD}"/>
              </a:ext>
            </a:extLst>
          </p:cNvPr>
          <p:cNvSpPr txBox="1"/>
          <p:nvPr/>
        </p:nvSpPr>
        <p:spPr>
          <a:xfrm>
            <a:off x="1639183" y="2316548"/>
            <a:ext cx="5857053" cy="222490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Wat is eenzaamheid?</a:t>
            </a:r>
          </a:p>
          <a:p>
            <a:pPr marL="285750" indent="-285750">
              <a:lnSpc>
                <a:spcPct val="200000"/>
              </a:lnSpc>
              <a:buFont typeface="Arial" panose="020B0604020202020204" pitchFamily="34" charset="0"/>
              <a:buChar char="•"/>
            </a:pPr>
            <a:r>
              <a:rPr lang="nl-NL" dirty="0"/>
              <a:t>Wat is mentale gezondheid?</a:t>
            </a:r>
          </a:p>
          <a:p>
            <a:pPr marL="285750" indent="-285750">
              <a:lnSpc>
                <a:spcPct val="200000"/>
              </a:lnSpc>
              <a:buFont typeface="Arial" panose="020B0604020202020204" pitchFamily="34" charset="0"/>
              <a:buChar char="•"/>
            </a:pPr>
            <a:r>
              <a:rPr lang="nl-NL" dirty="0"/>
              <a:t>Hoe beïnvloed eenzaamheid mentale gezondheid?</a:t>
            </a:r>
          </a:p>
          <a:p>
            <a:pPr marL="285750" indent="-285750">
              <a:lnSpc>
                <a:spcPct val="200000"/>
              </a:lnSpc>
              <a:buFont typeface="Arial" panose="020B0604020202020204" pitchFamily="34" charset="0"/>
              <a:buChar char="•"/>
            </a:pPr>
            <a:r>
              <a:rPr lang="nl-NL" dirty="0"/>
              <a:t>Wat kunnen we doen om ons minder eenzaam te voelen?</a:t>
            </a:r>
          </a:p>
        </p:txBody>
      </p:sp>
    </p:spTree>
    <p:extLst>
      <p:ext uri="{BB962C8B-B14F-4D97-AF65-F5344CB8AC3E}">
        <p14:creationId xmlns:p14="http://schemas.microsoft.com/office/powerpoint/2010/main" val="1493072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E051D14-704C-8624-2660-AEE97B0D69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4B8D07-09E2-EF93-E4B9-C99889E2C17C}"/>
              </a:ext>
            </a:extLst>
          </p:cNvPr>
          <p:cNvSpPr>
            <a:spLocks noGrp="1"/>
          </p:cNvSpPr>
          <p:nvPr>
            <p:ph type="ctrTitle"/>
          </p:nvPr>
        </p:nvSpPr>
        <p:spPr>
          <a:xfrm>
            <a:off x="-1266977" y="1039842"/>
            <a:ext cx="9040377" cy="849112"/>
          </a:xfrm>
          <a:noFill/>
          <a:ln>
            <a:noFill/>
          </a:ln>
        </p:spPr>
        <p:txBody>
          <a:bodyPr wrap="square">
            <a:normAutofit/>
          </a:bodyPr>
          <a:lstStyle/>
          <a:p>
            <a:r>
              <a:rPr lang="nl-NL" sz="2950" dirty="0">
                <a:solidFill>
                  <a:schemeClr val="tx1"/>
                </a:solidFill>
              </a:rPr>
              <a:t>Waar of niet waar?</a:t>
            </a:r>
          </a:p>
        </p:txBody>
      </p:sp>
      <p:sp>
        <p:nvSpPr>
          <p:cNvPr id="4" name="Gedachtewolkje: wolk 3">
            <a:extLst>
              <a:ext uri="{FF2B5EF4-FFF2-40B4-BE49-F238E27FC236}">
                <a16:creationId xmlns:a16="http://schemas.microsoft.com/office/drawing/2014/main" id="{1D6E5C0E-2240-E717-6AF6-F5566B508B32}"/>
              </a:ext>
            </a:extLst>
          </p:cNvPr>
          <p:cNvSpPr/>
          <p:nvPr/>
        </p:nvSpPr>
        <p:spPr>
          <a:xfrm>
            <a:off x="4516170" y="2369744"/>
            <a:ext cx="3159659" cy="2118511"/>
          </a:xfrm>
          <a:prstGeom prst="cloudCallou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dirty="0">
                <a:solidFill>
                  <a:schemeClr val="tx1"/>
                </a:solidFill>
              </a:rPr>
              <a:t>Eenzaamheid en mentale gezondheid hangen samen.</a:t>
            </a:r>
          </a:p>
        </p:txBody>
      </p:sp>
      <p:sp>
        <p:nvSpPr>
          <p:cNvPr id="7" name="Tekstvak 6">
            <a:extLst>
              <a:ext uri="{FF2B5EF4-FFF2-40B4-BE49-F238E27FC236}">
                <a16:creationId xmlns:a16="http://schemas.microsoft.com/office/drawing/2014/main" id="{57E57553-139D-13DF-B48D-745AF8CD9D2E}"/>
              </a:ext>
            </a:extLst>
          </p:cNvPr>
          <p:cNvSpPr txBox="1"/>
          <p:nvPr/>
        </p:nvSpPr>
        <p:spPr>
          <a:xfrm>
            <a:off x="8123869" y="4657737"/>
            <a:ext cx="6731250"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4400" dirty="0">
                <a:solidFill>
                  <a:srgbClr val="FFFFFF"/>
                </a:solidFill>
                <a:latin typeface="Gill Sans MT" panose="020B0502020104020203"/>
              </a:rPr>
              <a:t>Waar!</a:t>
            </a:r>
            <a:endParaRPr kumimoji="0" lang="nl-NL" sz="44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cxnSp>
        <p:nvCxnSpPr>
          <p:cNvPr id="8" name="Verbindingslijn: gebogen 7">
            <a:extLst>
              <a:ext uri="{FF2B5EF4-FFF2-40B4-BE49-F238E27FC236}">
                <a16:creationId xmlns:a16="http://schemas.microsoft.com/office/drawing/2014/main" id="{01580CEC-0EF9-092F-2A89-34BE42756185}"/>
              </a:ext>
            </a:extLst>
          </p:cNvPr>
          <p:cNvCxnSpPr/>
          <p:nvPr/>
        </p:nvCxnSpPr>
        <p:spPr>
          <a:xfrm>
            <a:off x="7673196" y="3429000"/>
            <a:ext cx="459834" cy="16481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38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A6975-19D6-36D4-97CF-54C574FE1A5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8ABC1FC-CE77-5130-0E93-FDFE8A1F2840}"/>
              </a:ext>
            </a:extLst>
          </p:cNvPr>
          <p:cNvSpPr>
            <a:spLocks noGrp="1"/>
          </p:cNvSpPr>
          <p:nvPr>
            <p:ph idx="1"/>
          </p:nvPr>
        </p:nvSpPr>
        <p:spPr/>
        <p:txBody>
          <a:bodyPr/>
          <a:lstStyle/>
          <a:p>
            <a:endParaRPr lang="nl-NL"/>
          </a:p>
        </p:txBody>
      </p:sp>
      <p:pic>
        <p:nvPicPr>
          <p:cNvPr id="5" name="Online Media 3" title="Jong &amp; Eenzaam: jongeren aan het woord">
            <a:hlinkClick r:id="" action="ppaction://media"/>
            <a:extLst>
              <a:ext uri="{FF2B5EF4-FFF2-40B4-BE49-F238E27FC236}">
                <a16:creationId xmlns:a16="http://schemas.microsoft.com/office/drawing/2014/main" id="{B3C21E65-5461-E7EB-E30A-152108295E49}"/>
              </a:ext>
            </a:extLst>
          </p:cNvPr>
          <p:cNvPicPr>
            <a:picLocks noRot="1" noChangeAspect="1"/>
          </p:cNvPicPr>
          <p:nvPr>
            <a:videoFile r:link="rId1"/>
          </p:nvPr>
        </p:nvPicPr>
        <p:blipFill>
          <a:blip r:embed="rId4"/>
          <a:stretch>
            <a:fillRect/>
          </a:stretch>
        </p:blipFill>
        <p:spPr>
          <a:xfrm>
            <a:off x="-152400" y="-84676"/>
            <a:ext cx="12611100" cy="7125752"/>
          </a:xfrm>
          <a:prstGeom prst="rect">
            <a:avLst/>
          </a:prstGeom>
        </p:spPr>
      </p:pic>
    </p:spTree>
    <p:extLst>
      <p:ext uri="{BB962C8B-B14F-4D97-AF65-F5344CB8AC3E}">
        <p14:creationId xmlns:p14="http://schemas.microsoft.com/office/powerpoint/2010/main" val="118373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20900672-FC0D-6615-FB5A-65790E9880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38C20A-35B7-765F-1EE4-50AD3BEC61E3}"/>
              </a:ext>
            </a:extLst>
          </p:cNvPr>
          <p:cNvSpPr>
            <a:spLocks noGrp="1"/>
          </p:cNvSpPr>
          <p:nvPr>
            <p:ph type="ctrTitle"/>
          </p:nvPr>
        </p:nvSpPr>
        <p:spPr>
          <a:xfrm>
            <a:off x="-1551832" y="1043063"/>
            <a:ext cx="9040377" cy="849112"/>
          </a:xfrm>
          <a:noFill/>
          <a:ln>
            <a:noFill/>
          </a:ln>
        </p:spPr>
        <p:txBody>
          <a:bodyPr wrap="square">
            <a:normAutofit/>
          </a:bodyPr>
          <a:lstStyle/>
          <a:p>
            <a:r>
              <a:rPr lang="nl-NL" sz="2950" dirty="0">
                <a:solidFill>
                  <a:schemeClr val="tx1"/>
                </a:solidFill>
              </a:rPr>
              <a:t>Wat kun je doen?</a:t>
            </a:r>
          </a:p>
        </p:txBody>
      </p:sp>
      <p:sp>
        <p:nvSpPr>
          <p:cNvPr id="4" name="Tekstvak 3">
            <a:extLst>
              <a:ext uri="{FF2B5EF4-FFF2-40B4-BE49-F238E27FC236}">
                <a16:creationId xmlns:a16="http://schemas.microsoft.com/office/drawing/2014/main" id="{21DF9948-8641-0BCA-248E-EAF14A4208D8}"/>
              </a:ext>
            </a:extLst>
          </p:cNvPr>
          <p:cNvSpPr txBox="1"/>
          <p:nvPr/>
        </p:nvSpPr>
        <p:spPr>
          <a:xfrm>
            <a:off x="878692" y="2026837"/>
            <a:ext cx="8273675" cy="1116909"/>
          </a:xfrm>
          <a:prstGeom prst="rect">
            <a:avLst/>
          </a:prstGeom>
          <a:noFill/>
        </p:spPr>
        <p:txBody>
          <a:bodyPr wrap="none" rtlCol="0">
            <a:spAutoFit/>
          </a:bodyPr>
          <a:lstStyle/>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Wat deden de mensen in de video om zich minder eenzaam te voelen?</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Welke andere manieren bestaan er nog meer om je minder eenzaam te voelen?</a:t>
            </a:r>
          </a:p>
        </p:txBody>
      </p:sp>
    </p:spTree>
    <p:extLst>
      <p:ext uri="{BB962C8B-B14F-4D97-AF65-F5344CB8AC3E}">
        <p14:creationId xmlns:p14="http://schemas.microsoft.com/office/powerpoint/2010/main" val="1088203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126655C3-E4C4-3772-A7FC-37C6137904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40088C-6F2B-C429-867A-558A636B2BCF}"/>
              </a:ext>
            </a:extLst>
          </p:cNvPr>
          <p:cNvSpPr>
            <a:spLocks noGrp="1"/>
          </p:cNvSpPr>
          <p:nvPr>
            <p:ph type="ctrTitle"/>
          </p:nvPr>
        </p:nvSpPr>
        <p:spPr>
          <a:xfrm>
            <a:off x="-2158415" y="1006849"/>
            <a:ext cx="9040377" cy="849112"/>
          </a:xfrm>
          <a:noFill/>
          <a:ln>
            <a:noFill/>
          </a:ln>
        </p:spPr>
        <p:txBody>
          <a:bodyPr wrap="square">
            <a:normAutofit/>
          </a:bodyPr>
          <a:lstStyle/>
          <a:p>
            <a:r>
              <a:rPr lang="nl-NL" sz="2950" dirty="0">
                <a:solidFill>
                  <a:schemeClr val="tx1"/>
                </a:solidFill>
              </a:rPr>
              <a:t>reflecteren</a:t>
            </a:r>
          </a:p>
        </p:txBody>
      </p:sp>
      <p:sp>
        <p:nvSpPr>
          <p:cNvPr id="4" name="Tekstvak 3">
            <a:extLst>
              <a:ext uri="{FF2B5EF4-FFF2-40B4-BE49-F238E27FC236}">
                <a16:creationId xmlns:a16="http://schemas.microsoft.com/office/drawing/2014/main" id="{9C9B4362-80AE-860C-B690-DD39F9BCA70A}"/>
              </a:ext>
            </a:extLst>
          </p:cNvPr>
          <p:cNvSpPr txBox="1"/>
          <p:nvPr/>
        </p:nvSpPr>
        <p:spPr>
          <a:xfrm>
            <a:off x="878692" y="2026837"/>
            <a:ext cx="7297767" cy="2224904"/>
          </a:xfrm>
          <a:prstGeom prst="rect">
            <a:avLst/>
          </a:prstGeom>
          <a:noFill/>
        </p:spPr>
        <p:txBody>
          <a:bodyPr wrap="none" rtlCol="0">
            <a:spAutoFit/>
          </a:bodyPr>
          <a:lstStyle/>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lang="nl-NL" dirty="0">
                <a:solidFill>
                  <a:srgbClr val="FFFFFF"/>
                </a:solidFill>
                <a:latin typeface="Gill Sans MT" panose="020B0502020104020203"/>
              </a:rPr>
              <a:t>E</a:t>
            </a: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én ding dat ik heb geleerd is:</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Eén ding dat ik anders zou doen is:</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rPr>
              <a:t>Eén ding waarop ik graag nog een antwoord op zou willen hebben is:</a:t>
            </a:r>
          </a:p>
          <a:p>
            <a:pPr marL="742950" marR="0" lvl="1" indent="-28575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92766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835DABC5-3600-FBED-A347-8E2773F627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0B7A5F-1253-249E-7DDF-06BBE15A5485}"/>
              </a:ext>
            </a:extLst>
          </p:cNvPr>
          <p:cNvSpPr>
            <a:spLocks noGrp="1"/>
          </p:cNvSpPr>
          <p:nvPr>
            <p:ph type="ctrTitle"/>
          </p:nvPr>
        </p:nvSpPr>
        <p:spPr>
          <a:xfrm>
            <a:off x="-1071999" y="1024956"/>
            <a:ext cx="9040377" cy="849112"/>
          </a:xfrm>
          <a:noFill/>
          <a:ln>
            <a:noFill/>
          </a:ln>
        </p:spPr>
        <p:txBody>
          <a:bodyPr wrap="square">
            <a:normAutofit/>
          </a:bodyPr>
          <a:lstStyle/>
          <a:p>
            <a:r>
              <a:rPr lang="nl-NL" sz="2950" dirty="0">
                <a:solidFill>
                  <a:schemeClr val="tx1"/>
                </a:solidFill>
              </a:rPr>
              <a:t>Nog even in het kort:</a:t>
            </a:r>
          </a:p>
        </p:txBody>
      </p:sp>
      <p:sp>
        <p:nvSpPr>
          <p:cNvPr id="4" name="Tekstvak 3">
            <a:extLst>
              <a:ext uri="{FF2B5EF4-FFF2-40B4-BE49-F238E27FC236}">
                <a16:creationId xmlns:a16="http://schemas.microsoft.com/office/drawing/2014/main" id="{5A718165-9FF3-C53A-0571-8DACF8539797}"/>
              </a:ext>
            </a:extLst>
          </p:cNvPr>
          <p:cNvSpPr txBox="1"/>
          <p:nvPr/>
        </p:nvSpPr>
        <p:spPr>
          <a:xfrm>
            <a:off x="1267991" y="1963463"/>
            <a:ext cx="7125861" cy="2224904"/>
          </a:xfrm>
          <a:prstGeom prst="rect">
            <a:avLst/>
          </a:prstGeom>
          <a:noFill/>
        </p:spPr>
        <p:txBody>
          <a:bodyPr wrap="none" rtlCol="0">
            <a:spAutoFit/>
          </a:bodyPr>
          <a:lstStyle/>
          <a:p>
            <a:pPr marL="285750" lvl="0" indent="-285750">
              <a:lnSpc>
                <a:spcPct val="200000"/>
              </a:lnSpc>
              <a:buFont typeface="Arial" panose="020B0604020202020204" pitchFamily="34" charset="0"/>
              <a:buChar char="•"/>
              <a:defRPr/>
            </a:pPr>
            <a:r>
              <a:rPr lang="nl-NL" dirty="0">
                <a:solidFill>
                  <a:srgbClr val="FFFFFF"/>
                </a:solidFill>
              </a:rPr>
              <a:t>Eenzaamheid betekend dat je je niet verbonden voelt.</a:t>
            </a:r>
          </a:p>
          <a:p>
            <a:pPr marL="742950" lvl="1" indent="-285750" algn="just">
              <a:lnSpc>
                <a:spcPct val="200000"/>
              </a:lnSpc>
              <a:buFont typeface="Arial" panose="020B0604020202020204" pitchFamily="34" charset="0"/>
              <a:buChar char="•"/>
              <a:defRPr/>
            </a:pPr>
            <a:r>
              <a:rPr lang="nl-NL" dirty="0">
                <a:solidFill>
                  <a:srgbClr val="FFFFFF"/>
                </a:solidFill>
              </a:rPr>
              <a:t>Je mist een hechte, emotionele band met anderen.</a:t>
            </a:r>
          </a:p>
          <a:p>
            <a:pPr marL="742950" lvl="1" indent="-285750">
              <a:lnSpc>
                <a:spcPct val="200000"/>
              </a:lnSpc>
              <a:buFont typeface="Arial" panose="020B0604020202020204" pitchFamily="34" charset="0"/>
              <a:buChar char="•"/>
              <a:defRPr/>
            </a:pPr>
            <a:r>
              <a:rPr lang="nl-NL" dirty="0">
                <a:solidFill>
                  <a:srgbClr val="FFFFFF"/>
                </a:solidFill>
              </a:rPr>
              <a:t>Of je hebt minder contact met anderen dan je eigenlijk zou willen.</a:t>
            </a:r>
          </a:p>
          <a:p>
            <a:pPr marL="742950" lvl="1" indent="-285750">
              <a:lnSpc>
                <a:spcPct val="200000"/>
              </a:lnSpc>
              <a:buFont typeface="Arial" panose="020B0604020202020204" pitchFamily="34" charset="0"/>
              <a:buChar char="•"/>
              <a:defRPr/>
            </a:pPr>
            <a:endParaRPr lang="nl-NL" dirty="0">
              <a:solidFill>
                <a:srgbClr val="FFFFFF"/>
              </a:solidFill>
            </a:endParaRPr>
          </a:p>
        </p:txBody>
      </p:sp>
      <p:sp>
        <p:nvSpPr>
          <p:cNvPr id="5" name="Tekstvak 4">
            <a:extLst>
              <a:ext uri="{FF2B5EF4-FFF2-40B4-BE49-F238E27FC236}">
                <a16:creationId xmlns:a16="http://schemas.microsoft.com/office/drawing/2014/main" id="{F4AE8BBC-2A41-A65D-8AC4-12CC89A0D73E}"/>
              </a:ext>
            </a:extLst>
          </p:cNvPr>
          <p:cNvSpPr txBox="1"/>
          <p:nvPr/>
        </p:nvSpPr>
        <p:spPr>
          <a:xfrm>
            <a:off x="1267991" y="3955837"/>
            <a:ext cx="6631662" cy="1116909"/>
          </a:xfrm>
          <a:prstGeom prst="rect">
            <a:avLst/>
          </a:prstGeom>
          <a:noFill/>
        </p:spPr>
        <p:txBody>
          <a:bodyPr wrap="square">
            <a:spAutoFit/>
          </a:bodyPr>
          <a:lstStyle/>
          <a:p>
            <a:pPr marL="285750" lvl="0" indent="-285750">
              <a:lnSpc>
                <a:spcPct val="200000"/>
              </a:lnSpc>
              <a:buFont typeface="Arial" panose="020B0604020202020204" pitchFamily="34" charset="0"/>
              <a:buChar char="•"/>
              <a:defRPr/>
            </a:pPr>
            <a:r>
              <a:rPr lang="nl-NL" dirty="0">
                <a:solidFill>
                  <a:srgbClr val="FFFFFF"/>
                </a:solidFill>
              </a:rPr>
              <a:t>Iedereen kan zich weleens eenzaam voelen.</a:t>
            </a:r>
          </a:p>
          <a:p>
            <a:pPr marL="285750" lvl="0" indent="-285750">
              <a:lnSpc>
                <a:spcPct val="200000"/>
              </a:lnSpc>
              <a:buFont typeface="Arial" panose="020B0604020202020204" pitchFamily="34" charset="0"/>
              <a:buChar char="•"/>
              <a:defRPr/>
            </a:pPr>
            <a:r>
              <a:rPr lang="nl-NL" dirty="0">
                <a:solidFill>
                  <a:srgbClr val="FFFFFF"/>
                </a:solidFill>
              </a:rPr>
              <a:t>Vraag om hulp wanneer je je eenzaam voelt!</a:t>
            </a:r>
          </a:p>
        </p:txBody>
      </p:sp>
    </p:spTree>
    <p:extLst>
      <p:ext uri="{BB962C8B-B14F-4D97-AF65-F5344CB8AC3E}">
        <p14:creationId xmlns:p14="http://schemas.microsoft.com/office/powerpoint/2010/main" val="2362918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86F13A6-B51E-05FE-2323-67FF18C3C1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2D2041-6796-0C85-167E-4EF8E0B304BF}"/>
              </a:ext>
            </a:extLst>
          </p:cNvPr>
          <p:cNvSpPr>
            <a:spLocks noGrp="1"/>
          </p:cNvSpPr>
          <p:nvPr>
            <p:ph type="ctrTitle"/>
          </p:nvPr>
        </p:nvSpPr>
        <p:spPr>
          <a:xfrm>
            <a:off x="1575811" y="3004444"/>
            <a:ext cx="9040377" cy="849112"/>
          </a:xfrm>
          <a:noFill/>
          <a:ln>
            <a:noFill/>
          </a:ln>
        </p:spPr>
        <p:txBody>
          <a:bodyPr wrap="square">
            <a:normAutofit/>
          </a:bodyPr>
          <a:lstStyle/>
          <a:p>
            <a:r>
              <a:rPr lang="nl-NL" sz="2950" dirty="0">
                <a:solidFill>
                  <a:schemeClr val="tx1"/>
                </a:solidFill>
              </a:rPr>
              <a:t>Laten we afsluiten met een oefening</a:t>
            </a:r>
          </a:p>
        </p:txBody>
      </p:sp>
    </p:spTree>
    <p:extLst>
      <p:ext uri="{BB962C8B-B14F-4D97-AF65-F5344CB8AC3E}">
        <p14:creationId xmlns:p14="http://schemas.microsoft.com/office/powerpoint/2010/main" val="55572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25FA2F16-2341-0699-BEF4-BE2A2203F4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9C119A-16ED-E9A0-DC01-303FEE2D93C7}"/>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44F85CDF-3D9F-C960-6F9D-AF67CFDD8EFA}"/>
              </a:ext>
            </a:extLst>
          </p:cNvPr>
          <p:cNvSpPr txBox="1"/>
          <p:nvPr/>
        </p:nvSpPr>
        <p:spPr>
          <a:xfrm>
            <a:off x="1657290" y="2343708"/>
            <a:ext cx="8219045" cy="1670907"/>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Alleen zijn betekend niet altijd dat je eenzaam bent!</a:t>
            </a:r>
          </a:p>
          <a:p>
            <a:pPr marL="742950" lvl="1" indent="-285750" algn="just">
              <a:lnSpc>
                <a:spcPct val="200000"/>
              </a:lnSpc>
              <a:buFont typeface="Arial" panose="020B0604020202020204" pitchFamily="34" charset="0"/>
              <a:buChar char="•"/>
            </a:pPr>
            <a:r>
              <a:rPr lang="nl-NL" dirty="0"/>
              <a:t>Alleen zijn betekent niet gelijk dat je ook eenzaam bent.</a:t>
            </a:r>
          </a:p>
          <a:p>
            <a:pPr marL="742950" lvl="1" indent="-285750" algn="just">
              <a:lnSpc>
                <a:spcPct val="200000"/>
              </a:lnSpc>
              <a:buFont typeface="Arial" panose="020B0604020202020204" pitchFamily="34" charset="0"/>
              <a:buChar char="•"/>
            </a:pPr>
            <a:r>
              <a:rPr lang="nl-NL" dirty="0"/>
              <a:t>Je kunt weinig contact hebben met anderen, maar je toch niet eenzaam voelen.</a:t>
            </a:r>
          </a:p>
        </p:txBody>
      </p:sp>
    </p:spTree>
    <p:extLst>
      <p:ext uri="{BB962C8B-B14F-4D97-AF65-F5344CB8AC3E}">
        <p14:creationId xmlns:p14="http://schemas.microsoft.com/office/powerpoint/2010/main" val="373064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0F14BDE-77A1-6676-4BB9-F9112E47CB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ADF87D-BFF9-EB36-F118-438B383988FD}"/>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D9FA5658-1391-262E-204A-DEFE19A7C9C0}"/>
              </a:ext>
            </a:extLst>
          </p:cNvPr>
          <p:cNvSpPr txBox="1"/>
          <p:nvPr/>
        </p:nvSpPr>
        <p:spPr>
          <a:xfrm>
            <a:off x="1657290" y="2343708"/>
            <a:ext cx="7074565" cy="1670907"/>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Eenzaamheid betekend dat je je niet verbonden voelt.</a:t>
            </a:r>
          </a:p>
          <a:p>
            <a:pPr marL="742950" lvl="1" indent="-285750" algn="just">
              <a:lnSpc>
                <a:spcPct val="200000"/>
              </a:lnSpc>
              <a:buFont typeface="Arial" panose="020B0604020202020204" pitchFamily="34" charset="0"/>
              <a:buChar char="•"/>
            </a:pPr>
            <a:r>
              <a:rPr lang="nl-NL" dirty="0"/>
              <a:t>Je mist een hechte, emotionele band met anderen.</a:t>
            </a:r>
          </a:p>
          <a:p>
            <a:pPr marL="742950" lvl="1" indent="-285750">
              <a:lnSpc>
                <a:spcPct val="200000"/>
              </a:lnSpc>
              <a:buFont typeface="Arial" panose="020B0604020202020204" pitchFamily="34" charset="0"/>
              <a:buChar char="•"/>
            </a:pPr>
            <a:r>
              <a:rPr lang="nl-NL" dirty="0"/>
              <a:t>Of je hebt minder contact met anderen dan je eigenlijk zou willen</a:t>
            </a:r>
          </a:p>
        </p:txBody>
      </p:sp>
    </p:spTree>
    <p:extLst>
      <p:ext uri="{BB962C8B-B14F-4D97-AF65-F5344CB8AC3E}">
        <p14:creationId xmlns:p14="http://schemas.microsoft.com/office/powerpoint/2010/main" val="11258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7708FD1-9DD2-E5DF-8429-2D61342A12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CD7FE0-AA40-60DB-1F27-3B4725C89617}"/>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258BF230-517E-D17A-A9B7-1FEE5A9CE3C1}"/>
              </a:ext>
            </a:extLst>
          </p:cNvPr>
          <p:cNvSpPr txBox="1"/>
          <p:nvPr/>
        </p:nvSpPr>
        <p:spPr>
          <a:xfrm>
            <a:off x="1657290" y="2343708"/>
            <a:ext cx="6957097" cy="2224904"/>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Hoe vaak komt eenzaamheid voor?</a:t>
            </a:r>
          </a:p>
          <a:p>
            <a:pPr marL="742950" lvl="1" indent="-285750" algn="just">
              <a:lnSpc>
                <a:spcPct val="200000"/>
              </a:lnSpc>
              <a:buFont typeface="Arial" panose="020B0604020202020204" pitchFamily="34" charset="0"/>
              <a:buChar char="•"/>
            </a:pPr>
            <a:r>
              <a:rPr lang="nl-NL" dirty="0" err="1"/>
              <a:t>Één</a:t>
            </a:r>
            <a:r>
              <a:rPr lang="nl-NL" dirty="0"/>
              <a:t> op de tien </a:t>
            </a:r>
            <a:r>
              <a:rPr lang="nl-NL" dirty="0">
                <a:hlinkClick r:id="rId3">
                  <a:extLst>
                    <a:ext uri="{A12FA001-AC4F-418D-AE19-62706E023703}">
                      <ahyp:hlinkClr xmlns:ahyp="http://schemas.microsoft.com/office/drawing/2018/hyperlinkcolor" val="tx"/>
                    </a:ext>
                  </a:extLst>
                </a:hlinkClick>
              </a:rPr>
              <a:t>kinderen</a:t>
            </a:r>
            <a:r>
              <a:rPr lang="nl-NL" dirty="0"/>
              <a:t> voelt zich wel eens eenzaam</a:t>
            </a:r>
          </a:p>
          <a:p>
            <a:pPr marL="742950" lvl="1" indent="-285750">
              <a:lnSpc>
                <a:spcPct val="200000"/>
              </a:lnSpc>
              <a:buFont typeface="Arial" panose="020B0604020202020204" pitchFamily="34" charset="0"/>
              <a:buChar char="•"/>
            </a:pPr>
            <a:r>
              <a:rPr lang="nl-NL" dirty="0" err="1"/>
              <a:t>Één</a:t>
            </a:r>
            <a:r>
              <a:rPr lang="nl-NL" dirty="0"/>
              <a:t> op de drie middelbare scholieren ervaart dit ook.</a:t>
            </a:r>
          </a:p>
          <a:p>
            <a:pPr marL="742950" lvl="1" indent="-285750">
              <a:lnSpc>
                <a:spcPct val="200000"/>
              </a:lnSpc>
              <a:buFont typeface="Arial" panose="020B0604020202020204" pitchFamily="34" charset="0"/>
              <a:buChar char="•"/>
            </a:pPr>
            <a:r>
              <a:rPr lang="nl-NL" dirty="0"/>
              <a:t>Meer dan de helft van </a:t>
            </a:r>
            <a:r>
              <a:rPr lang="nl-NL" dirty="0">
                <a:hlinkClick r:id="rId4">
                  <a:extLst>
                    <a:ext uri="{A12FA001-AC4F-418D-AE19-62706E023703}">
                      <ahyp:hlinkClr xmlns:ahyp="http://schemas.microsoft.com/office/drawing/2018/hyperlinkcolor" val="tx"/>
                    </a:ext>
                  </a:extLst>
                </a:hlinkClick>
              </a:rPr>
              <a:t>jongvolwassenen</a:t>
            </a:r>
            <a:r>
              <a:rPr lang="nl-NL" dirty="0"/>
              <a:t> voelt zich soms eenzaam.</a:t>
            </a:r>
          </a:p>
        </p:txBody>
      </p:sp>
    </p:spTree>
    <p:extLst>
      <p:ext uri="{BB962C8B-B14F-4D97-AF65-F5344CB8AC3E}">
        <p14:creationId xmlns:p14="http://schemas.microsoft.com/office/powerpoint/2010/main" val="270139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1B1F552-76FA-7DB8-533F-150AF39F77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84DABA-6332-4C8F-B598-B1DAA28B5E0B}"/>
              </a:ext>
            </a:extLst>
          </p:cNvPr>
          <p:cNvSpPr>
            <a:spLocks noGrp="1"/>
          </p:cNvSpPr>
          <p:nvPr>
            <p:ph type="ctrTitle"/>
          </p:nvPr>
        </p:nvSpPr>
        <p:spPr>
          <a:xfrm>
            <a:off x="-1189694" y="1015902"/>
            <a:ext cx="9040377" cy="849112"/>
          </a:xfrm>
          <a:noFill/>
          <a:ln>
            <a:noFill/>
          </a:ln>
        </p:spPr>
        <p:txBody>
          <a:bodyPr wrap="square">
            <a:normAutofit/>
          </a:bodyPr>
          <a:lstStyle/>
          <a:p>
            <a:r>
              <a:rPr lang="nl-NL" sz="2950" dirty="0">
                <a:solidFill>
                  <a:schemeClr val="tx1"/>
                </a:solidFill>
              </a:rPr>
              <a:t>WAT IS EENZAAMHEID?</a:t>
            </a:r>
          </a:p>
        </p:txBody>
      </p:sp>
      <p:sp>
        <p:nvSpPr>
          <p:cNvPr id="4" name="Tekstvak 3">
            <a:extLst>
              <a:ext uri="{FF2B5EF4-FFF2-40B4-BE49-F238E27FC236}">
                <a16:creationId xmlns:a16="http://schemas.microsoft.com/office/drawing/2014/main" id="{2E43CBAE-4AC2-9562-C557-6D6E12BFEAF7}"/>
              </a:ext>
            </a:extLst>
          </p:cNvPr>
          <p:cNvSpPr txBox="1"/>
          <p:nvPr/>
        </p:nvSpPr>
        <p:spPr>
          <a:xfrm>
            <a:off x="1657290" y="2343708"/>
            <a:ext cx="10756150" cy="2778902"/>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Belangrijk om te weten:</a:t>
            </a:r>
          </a:p>
          <a:p>
            <a:pPr marL="742950" lvl="1" indent="-285750" algn="just">
              <a:lnSpc>
                <a:spcPct val="200000"/>
              </a:lnSpc>
              <a:buFont typeface="Arial" panose="020B0604020202020204" pitchFamily="34" charset="0"/>
              <a:buChar char="•"/>
            </a:pPr>
            <a:r>
              <a:rPr lang="nl-NL" dirty="0"/>
              <a:t>Iedereen kan zich wel eens eenzaam voelen</a:t>
            </a:r>
          </a:p>
          <a:p>
            <a:pPr marL="742950" lvl="1" indent="-285750">
              <a:lnSpc>
                <a:spcPct val="200000"/>
              </a:lnSpc>
              <a:buFont typeface="Arial" panose="020B0604020202020204" pitchFamily="34" charset="0"/>
              <a:buChar char="•"/>
            </a:pPr>
            <a:r>
              <a:rPr lang="nl-NL" dirty="0"/>
              <a:t>Die gevoelens kunnen komen en gaan, afhankelijk van je situatie.</a:t>
            </a:r>
          </a:p>
          <a:p>
            <a:pPr marL="742950" lvl="1" indent="-285750">
              <a:lnSpc>
                <a:spcPct val="200000"/>
              </a:lnSpc>
              <a:buFont typeface="Arial" panose="020B0604020202020204" pitchFamily="34" charset="0"/>
              <a:buChar char="•"/>
            </a:pPr>
            <a:r>
              <a:rPr lang="nl-NL" dirty="0"/>
              <a:t>Sommige mensen hebben een grotere kans op eenzaamheid door hun omstandigheden of ervaringen.</a:t>
            </a:r>
          </a:p>
          <a:p>
            <a:pPr marL="742950" lvl="1" indent="-285750">
              <a:lnSpc>
                <a:spcPct val="200000"/>
              </a:lnSpc>
              <a:buFont typeface="Arial" panose="020B0604020202020204" pitchFamily="34" charset="0"/>
              <a:buChar char="•"/>
            </a:pPr>
            <a:endParaRPr lang="nl-NL" dirty="0"/>
          </a:p>
        </p:txBody>
      </p:sp>
    </p:spTree>
    <p:extLst>
      <p:ext uri="{BB962C8B-B14F-4D97-AF65-F5344CB8AC3E}">
        <p14:creationId xmlns:p14="http://schemas.microsoft.com/office/powerpoint/2010/main" val="58573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6601EDE9-8198-4E9F-B109-5EBBA57B8CC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1B877F-B0AC-3C2E-2F4D-AB39175F65FC}"/>
              </a:ext>
            </a:extLst>
          </p:cNvPr>
          <p:cNvSpPr>
            <a:spLocks noGrp="1"/>
          </p:cNvSpPr>
          <p:nvPr>
            <p:ph type="ctrTitle"/>
          </p:nvPr>
        </p:nvSpPr>
        <p:spPr>
          <a:xfrm>
            <a:off x="-356776" y="1006848"/>
            <a:ext cx="9040377" cy="849112"/>
          </a:xfrm>
          <a:noFill/>
          <a:ln>
            <a:noFill/>
          </a:ln>
        </p:spPr>
        <p:txBody>
          <a:bodyPr wrap="square">
            <a:normAutofit/>
          </a:bodyPr>
          <a:lstStyle/>
          <a:p>
            <a:r>
              <a:rPr lang="nl-NL" sz="2950" dirty="0">
                <a:solidFill>
                  <a:schemeClr val="tx1"/>
                </a:solidFill>
              </a:rPr>
              <a:t>Wat is mentale gezondheid?</a:t>
            </a:r>
          </a:p>
        </p:txBody>
      </p:sp>
      <p:sp>
        <p:nvSpPr>
          <p:cNvPr id="4" name="Tekstvak 3">
            <a:extLst>
              <a:ext uri="{FF2B5EF4-FFF2-40B4-BE49-F238E27FC236}">
                <a16:creationId xmlns:a16="http://schemas.microsoft.com/office/drawing/2014/main" id="{B9A95E4E-0974-653D-BB20-BDEA9393C6D4}"/>
              </a:ext>
            </a:extLst>
          </p:cNvPr>
          <p:cNvSpPr txBox="1"/>
          <p:nvPr/>
        </p:nvSpPr>
        <p:spPr>
          <a:xfrm>
            <a:off x="1657290" y="2343708"/>
            <a:ext cx="7710444" cy="2778902"/>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nl-NL" dirty="0"/>
              <a:t>Mentale gezondheid gaat over hoe jij je voelt en hoe je omgaat met het leven:</a:t>
            </a:r>
          </a:p>
          <a:p>
            <a:pPr marL="742950" lvl="1" indent="-285750">
              <a:lnSpc>
                <a:spcPct val="200000"/>
              </a:lnSpc>
              <a:buFont typeface="Arial" panose="020B0604020202020204" pitchFamily="34" charset="0"/>
              <a:buChar char="•"/>
            </a:pPr>
            <a:r>
              <a:rPr lang="nl-NL" dirty="0"/>
              <a:t>Kun je omgaan met problemen en stres?</a:t>
            </a:r>
          </a:p>
          <a:p>
            <a:pPr marL="742950" lvl="1" indent="-285750">
              <a:lnSpc>
                <a:spcPct val="200000"/>
              </a:lnSpc>
              <a:buFont typeface="Arial" panose="020B0604020202020204" pitchFamily="34" charset="0"/>
              <a:buChar char="•"/>
            </a:pPr>
            <a:r>
              <a:rPr lang="nl-NL" dirty="0"/>
              <a:t>Voel je je verbonden met anderen?</a:t>
            </a:r>
          </a:p>
          <a:p>
            <a:pPr marL="742950" lvl="1" indent="-285750">
              <a:lnSpc>
                <a:spcPct val="200000"/>
              </a:lnSpc>
              <a:buFont typeface="Arial" panose="020B0604020202020204" pitchFamily="34" charset="0"/>
              <a:buChar char="•"/>
            </a:pPr>
            <a:r>
              <a:rPr lang="nl-NL" dirty="0"/>
              <a:t>Heb je het gevoel dat je steun krijgt?</a:t>
            </a:r>
          </a:p>
          <a:p>
            <a:pPr marL="742950" lvl="1" indent="-285750">
              <a:lnSpc>
                <a:spcPct val="200000"/>
              </a:lnSpc>
              <a:buFont typeface="Arial" panose="020B0604020202020204" pitchFamily="34" charset="0"/>
              <a:buChar char="•"/>
            </a:pPr>
            <a:r>
              <a:rPr lang="nl-NL" dirty="0"/>
              <a:t>Hoe kijk je naar jezelf en de wereld om je heen?</a:t>
            </a:r>
          </a:p>
        </p:txBody>
      </p:sp>
      <p:sp>
        <p:nvSpPr>
          <p:cNvPr id="14" name="Tekstvak 13">
            <a:extLst>
              <a:ext uri="{FF2B5EF4-FFF2-40B4-BE49-F238E27FC236}">
                <a16:creationId xmlns:a16="http://schemas.microsoft.com/office/drawing/2014/main" id="{08A3F55C-B55F-7AF9-9351-6DD36E5037F7}"/>
              </a:ext>
            </a:extLst>
          </p:cNvPr>
          <p:cNvSpPr txBox="1"/>
          <p:nvPr/>
        </p:nvSpPr>
        <p:spPr>
          <a:xfrm>
            <a:off x="3394011" y="3832162"/>
            <a:ext cx="7497146" cy="369332"/>
          </a:xfrm>
          <a:prstGeom prst="rect">
            <a:avLst/>
          </a:prstGeom>
          <a:noFill/>
        </p:spPr>
        <p:txBody>
          <a:bodyPr wrap="square">
            <a:spAutoFit/>
          </a:bodyPr>
          <a:lstStyle/>
          <a:p>
            <a:endParaRPr lang="nl-NL" sz="1800" dirty="0">
              <a:solidFill>
                <a:schemeClr val="tx2"/>
              </a:solidFill>
            </a:endParaRPr>
          </a:p>
        </p:txBody>
      </p:sp>
    </p:spTree>
    <p:extLst>
      <p:ext uri="{BB962C8B-B14F-4D97-AF65-F5344CB8AC3E}">
        <p14:creationId xmlns:p14="http://schemas.microsoft.com/office/powerpoint/2010/main" val="339205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99A2EB67-1FA8-700C-78A5-F59306E04E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5E1B7A-FFA9-187A-FD99-1A5CF9A66D58}"/>
              </a:ext>
            </a:extLst>
          </p:cNvPr>
          <p:cNvSpPr>
            <a:spLocks noGrp="1"/>
          </p:cNvSpPr>
          <p:nvPr>
            <p:ph type="ctrTitle"/>
          </p:nvPr>
        </p:nvSpPr>
        <p:spPr>
          <a:xfrm>
            <a:off x="-356776" y="1006848"/>
            <a:ext cx="9040377" cy="849112"/>
          </a:xfrm>
          <a:noFill/>
          <a:ln>
            <a:noFill/>
          </a:ln>
        </p:spPr>
        <p:txBody>
          <a:bodyPr wrap="square">
            <a:normAutofit/>
          </a:bodyPr>
          <a:lstStyle/>
          <a:p>
            <a:r>
              <a:rPr lang="nl-NL" sz="2950" dirty="0">
                <a:solidFill>
                  <a:schemeClr val="tx1"/>
                </a:solidFill>
              </a:rPr>
              <a:t>Wat is mentale gezondheid?</a:t>
            </a:r>
          </a:p>
        </p:txBody>
      </p:sp>
      <p:pic>
        <p:nvPicPr>
          <p:cNvPr id="3" name="Afbeelding 2">
            <a:extLst>
              <a:ext uri="{FF2B5EF4-FFF2-40B4-BE49-F238E27FC236}">
                <a16:creationId xmlns:a16="http://schemas.microsoft.com/office/drawing/2014/main" id="{757F6D07-69D3-C4D5-22D2-7651E5AB3854}"/>
              </a:ext>
            </a:extLst>
          </p:cNvPr>
          <p:cNvPicPr>
            <a:picLocks noChangeAspect="1"/>
          </p:cNvPicPr>
          <p:nvPr/>
        </p:nvPicPr>
        <p:blipFill>
          <a:blip r:embed="rId3"/>
          <a:stretch>
            <a:fillRect/>
          </a:stretch>
        </p:blipFill>
        <p:spPr>
          <a:xfrm>
            <a:off x="4312364" y="2208286"/>
            <a:ext cx="3576287" cy="37193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kstvak 7">
            <a:extLst>
              <a:ext uri="{FF2B5EF4-FFF2-40B4-BE49-F238E27FC236}">
                <a16:creationId xmlns:a16="http://schemas.microsoft.com/office/drawing/2014/main" id="{16CFA962-1137-306B-0E92-815107E1C019}"/>
              </a:ext>
            </a:extLst>
          </p:cNvPr>
          <p:cNvSpPr txBox="1"/>
          <p:nvPr/>
        </p:nvSpPr>
        <p:spPr>
          <a:xfrm>
            <a:off x="6702459" y="5696793"/>
            <a:ext cx="3402592" cy="461665"/>
          </a:xfrm>
          <a:prstGeom prst="rect">
            <a:avLst/>
          </a:prstGeom>
          <a:noFill/>
        </p:spPr>
        <p:txBody>
          <a:bodyPr wrap="square">
            <a:spAutoFit/>
          </a:bodyPr>
          <a:lstStyle/>
          <a:p>
            <a:r>
              <a:rPr lang="nl-NL" sz="1200" dirty="0"/>
              <a:t>Hoe denk jij over mentale </a:t>
            </a:r>
          </a:p>
          <a:p>
            <a:r>
              <a:rPr lang="nl-NL" sz="1200" dirty="0"/>
              <a:t>gezondheid? En jouw omgeving?</a:t>
            </a:r>
          </a:p>
        </p:txBody>
      </p:sp>
      <p:sp>
        <p:nvSpPr>
          <p:cNvPr id="12" name="Tekstvak 11">
            <a:extLst>
              <a:ext uri="{FF2B5EF4-FFF2-40B4-BE49-F238E27FC236}">
                <a16:creationId xmlns:a16="http://schemas.microsoft.com/office/drawing/2014/main" id="{121F1C94-1B17-B905-0185-2C875278F7B0}"/>
              </a:ext>
            </a:extLst>
          </p:cNvPr>
          <p:cNvSpPr txBox="1"/>
          <p:nvPr/>
        </p:nvSpPr>
        <p:spPr>
          <a:xfrm>
            <a:off x="3434158" y="5709992"/>
            <a:ext cx="7795033" cy="276999"/>
          </a:xfrm>
          <a:prstGeom prst="rect">
            <a:avLst/>
          </a:prstGeom>
          <a:noFill/>
        </p:spPr>
        <p:txBody>
          <a:bodyPr wrap="square">
            <a:spAutoFit/>
          </a:bodyPr>
          <a:lstStyle/>
          <a:p>
            <a:r>
              <a:rPr lang="nl-NL" sz="1200" dirty="0"/>
              <a:t>Hoe gedraag je je?</a:t>
            </a:r>
          </a:p>
        </p:txBody>
      </p:sp>
      <p:sp>
        <p:nvSpPr>
          <p:cNvPr id="14" name="Tekstvak 13">
            <a:extLst>
              <a:ext uri="{FF2B5EF4-FFF2-40B4-BE49-F238E27FC236}">
                <a16:creationId xmlns:a16="http://schemas.microsoft.com/office/drawing/2014/main" id="{2E5DFAC3-B0E0-EF3F-FFE7-5935CFAEBD5E}"/>
              </a:ext>
            </a:extLst>
          </p:cNvPr>
          <p:cNvSpPr txBox="1"/>
          <p:nvPr/>
        </p:nvSpPr>
        <p:spPr>
          <a:xfrm>
            <a:off x="-16251" y="3132621"/>
            <a:ext cx="7497146" cy="369332"/>
          </a:xfrm>
          <a:prstGeom prst="rect">
            <a:avLst/>
          </a:prstGeom>
          <a:noFill/>
        </p:spPr>
        <p:txBody>
          <a:bodyPr wrap="square">
            <a:spAutoFit/>
          </a:bodyPr>
          <a:lstStyle/>
          <a:p>
            <a:endParaRPr lang="nl-NL" sz="1800" dirty="0">
              <a:solidFill>
                <a:schemeClr val="tx2"/>
              </a:solidFill>
            </a:endParaRPr>
          </a:p>
        </p:txBody>
      </p:sp>
      <p:sp>
        <p:nvSpPr>
          <p:cNvPr id="18" name="Tekstvak 17">
            <a:extLst>
              <a:ext uri="{FF2B5EF4-FFF2-40B4-BE49-F238E27FC236}">
                <a16:creationId xmlns:a16="http://schemas.microsoft.com/office/drawing/2014/main" id="{8870CAE8-329E-7997-C181-197ADDF6A916}"/>
              </a:ext>
            </a:extLst>
          </p:cNvPr>
          <p:cNvSpPr txBox="1"/>
          <p:nvPr/>
        </p:nvSpPr>
        <p:spPr>
          <a:xfrm>
            <a:off x="3375875" y="2350660"/>
            <a:ext cx="7497146" cy="276999"/>
          </a:xfrm>
          <a:prstGeom prst="rect">
            <a:avLst/>
          </a:prstGeom>
          <a:noFill/>
        </p:spPr>
        <p:txBody>
          <a:bodyPr wrap="square">
            <a:spAutoFit/>
          </a:bodyPr>
          <a:lstStyle/>
          <a:p>
            <a:r>
              <a:rPr lang="nl-NL" sz="1200" dirty="0"/>
              <a:t>Hoe denk je over jezelf?</a:t>
            </a:r>
          </a:p>
        </p:txBody>
      </p:sp>
      <p:sp>
        <p:nvSpPr>
          <p:cNvPr id="22" name="Tekstvak 21">
            <a:extLst>
              <a:ext uri="{FF2B5EF4-FFF2-40B4-BE49-F238E27FC236}">
                <a16:creationId xmlns:a16="http://schemas.microsoft.com/office/drawing/2014/main" id="{6F14D6DD-BF13-C4A2-0A9D-D447897F05D9}"/>
              </a:ext>
            </a:extLst>
          </p:cNvPr>
          <p:cNvSpPr txBox="1"/>
          <p:nvPr/>
        </p:nvSpPr>
        <p:spPr>
          <a:xfrm>
            <a:off x="7009700" y="2350659"/>
            <a:ext cx="7497146" cy="276999"/>
          </a:xfrm>
          <a:prstGeom prst="rect">
            <a:avLst/>
          </a:prstGeom>
          <a:noFill/>
        </p:spPr>
        <p:txBody>
          <a:bodyPr wrap="square">
            <a:spAutoFit/>
          </a:bodyPr>
          <a:lstStyle/>
          <a:p>
            <a:r>
              <a:rPr lang="nl-NL" sz="1200" dirty="0"/>
              <a:t>Hoe ga je om met anderen?</a:t>
            </a:r>
          </a:p>
        </p:txBody>
      </p:sp>
    </p:spTree>
    <p:extLst>
      <p:ext uri="{BB962C8B-B14F-4D97-AF65-F5344CB8AC3E}">
        <p14:creationId xmlns:p14="http://schemas.microsoft.com/office/powerpoint/2010/main" val="3958203269"/>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10c787e-4fb6-4a2b-9563-777b5461517a}" enabled="0" method="" siteId="{910c787e-4fb6-4a2b-9563-777b5461517a}" removed="1"/>
</clbl:labelList>
</file>

<file path=docProps/app.xml><?xml version="1.0" encoding="utf-8"?>
<Properties xmlns="http://schemas.openxmlformats.org/officeDocument/2006/extended-properties" xmlns:vt="http://schemas.openxmlformats.org/officeDocument/2006/docPropsVTypes">
  <Template>TM10001115[[fn=Pakket]]</Template>
  <TotalTime>225</TotalTime>
  <Words>4012</Words>
  <Application>Microsoft Office PowerPoint</Application>
  <PresentationFormat>Widescreen</PresentationFormat>
  <Paragraphs>262</Paragraphs>
  <Slides>35</Slides>
  <Notes>35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Aptos</vt:lpstr>
      <vt:lpstr>Arial</vt:lpstr>
      <vt:lpstr>Gill Sans MT</vt:lpstr>
      <vt:lpstr>Pakket</vt:lpstr>
      <vt:lpstr>Hoe kun je deze presentatie gebruiken?</vt:lpstr>
      <vt:lpstr>Eenzaamheid  bespreekbaar maken</vt:lpstr>
      <vt:lpstr>WAAR GAAN WE HET VANDAAG OVER HEBBEN?</vt:lpstr>
      <vt:lpstr>WAT IS EENZAAMHEID?</vt:lpstr>
      <vt:lpstr>WAT IS EENZAAMHEID?</vt:lpstr>
      <vt:lpstr>WAT IS EENZAAMHEID?</vt:lpstr>
      <vt:lpstr>WAT IS EENZAAMHEID?</vt:lpstr>
      <vt:lpstr>Wat is mentale gezondheid?</vt:lpstr>
      <vt:lpstr>Wat is mentale gezondheid?</vt:lpstr>
      <vt:lpstr>Eenzaamheid en je mentale gezondheid</vt:lpstr>
      <vt:lpstr>Tijd nemen voor jezelf</vt:lpstr>
      <vt:lpstr>Iets doen samen met of voor iemand anders</vt:lpstr>
      <vt:lpstr>Contact met de wereld om ons heen</vt:lpstr>
      <vt:lpstr>Vergeet niet dat:</vt:lpstr>
      <vt:lpstr>Hoe kun je  eenzaamheid bij jezelf verminderen?</vt:lpstr>
      <vt:lpstr>Laten we eerst een paar afspraken maken</vt:lpstr>
      <vt:lpstr>Wij gaan:</vt:lpstr>
      <vt:lpstr>En nu een korte oefening</vt:lpstr>
      <vt:lpstr>Contact en verbinding maken</vt:lpstr>
      <vt:lpstr>WAT IS EENZAAMHEID?</vt:lpstr>
      <vt:lpstr>WAT IS EENZAAMHEID?</vt:lpstr>
      <vt:lpstr>Nu, een aantal stellingen</vt:lpstr>
      <vt:lpstr>Waar of niet waar?</vt:lpstr>
      <vt:lpstr>Waar of niet waar?</vt:lpstr>
      <vt:lpstr>Waar of niet waar?</vt:lpstr>
      <vt:lpstr>Waar of niet waar?</vt:lpstr>
      <vt:lpstr>Waar of niet waar?</vt:lpstr>
      <vt:lpstr>Waar of niet waar?</vt:lpstr>
      <vt:lpstr>Waar of niet waar?</vt:lpstr>
      <vt:lpstr>Waar of niet waar?</vt:lpstr>
      <vt:lpstr>PowerPoint Presentation</vt:lpstr>
      <vt:lpstr>Wat kun je doen?</vt:lpstr>
      <vt:lpstr>reflecteren</vt:lpstr>
      <vt:lpstr>Nog even in het kort:</vt:lpstr>
      <vt:lpstr>Laten we afsluiten met een oefening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Hamza Aras</dc:creator>
  <cp:lastModifiedBy>Felix Bolinski</cp:lastModifiedBy>
  <cp:revision>14</cp:revision>
  <dcterms:created xsi:type="dcterms:W3CDTF">2025-09-18T08:46:32Z</dcterms:created>
  <dcterms:modified xsi:type="dcterms:W3CDTF">2025-09-26T11:23:35Z</dcterms:modified>
</cp:coreProperties>
</file>