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51" r:id="rId2"/>
    <p:sldMasterId id="2147483668" r:id="rId3"/>
  </p:sldMasterIdLst>
  <p:notesMasterIdLst>
    <p:notesMasterId r:id="rId56"/>
  </p:notesMasterIdLst>
  <p:handoutMasterIdLst>
    <p:handoutMasterId r:id="rId57"/>
  </p:handoutMasterIdLst>
  <p:sldIdLst>
    <p:sldId id="387" r:id="rId4"/>
    <p:sldId id="333" r:id="rId5"/>
    <p:sldId id="390" r:id="rId6"/>
    <p:sldId id="388" r:id="rId7"/>
    <p:sldId id="389" r:id="rId8"/>
    <p:sldId id="421" r:id="rId9"/>
    <p:sldId id="392" r:id="rId10"/>
    <p:sldId id="447" r:id="rId11"/>
    <p:sldId id="448" r:id="rId12"/>
    <p:sldId id="449" r:id="rId13"/>
    <p:sldId id="450" r:id="rId14"/>
    <p:sldId id="417" r:id="rId15"/>
    <p:sldId id="295" r:id="rId16"/>
    <p:sldId id="391" r:id="rId17"/>
    <p:sldId id="451" r:id="rId18"/>
    <p:sldId id="452" r:id="rId19"/>
    <p:sldId id="453" r:id="rId20"/>
    <p:sldId id="454" r:id="rId21"/>
    <p:sldId id="585" r:id="rId22"/>
    <p:sldId id="583" r:id="rId23"/>
    <p:sldId id="584" r:id="rId24"/>
    <p:sldId id="399" r:id="rId25"/>
    <p:sldId id="400" r:id="rId26"/>
    <p:sldId id="578" r:id="rId27"/>
    <p:sldId id="586" r:id="rId28"/>
    <p:sldId id="557" r:id="rId29"/>
    <p:sldId id="427" r:id="rId30"/>
    <p:sldId id="402" r:id="rId31"/>
    <p:sldId id="405" r:id="rId32"/>
    <p:sldId id="406" r:id="rId33"/>
    <p:sldId id="587" r:id="rId34"/>
    <p:sldId id="422" r:id="rId35"/>
    <p:sldId id="443" r:id="rId36"/>
    <p:sldId id="444" r:id="rId37"/>
    <p:sldId id="445" r:id="rId38"/>
    <p:sldId id="425" r:id="rId39"/>
    <p:sldId id="588" r:id="rId40"/>
    <p:sldId id="412" r:id="rId41"/>
    <p:sldId id="411" r:id="rId42"/>
    <p:sldId id="589" r:id="rId43"/>
    <p:sldId id="426" r:id="rId44"/>
    <p:sldId id="590" r:id="rId45"/>
    <p:sldId id="591" r:id="rId46"/>
    <p:sldId id="592" r:id="rId47"/>
    <p:sldId id="434" r:id="rId48"/>
    <p:sldId id="435" r:id="rId49"/>
    <p:sldId id="436" r:id="rId50"/>
    <p:sldId id="437" r:id="rId51"/>
    <p:sldId id="438" r:id="rId52"/>
    <p:sldId id="432" r:id="rId53"/>
    <p:sldId id="433" r:id="rId54"/>
    <p:sldId id="291" r:id="rId55"/>
  </p:sldIdLst>
  <p:sldSz cx="12188825" cy="6858000"/>
  <p:notesSz cx="6805613" cy="99441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a Scheffers-van Schayck" initials="TSvS" lastIdx="9" clrIdx="0">
    <p:extLst>
      <p:ext uri="{19B8F6BF-5375-455C-9EA6-DF929625EA0E}">
        <p15:presenceInfo xmlns:p15="http://schemas.microsoft.com/office/powerpoint/2012/main" userId="Tessa Scheffers-van Schayck" providerId="None"/>
      </p:ext>
    </p:extLst>
  </p:cmAuthor>
  <p:cmAuthor id="2" name="Renée Verkerk" initials="RV" lastIdx="2" clrIdx="1">
    <p:extLst>
      <p:ext uri="{19B8F6BF-5375-455C-9EA6-DF929625EA0E}">
        <p15:presenceInfo xmlns:p15="http://schemas.microsoft.com/office/powerpoint/2012/main" userId="S-1-5-21-319232059-191956947-313073093-312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ADC0"/>
    <a:srgbClr val="F16B82"/>
    <a:srgbClr val="CC0066"/>
    <a:srgbClr val="FF0066"/>
    <a:srgbClr val="F16B83"/>
    <a:srgbClr val="3EB0B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autoAdjust="0"/>
    <p:restoredTop sz="83888" autoAdjust="0"/>
  </p:normalViewPr>
  <p:slideViewPr>
    <p:cSldViewPr snapToGrid="0" snapToObjects="1">
      <p:cViewPr varScale="1">
        <p:scale>
          <a:sx n="95" d="100"/>
          <a:sy n="95" d="100"/>
        </p:scale>
        <p:origin x="1422" y="96"/>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92093B38-CEB8-4D22-9908-4C9BF8D05827}" type="datetimeFigureOut">
              <a:rPr lang="nl-NL" smtClean="0"/>
              <a:t>27-6-2022</a:t>
            </a:fld>
            <a:endParaRPr lang="nl-NL"/>
          </a:p>
        </p:txBody>
      </p:sp>
      <p:sp>
        <p:nvSpPr>
          <p:cNvPr id="4" name="Tijdelijke aanduiding voor voettekst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03F39757-7770-4DCB-85B0-2B8D8FD80973}" type="slidenum">
              <a:rPr lang="nl-NL" smtClean="0"/>
              <a:t>‹nr.›</a:t>
            </a:fld>
            <a:endParaRPr lang="nl-NL"/>
          </a:p>
        </p:txBody>
      </p:sp>
    </p:spTree>
    <p:extLst>
      <p:ext uri="{BB962C8B-B14F-4D97-AF65-F5344CB8AC3E}">
        <p14:creationId xmlns:p14="http://schemas.microsoft.com/office/powerpoint/2010/main" val="4064655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CF61ABDF-6408-42A9-B445-EAAADDCFEA9E}" type="datetimeFigureOut">
              <a:rPr lang="nl-NL" smtClean="0"/>
              <a:t>27-6-2022</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66172A9C-F653-45B6-86CC-87D58E0EB2AA}" type="slidenum">
              <a:rPr lang="nl-NL" smtClean="0"/>
              <a:t>‹nr.›</a:t>
            </a:fld>
            <a:endParaRPr lang="nl-NL"/>
          </a:p>
        </p:txBody>
      </p:sp>
    </p:spTree>
    <p:extLst>
      <p:ext uri="{BB962C8B-B14F-4D97-AF65-F5344CB8AC3E}">
        <p14:creationId xmlns:p14="http://schemas.microsoft.com/office/powerpoint/2010/main" val="1319851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36977926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vimeo.com/23233476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rimbos.nl/aanbod/webwinkel/product/pm0418-beeldverhalen-een-krachtig-instrument-in-het-gesprek-over-stoppen-met-roke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trimbos.nl/aanbod/webwinkel/product/pm0482-co-meter-een-motiverend-hulpmiddel-voor-zwangere-vrouwen-om-te-stoppen-met-roken"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vimeo.com/showcase/7258433"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rookvrijestart.rokeninfo.nl/begrijpelijk-communiceren"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ookvrijestart.rokeninfo.nl/toolki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rimbos.jambo-software.com/rookvrijtqchbsu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rimbos.nl/docs/9908351a-4e5e-4d80-b343-55e69086a1fb.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mokefreechallenge.n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stopstone.nl/"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rokeninfo.nl/jongere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ookvrijestart.nl/toolki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ookvrijestart.nl/toolk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rimbos.lt.acemlna.com/Prod/link-tracker?notrack=1&amp;redirectUrl=aHR0cHMlM0ElMkYlMkZ3d3cuem9yZ3BhZHJvb2t2cmlqZXN0YXJ0Lm5sJTJGJTNGdXRtX3NvdXJjZSUzREFjdGl2ZUNhbXBhaWduJTI2dXRtX21lZGl1bSUzRGVtYWlsJTI2dXRtX2NvbnRlbnQlM0RTYW1lbndlcmtlbiUyQmFhbiUyQnN0b3BwZW4tbWV0LXJva2VuJTJCYmVsZWlkJTI2dXRtX2NhbXBhaWduJTNETmlldXdzYnJpZWYlMkJSb29rdnJpamUlMkJTdGFydCUyQmZlYnJ1YXJpJTJCMjAyMQ==&amp;sig=6pQ7kLvUatNQMdkcaiymyctxsZHu6TK7VUZgtP5FsBRp&amp;iat=1656322355&amp;a=%7C%7C90183194%7C%7C&amp;account=trimbos%2Eactivehosted%2Ecom&amp;email=I5YsS2XnPb3YJqhMDnHmATwkAFoUGpvqbnyrg12fOoc%3D&amp;s=02c5c44a7a4c5228936e1b66419a1c28&amp;i=203A348A10A3698"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trimbos.lt.acemlna.com/Prod/link-tracker?notrack=1&amp;redirectUrl=aHR0cHMlM0ElMkYlMkZ3d3cuem9yZ3BhZHJvb2t2cmlqZXN0YXJ0Lm5sJTJGem9yZ3BhZGVuJTJGJTNGem9yZ3BhZCUzRHpvcmdwYWQtcm9rZW5kZS16d2FuZ2VyZS12cm91dyUyNnV0bV9zb3VyY2UlM0RBY3RpdmVDYW1wYWlnbiUyNnV0bV9tZWRpdW0lM0RlbWFpbCUyNnV0bV9jb250ZW50JTNEU2FtZW53ZXJrZW4lMkJhYW4lMkJzdG9wcGVuLW1ldC1yb2tlbiUyQmJlbGVpZCUyNnV0bV9jYW1wYWlnbiUzRE5pZXV3c2JyaWVmJTJCUm9va3ZyaWplJTJCU3RhcnQlMkJmZWJydWFyaSUyQjIwMjE=&amp;sig=8Yx5g14W2qgtEJThmw7KuTtecW6GzBqZPHV6R5cFp2SW&amp;iat=1656322355&amp;a=%7C%7C90183194%7C%7C&amp;account=trimbos%2Eactivehosted%2Ecom&amp;email=I5YsS2XnPb3YJqhMDnHmATwkAFoUGpvqbnyrg12fOoc%3D&amp;s=02c5c44a7a4c5228936e1b66419a1c28&amp;i=203A348A10A3699" TargetMode="External"/><Relationship Id="rId4" Type="http://schemas.openxmlformats.org/officeDocument/2006/relationships/hyperlink" Target="https://trimbos.lt.acemlna.com/Prod/link-tracker?notrack=1&amp;redirectUrl=aHR0cHMlM0ElMkYlMkZ3d3cuem9yZ3BhZHJvb2t2cmlqZXN0YXJ0Lm5sJTJGYmVsZWlkLW9wc3RlbGxlbiUyRiUzRnV0bV9zb3VyY2UlM0RBY3RpdmVDYW1wYWlnbiUyNnV0bV9tZWRpdW0lM0RlbWFpbCUyNnV0bV9jb250ZW50JTNEU2FtZW53ZXJrZW4lMkJhYW4lMkJzdG9wcGVuLW1ldC1yb2tlbiUyQmJlbGVpZCUyNnV0bV9jYW1wYWlnbiUzRE5pZXV3c2JyaWVmJTJCUm9va3ZyaWplJTJCU3RhcnQlMkJmZWJydWFyaSUyQjIwMjE=&amp;sig=7awykJH5jon1EMt5xoGuGetb5F6T6VjjZsYWxrM1NY8Y&amp;iat=1656322355&amp;a=%7C%7C90183194%7C%7C&amp;account=trimbos%2Eactivehosted%2Ecom&amp;email=I5YsS2XnPb3YJqhMDnHmATwkAFoUGpvqbnyrg12fOoc%3D&amp;s=02c5c44a7a4c5228936e1b66419a1c28&amp;i=203A348A10A370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Taskforce Rookvrije</a:t>
            </a:r>
            <a:r>
              <a:rPr lang="nl-NL" b="1" baseline="0" dirty="0"/>
              <a:t> Start</a:t>
            </a:r>
            <a:endParaRPr lang="nl-NL" b="1" dirty="0"/>
          </a:p>
          <a:p>
            <a:r>
              <a:rPr lang="nl-NL" baseline="0" dirty="0"/>
              <a:t>De TF bestaat uit een afvaardiging van 9 beroepsverenigingen van geboorte- en jeugdzorg professionals (verloskundigen, gynaecologen, kinderartsen, JGZ, kraamzorg, huisartsen </a:t>
            </a:r>
            <a:r>
              <a:rPr lang="nl-NL" baseline="0" dirty="0" err="1"/>
              <a:t>etc</a:t>
            </a:r>
            <a:r>
              <a:rPr lang="nl-NL" baseline="0" dirty="0"/>
              <a:t>) en zij worden bijgestaan door onderzoeks- en kennisinstituut Trimbos, Zon-MW, CPZ en de kennisinstituten. Ook vindt er afstemming plaats met NCJ, </a:t>
            </a:r>
            <a:r>
              <a:rPr lang="nl-NL" baseline="0" dirty="0" err="1"/>
              <a:t>Actiz</a:t>
            </a:r>
            <a:r>
              <a:rPr lang="nl-NL" baseline="0" dirty="0"/>
              <a:t>-Jeugd en GGD-GHOR.</a:t>
            </a:r>
          </a:p>
          <a:p>
            <a:endParaRPr lang="nl-NL" baseline="0" dirty="0"/>
          </a:p>
          <a:p>
            <a:r>
              <a:rPr lang="nl-NL" baseline="0" dirty="0"/>
              <a:t>De TF is ontstaan en opgericht medio 2016 vanuit een initiatief van een aantal bezorgde geboortezorgprofessionals n.a.v. de te hoge babysterfte in NL. </a:t>
            </a:r>
          </a:p>
          <a:p>
            <a:r>
              <a:rPr lang="nl-NL" baseline="0" dirty="0"/>
              <a:t>En nu is de TF aangehaakt aan het nationaal preventieakkoord van VWS. </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a:t>
            </a:fld>
            <a:endParaRPr lang="nl-NL"/>
          </a:p>
        </p:txBody>
      </p:sp>
    </p:spTree>
    <p:extLst>
      <p:ext uri="{BB962C8B-B14F-4D97-AF65-F5344CB8AC3E}">
        <p14:creationId xmlns:p14="http://schemas.microsoft.com/office/powerpoint/2010/main" val="192080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beroepsverenigingen</a:t>
            </a:r>
            <a:r>
              <a:rPr lang="nl-NL" baseline="0" dirty="0"/>
              <a:t> uit de TF hebben een standpunt opgesteld. V&amp;VN en AJN hebben een gezamenlijk standpunt opgesteld. H</a:t>
            </a:r>
            <a:r>
              <a:rPr lang="nl-NL" dirty="0"/>
              <a:t>et standpunt sluit aan bij het standpunt tabaksontmoediging van de KNMG (2016) en de CBO richtlijn behandeling van tabaksverslaving en stoppen met roken ondersteuning (2016). AJN en V&amp;VN zijn naast de Taskforce Rookvrije Start ook partner van</a:t>
            </a:r>
            <a:r>
              <a:rPr lang="nl-NL" baseline="0" dirty="0"/>
              <a:t> Gezondheidsfondsen voor Rookvrij (voorheen: Alliantie Nederland Rookvrij).</a:t>
            </a:r>
            <a:endParaRPr lang="nl-NL" dirty="0"/>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12</a:t>
            </a:fld>
            <a:endParaRPr lang="nl-NL"/>
          </a:p>
        </p:txBody>
      </p:sp>
    </p:spTree>
    <p:extLst>
      <p:ext uri="{BB962C8B-B14F-4D97-AF65-F5344CB8AC3E}">
        <p14:creationId xmlns:p14="http://schemas.microsoft.com/office/powerpoint/2010/main" val="2424363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Times" panose="02020603050405020304" pitchFamily="18" charset="0"/>
              <a:cs typeface="Times" panose="02020603050405020304" pitchFamily="18" charset="0"/>
            </a:endParaRP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13</a:t>
            </a:fld>
            <a:endParaRPr lang="nl-NL"/>
          </a:p>
        </p:txBody>
      </p:sp>
    </p:spTree>
    <p:extLst>
      <p:ext uri="{BB962C8B-B14F-4D97-AF65-F5344CB8AC3E}">
        <p14:creationId xmlns:p14="http://schemas.microsoft.com/office/powerpoint/2010/main" val="75008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naar www.kahoot</a:t>
            </a:r>
            <a:r>
              <a:rPr lang="nl-NL" baseline="0" dirty="0"/>
              <a:t>.com </a:t>
            </a:r>
          </a:p>
          <a:p>
            <a:r>
              <a:rPr lang="nl-NL" baseline="0" dirty="0"/>
              <a:t>Zorg dat je een account hebt en zoek de </a:t>
            </a:r>
            <a:r>
              <a:rPr lang="nl-NL" baseline="0" dirty="0" err="1"/>
              <a:t>kahoot</a:t>
            </a:r>
            <a:r>
              <a:rPr lang="nl-NL" baseline="0" dirty="0"/>
              <a:t> quiz ‘Rookvrije Start’</a:t>
            </a:r>
            <a:endParaRPr lang="nl-NL" dirty="0"/>
          </a:p>
          <a:p>
            <a:r>
              <a:rPr lang="nl-NL" dirty="0"/>
              <a:t>En pak het Word</a:t>
            </a:r>
            <a:r>
              <a:rPr lang="nl-NL" baseline="0" dirty="0"/>
              <a:t> bestand met vragen en antwoorden er voor jezelf bij. </a:t>
            </a:r>
          </a:p>
          <a:p>
            <a:endParaRPr lang="nl-NL" dirty="0"/>
          </a:p>
          <a:p>
            <a:r>
              <a:rPr lang="nl-NL" dirty="0"/>
              <a:t>Hier kan je eventueel de</a:t>
            </a:r>
            <a:r>
              <a:rPr lang="nl-NL" baseline="0" dirty="0"/>
              <a:t> Game pin plaatsen in de sheet. Of je laat de webpagina van </a:t>
            </a:r>
            <a:r>
              <a:rPr lang="nl-NL" baseline="0" dirty="0" err="1"/>
              <a:t>Kahoot</a:t>
            </a:r>
            <a:r>
              <a:rPr lang="nl-NL" baseline="0" dirty="0"/>
              <a:t> zien. </a:t>
            </a:r>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14</a:t>
            </a:fld>
            <a:endParaRPr lang="nl-NL"/>
          </a:p>
        </p:txBody>
      </p:sp>
    </p:spTree>
    <p:extLst>
      <p:ext uri="{BB962C8B-B14F-4D97-AF65-F5344CB8AC3E}">
        <p14:creationId xmlns:p14="http://schemas.microsoft.com/office/powerpoint/2010/main" val="415496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Afkomstig uit </a:t>
            </a:r>
            <a:r>
              <a:rPr lang="nl-NL" sz="1200" b="0" i="0" kern="1200" dirty="0">
                <a:solidFill>
                  <a:schemeClr val="tx1"/>
                </a:solidFill>
                <a:effectLst/>
                <a:latin typeface="+mn-lt"/>
                <a:ea typeface="+mn-ea"/>
                <a:cs typeface="+mn-cs"/>
              </a:rPr>
              <a:t>Infographic Rookvrij blijven - ook na de zwangerschap: </a:t>
            </a:r>
            <a:r>
              <a:rPr lang="nl-NL" dirty="0"/>
              <a:t>https://www.trimbos.nl/aanbod/webwinkel/inf007-infographic-rookvrij-blijven-ook-na-de-zwangerschap/ </a:t>
            </a:r>
          </a:p>
          <a:p>
            <a:r>
              <a:rPr lang="nl-NL" sz="1200" b="0" i="0" kern="1200" dirty="0">
                <a:solidFill>
                  <a:schemeClr val="tx1"/>
                </a:solidFill>
                <a:effectLst/>
                <a:latin typeface="+mn-lt"/>
                <a:ea typeface="+mn-ea"/>
                <a:cs typeface="+mn-cs"/>
              </a:rPr>
              <a:t>- </a:t>
            </a:r>
            <a:r>
              <a:rPr lang="nl-NL" sz="1800" spc="-5" dirty="0">
                <a:solidFill>
                  <a:srgbClr val="333333"/>
                </a:solidFill>
                <a:effectLst/>
                <a:latin typeface="Calibri" panose="020F0502020204030204" pitchFamily="34" charset="0"/>
                <a:ea typeface="Calibri" panose="020F0502020204030204" pitchFamily="34" charset="0"/>
              </a:rPr>
              <a:t>Er zijn ook risico’s als stellen roken vóór de zwangerschap of in de allereerste weken van de zwangerschap. </a:t>
            </a:r>
            <a:r>
              <a:rPr lang="nl-NL" sz="1200" b="0" i="0" kern="1200" dirty="0">
                <a:solidFill>
                  <a:schemeClr val="tx1"/>
                </a:solidFill>
                <a:effectLst/>
                <a:latin typeface="+mn-lt"/>
                <a:ea typeface="+mn-ea"/>
                <a:cs typeface="+mn-cs"/>
              </a:rPr>
              <a:t>Zie voor meer informatie de factsheet rookvrij zwanger worden: https://www.trimbos.nl/aanbod/webwinkel/af1895-factsheet-rookvrij-zwanger-worden/</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15</a:t>
            </a:fld>
            <a:endParaRPr lang="nl-NL"/>
          </a:p>
        </p:txBody>
      </p:sp>
    </p:spTree>
    <p:extLst>
      <p:ext uri="{BB962C8B-B14F-4D97-AF65-F5344CB8AC3E}">
        <p14:creationId xmlns:p14="http://schemas.microsoft.com/office/powerpoint/2010/main" val="149749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Afkomstig uit </a:t>
            </a:r>
            <a:r>
              <a:rPr lang="nl-NL" sz="1200" b="0" i="0" kern="1200" dirty="0">
                <a:solidFill>
                  <a:schemeClr val="tx1"/>
                </a:solidFill>
                <a:effectLst/>
                <a:latin typeface="+mn-lt"/>
                <a:ea typeface="+mn-ea"/>
                <a:cs typeface="+mn-cs"/>
              </a:rPr>
              <a:t>Infographic Monitor Middelengebruik en Zwangerschap 2021: https://www.trimbos.nl/aanbod/webwinkel/inf123-monitor-middelengebruik-zwangerschap-2021/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Zie voor meer informatie de factsheet: https://www.trimbos.nl/aanbod/webwinkel/af1990-monitor-middelengebruik-en-zwangerschap-2021/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Vrouwen met een laag- of middelbaar opleidingsniveau roken vaker vóór, tijdens en na de zwangerschap dan vrouwen met een hoog opleidingsniveau.</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Vrouwen met een laag- of middelbaar opleidingsniveau hebben vaker een partner die rookt dan hoogopgeleide vrouwen.</a:t>
            </a: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16</a:t>
            </a:fld>
            <a:endParaRPr lang="nl-NL"/>
          </a:p>
        </p:txBody>
      </p:sp>
    </p:spTree>
    <p:extLst>
      <p:ext uri="{BB962C8B-B14F-4D97-AF65-F5344CB8AC3E}">
        <p14:creationId xmlns:p14="http://schemas.microsoft.com/office/powerpoint/2010/main" val="1158353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vrouwen stoppen als ze zwanger zijn, maar een groot deel valt na de zwangerschap terug in het oude rookgedrag.</a:t>
            </a:r>
          </a:p>
          <a:p>
            <a:endParaRPr lang="nl-NL" dirty="0"/>
          </a:p>
          <a:p>
            <a:r>
              <a:rPr lang="nl-NL" dirty="0"/>
              <a:t>Hier ligt een belangrijke rol</a:t>
            </a:r>
            <a:r>
              <a:rPr lang="nl-NL" baseline="0" dirty="0"/>
              <a:t> voor JGZ 0-4! Vrouwen ondersteunen bij het rookvrij blijven. Ketensamenwerking hierbij van groot belang! Belangrijk om te weten of de moeder in de 6 maanden voor de zwangerschap rookte, en of ze hier voor of tijdens de zwangerschap mee gestopt is. JGZ kan dan het stokje van de verloskundige (en kraamzorg) overnemen en ondersteuning bieden bij rookvrij blijven. </a:t>
            </a:r>
            <a:endParaRPr lang="nl-NL" dirty="0"/>
          </a:p>
          <a:p>
            <a:endParaRPr lang="nl-NL" baseline="0" dirty="0"/>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Afkomstig uit </a:t>
            </a:r>
            <a:r>
              <a:rPr lang="nl-NL" sz="1200" b="0" i="0" kern="1200" dirty="0">
                <a:solidFill>
                  <a:schemeClr val="tx1"/>
                </a:solidFill>
                <a:effectLst/>
                <a:latin typeface="+mn-lt"/>
                <a:ea typeface="+mn-ea"/>
                <a:cs typeface="+mn-cs"/>
              </a:rPr>
              <a:t>Infographic Monitor Middelengebruik en Zwangerschap 2021: https://www.trimbos.nl/aanbod/webwinkel/inf123-monitor-middelengebruik-zwangerschap-2021/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Zie voor meer informatie de factsheet: https://www.trimbos.nl/aanbod/webwinkel/af1990-monitor-middelengebruik-en-zwangerschap-2021/</a:t>
            </a:r>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17</a:t>
            </a:fld>
            <a:endParaRPr lang="nl-NL"/>
          </a:p>
        </p:txBody>
      </p:sp>
    </p:spTree>
    <p:extLst>
      <p:ext uri="{BB962C8B-B14F-4D97-AF65-F5344CB8AC3E}">
        <p14:creationId xmlns:p14="http://schemas.microsoft.com/office/powerpoint/2010/main" val="36028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a:t>
            </a:r>
            <a:r>
              <a:rPr lang="nl-NL" baseline="0" dirty="0"/>
              <a:t> heel belangrijk om oog te hebben voor de rokende partner en ook hem (of haar) te motiveren om te stoppen. Zo voorkom je zowel meeroken door het kind als terugval door de moeder. </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18</a:t>
            </a:fld>
            <a:endParaRPr lang="nl-NL"/>
          </a:p>
        </p:txBody>
      </p:sp>
    </p:spTree>
    <p:extLst>
      <p:ext uri="{BB962C8B-B14F-4D97-AF65-F5344CB8AC3E}">
        <p14:creationId xmlns:p14="http://schemas.microsoft.com/office/powerpoint/2010/main" val="1484447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meer cijfers, zie: Infographic Meeroken door kinderen: https://www.trimbos.nl/aanbod/webwinkel/inf119-infographic-meeroken-door-kinderen-feiten-en-cijfers-2020/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19</a:t>
            </a:fld>
            <a:endParaRPr lang="nl-NL"/>
          </a:p>
        </p:txBody>
      </p:sp>
    </p:spTree>
    <p:extLst>
      <p:ext uri="{BB962C8B-B14F-4D97-AF65-F5344CB8AC3E}">
        <p14:creationId xmlns:p14="http://schemas.microsoft.com/office/powerpoint/2010/main" val="1877819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Niet-rokers kunnen rook op 2 manieren binnenkrijgen.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Meeroken is het inademen van tabaksrook uit de omgeving door niet-rokers (tweedehands rook). Deze rook bevat honderden stoffen die schadelijk voor de gezondheid zijn, waarvan ruim 70 kankerverwekkende stoffen.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Meeroken door kinderen: https://www.trimbos.nl/aanbod/webwinkel/inf119-infographic-meeroken-door-kinderen-feiten-en-cijfers-2020/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Derdehands rook: https://www.trimbos.nl/aanbod/webwinkel/inf118-infographic-derdehands-rook/</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20</a:t>
            </a:fld>
            <a:endParaRPr lang="nl-NL"/>
          </a:p>
        </p:txBody>
      </p:sp>
    </p:spTree>
    <p:extLst>
      <p:ext uri="{BB962C8B-B14F-4D97-AF65-F5344CB8AC3E}">
        <p14:creationId xmlns:p14="http://schemas.microsoft.com/office/powerpoint/2010/main" val="41690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prstClr val="black"/>
                </a:solidFill>
              </a:rPr>
              <a:t>Kinderen zijn kwetsbaarder voor meeroken vanwege een snellere ademhaling en minder ontwikkelde luchtwegen, longen en immuunsysteem.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Meeroken door kinderen: https://www.trimbos.nl/aanbod/webwinkel/inf119-infographic-meeroken-door-kinderen-feiten-en-cijfers-2020/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Derdehands rook: https://www.trimbos.nl/aanbod/webwinkel/inf118-infographic-derdehands-rook/</a:t>
            </a:r>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21</a:t>
            </a:fld>
            <a:endParaRPr lang="nl-NL"/>
          </a:p>
        </p:txBody>
      </p:sp>
    </p:spTree>
    <p:extLst>
      <p:ext uri="{BB962C8B-B14F-4D97-AF65-F5344CB8AC3E}">
        <p14:creationId xmlns:p14="http://schemas.microsoft.com/office/powerpoint/2010/main" val="16239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u="sng" kern="1200" dirty="0">
                <a:solidFill>
                  <a:schemeClr val="tx1"/>
                </a:solidFill>
                <a:effectLst/>
                <a:latin typeface="+mn-lt"/>
                <a:ea typeface="+mn-ea"/>
                <a:cs typeface="+mn-cs"/>
              </a:rPr>
              <a:t>Kernboodschap zorgprofessionals</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Elk kind heeft recht op een rookvrije start. Alle zorgprofessionals – van verloskundige tot jeugdarts – slaan daarvoor de handen ineen. </a:t>
            </a:r>
          </a:p>
          <a:p>
            <a:r>
              <a:rPr lang="nl-NL" sz="1200" kern="1200" dirty="0">
                <a:solidFill>
                  <a:schemeClr val="tx1"/>
                </a:solidFill>
                <a:effectLst/>
                <a:latin typeface="+mn-lt"/>
                <a:ea typeface="+mn-ea"/>
                <a:cs typeface="+mn-cs"/>
              </a:rPr>
              <a:t>Uit onderzoek blijkt dat mensen een stopadvies van zorgprofessionals serieus nemen. Dit biedt kansen om (aanstaande) ouders te motiveren om te stoppen met roken. Het is de taak van alle betrokken zorgprofessionals om met hen in gesprek te gaan over het roken. Zo helpen zij de gezondheid van het ongeboren en opgroeiende kind te beschermen. </a:t>
            </a:r>
            <a:r>
              <a:rPr lang="nl-NL" sz="1200" b="0" i="0" kern="1200" dirty="0">
                <a:solidFill>
                  <a:schemeClr val="tx1"/>
                </a:solidFill>
                <a:effectLst/>
                <a:latin typeface="+mn-lt"/>
                <a:ea typeface="+mn-ea"/>
                <a:cs typeface="+mn-cs"/>
              </a:rPr>
              <a:t>De Taskforce bevordert multidisciplinaire zorg, agendeert het onderwerp en verbetert kennis van professionals en publiek.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4</a:t>
            </a:fld>
            <a:endParaRPr lang="nl-NL"/>
          </a:p>
        </p:txBody>
      </p:sp>
    </p:spTree>
    <p:extLst>
      <p:ext uri="{BB962C8B-B14F-4D97-AF65-F5344CB8AC3E}">
        <p14:creationId xmlns:p14="http://schemas.microsoft.com/office/powerpoint/2010/main" val="4265610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Meeroken door kinderen: https://www.trimbos.nl/aanbod/webwinkel/inf119-infographic-meeroken-door-kinderen-feiten-en-cijfers-2020/</a:t>
            </a:r>
          </a:p>
          <a:p>
            <a:endParaRPr lang="nl-NL" dirty="0"/>
          </a:p>
        </p:txBody>
      </p:sp>
      <p:sp>
        <p:nvSpPr>
          <p:cNvPr id="4" name="Tijdelijke aanduiding voor dianummer 3"/>
          <p:cNvSpPr>
            <a:spLocks noGrp="1"/>
          </p:cNvSpPr>
          <p:nvPr>
            <p:ph type="sldNum" sz="quarter" idx="5"/>
          </p:nvPr>
        </p:nvSpPr>
        <p:spPr/>
        <p:txBody>
          <a:bodyPr/>
          <a:lstStyle/>
          <a:p>
            <a:fld id="{66172A9C-F653-45B6-86CC-87D58E0EB2AA}" type="slidenum">
              <a:rPr lang="nl-NL" smtClean="0"/>
              <a:t>22</a:t>
            </a:fld>
            <a:endParaRPr lang="nl-NL"/>
          </a:p>
        </p:txBody>
      </p:sp>
    </p:spTree>
    <p:extLst>
      <p:ext uri="{BB962C8B-B14F-4D97-AF65-F5344CB8AC3E}">
        <p14:creationId xmlns:p14="http://schemas.microsoft.com/office/powerpoint/2010/main" val="646869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Meeroken door kinderen: https://www.trimbos.nl/aanbod/webwinkel/inf119-infographic-meeroken-door-kinderen-feiten-en-cijfers-2020/</a:t>
            </a:r>
          </a:p>
          <a:p>
            <a:endParaRPr lang="nl-NL" dirty="0"/>
          </a:p>
        </p:txBody>
      </p:sp>
      <p:sp>
        <p:nvSpPr>
          <p:cNvPr id="4" name="Tijdelijke aanduiding voor dianummer 3"/>
          <p:cNvSpPr>
            <a:spLocks noGrp="1"/>
          </p:cNvSpPr>
          <p:nvPr>
            <p:ph type="sldNum" sz="quarter" idx="5"/>
          </p:nvPr>
        </p:nvSpPr>
        <p:spPr/>
        <p:txBody>
          <a:bodyPr/>
          <a:lstStyle/>
          <a:p>
            <a:fld id="{66172A9C-F653-45B6-86CC-87D58E0EB2AA}" type="slidenum">
              <a:rPr lang="nl-NL" smtClean="0"/>
              <a:t>23</a:t>
            </a:fld>
            <a:endParaRPr lang="nl-NL"/>
          </a:p>
        </p:txBody>
      </p:sp>
    </p:spTree>
    <p:extLst>
      <p:ext uri="{BB962C8B-B14F-4D97-AF65-F5344CB8AC3E}">
        <p14:creationId xmlns:p14="http://schemas.microsoft.com/office/powerpoint/2010/main" val="4036759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Niet-rokers kunnen rook op 2 manieren binnenkrijgen. Zo ook via derdehands rook (zie volgende 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Meeroken door kinderen: https://www.trimbos.nl/aanbod/webwinkel/inf119-infographic-meeroken-door-kinderen-feiten-en-cijfers-2020/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ook: Infographic Derdehands rook: https://www.trimbos.nl/aanbod/webwinkel/inf118-infographic-derdehands-rook/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24</a:t>
            </a:fld>
            <a:endParaRPr lang="nl-NL"/>
          </a:p>
        </p:txBody>
      </p:sp>
    </p:spTree>
    <p:extLst>
      <p:ext uri="{BB962C8B-B14F-4D97-AF65-F5344CB8AC3E}">
        <p14:creationId xmlns:p14="http://schemas.microsoft.com/office/powerpoint/2010/main" val="1957233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De stoffen uit tabaksrook die achterblijven na roken, noemen we ‘derdehands rook’. Deze schadelijke stoffen blijven kleven aan huid, haren en kleding van degene die rookt. Dit ruik je soms aan mensen die net hebben gerookt. De stoffen komen ook terecht op vloeren en speelgoed en trekken in gordijnen en meubels. In kamers waar veel gerookt wordt, zorgt de derdehands rook ervoor dat de muren en meubels een geelbruine kleur krijgen.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 Dit gebeurt zelfs als iemand buiten rookt, en daarna naar binnen gaat. Derdehands rook kun je inademen, inslikken of aanraken.</a:t>
            </a:r>
          </a:p>
          <a:p>
            <a:r>
              <a:rPr lang="nl-NL" dirty="0"/>
              <a:t>Voorheen werden ouders geadviseerd om buiten te roken. Nu we meer</a:t>
            </a:r>
            <a:r>
              <a:rPr lang="nl-NL" baseline="0" dirty="0"/>
              <a:t> weten over derdehands rook, is het advies aan ouders om helemaal te stoppen met roken. Buiten roken helpt niet voldoende om het kind te beschermen.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3. Kinderen en baby’s lopen een groter risico derdehands rook binnen te krijgen dan volwassenen. Kinderen kruipen namelijk rond, zitten meer binnen, raken vaker dingen aan en stoppen vaker dingen in hun mond (zie volgende dia).</a:t>
            </a:r>
          </a:p>
          <a:p>
            <a:endParaRPr lang="nl-NL" dirty="0"/>
          </a:p>
          <a:p>
            <a:r>
              <a:rPr lang="nl-NL" dirty="0"/>
              <a:t>Nicotine is een van de stoffen in derdehands rook die zich het gemakkelijkst hecht aan voorwerpen in de omgeving. Hierdoor ontstaan er als het ware grote voorraden van nicotine die nog lang nadat er niet meer gerookt wordt steeds een deel vrij kunnen geven.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a:t>
            </a:r>
            <a:r>
              <a:rPr lang="nl-NL" baseline="0" dirty="0"/>
              <a:t> voor meer informatie de notitie derdehands rook: https://www.trimbos.nl/aanbod/webwinkel/af1553-notitie-derdehands-rook/, en de infographic derdehands rook: </a:t>
            </a:r>
            <a:r>
              <a:rPr lang="nl-NL" dirty="0"/>
              <a:t>https://www.trimbos.nl/aanbod/webwinkel/inf118-infographic-derdehands-rook/</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25</a:t>
            </a:fld>
            <a:endParaRPr lang="nl-NL"/>
          </a:p>
        </p:txBody>
      </p:sp>
    </p:spTree>
    <p:extLst>
      <p:ext uri="{BB962C8B-B14F-4D97-AF65-F5344CB8AC3E}">
        <p14:creationId xmlns:p14="http://schemas.microsoft.com/office/powerpoint/2010/main" val="4161407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Stoppen met roken is de enige manier om kinderen te beschermen tegen tabaksrook.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26</a:t>
            </a:fld>
            <a:endParaRPr lang="nl-NL"/>
          </a:p>
        </p:txBody>
      </p:sp>
    </p:spTree>
    <p:extLst>
      <p:ext uri="{BB962C8B-B14F-4D97-AF65-F5344CB8AC3E}">
        <p14:creationId xmlns:p14="http://schemas.microsoft.com/office/powerpoint/2010/main" val="4264912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sng" kern="1200" dirty="0">
                <a:solidFill>
                  <a:schemeClr val="tx1"/>
                </a:solidFill>
                <a:effectLst/>
                <a:latin typeface="+mn-lt"/>
                <a:ea typeface="+mn-ea"/>
                <a:cs typeface="+mn-cs"/>
                <a:hlinkClick r:id="rId3"/>
              </a:rPr>
              <a:t>https://vimeo.com/369779266</a:t>
            </a:r>
            <a:endParaRPr lang="nl-NL" sz="1200" u="sng" kern="1200" dirty="0">
              <a:solidFill>
                <a:schemeClr val="tx1"/>
              </a:solidFill>
              <a:effectLst/>
              <a:latin typeface="+mn-lt"/>
              <a:ea typeface="+mn-ea"/>
              <a:cs typeface="+mn-cs"/>
            </a:endParaRPr>
          </a:p>
          <a:p>
            <a:endParaRPr lang="nl-NL" sz="1200" u="sng" kern="1200" dirty="0">
              <a:solidFill>
                <a:schemeClr val="tx1"/>
              </a:solidFill>
              <a:effectLst/>
              <a:latin typeface="+mn-lt"/>
              <a:ea typeface="+mn-ea"/>
              <a:cs typeface="+mn-cs"/>
            </a:endParaRPr>
          </a:p>
          <a:p>
            <a:r>
              <a:rPr lang="nl-NL" sz="1200" b="1" u="none" kern="1200" dirty="0">
                <a:solidFill>
                  <a:schemeClr val="tx1"/>
                </a:solidFill>
                <a:effectLst/>
                <a:latin typeface="+mn-lt"/>
                <a:ea typeface="+mn-ea"/>
                <a:cs typeface="+mn-cs"/>
              </a:rPr>
              <a:t>Animatie Rookvrije Ouders (derdehands rook)</a:t>
            </a:r>
          </a:p>
          <a:p>
            <a:r>
              <a:rPr lang="nl-NL" sz="1200" b="0" i="0" kern="1200" dirty="0">
                <a:solidFill>
                  <a:schemeClr val="tx1"/>
                </a:solidFill>
                <a:effectLst/>
                <a:latin typeface="+mn-lt"/>
                <a:ea typeface="+mn-ea"/>
                <a:cs typeface="+mn-cs"/>
              </a:rPr>
              <a:t>Binnen twee minuten geeft deze animatie een duidelijk beeld over derdehands rook.</a:t>
            </a:r>
          </a:p>
          <a:p>
            <a:r>
              <a:rPr lang="nl-NL" sz="1200" b="0" i="0" kern="1200" dirty="0">
                <a:solidFill>
                  <a:schemeClr val="tx1"/>
                </a:solidFill>
                <a:effectLst/>
                <a:latin typeface="+mn-lt"/>
                <a:ea typeface="+mn-ea"/>
                <a:cs typeface="+mn-cs"/>
              </a:rPr>
              <a:t>In de </a:t>
            </a:r>
            <a:r>
              <a:rPr lang="nl-NL" sz="1200" b="0" i="0" u="none" kern="1200" dirty="0">
                <a:solidFill>
                  <a:schemeClr val="tx1"/>
                </a:solidFill>
                <a:effectLst/>
                <a:latin typeface="+mn-lt"/>
                <a:ea typeface="+mn-ea"/>
                <a:cs typeface="+mn-cs"/>
              </a:rPr>
              <a:t>animatie</a:t>
            </a:r>
            <a:r>
              <a:rPr lang="nl-NL" sz="1200" b="0" i="0" kern="1200" dirty="0">
                <a:solidFill>
                  <a:schemeClr val="tx1"/>
                </a:solidFill>
                <a:effectLst/>
                <a:latin typeface="+mn-lt"/>
                <a:ea typeface="+mn-ea"/>
                <a:cs typeface="+mn-cs"/>
              </a:rPr>
              <a:t> zien we een vader die buiten rookt. Giftige deeltjes uit de rook slaan neer op zijn kleding, huid en haren. Deze deeltjes neemt hij mee naar binnen, die vervolgens door zijn baby en peuter ingeademd en ingeslikt worden. </a:t>
            </a:r>
            <a:r>
              <a:rPr lang="nl-NL" sz="1200" u="none" kern="1200" baseline="0" dirty="0">
                <a:solidFill>
                  <a:schemeClr val="tx1"/>
                </a:solidFill>
                <a:effectLst/>
                <a:latin typeface="+mn-lt"/>
                <a:ea typeface="+mn-ea"/>
                <a:cs typeface="+mn-cs"/>
              </a:rPr>
              <a:t> </a:t>
            </a:r>
          </a:p>
          <a:p>
            <a:r>
              <a:rPr lang="nl-NL" sz="1200" u="none" kern="1200" baseline="0" dirty="0">
                <a:solidFill>
                  <a:schemeClr val="tx1"/>
                </a:solidFill>
                <a:effectLst/>
                <a:latin typeface="+mn-lt"/>
                <a:ea typeface="+mn-ea"/>
                <a:cs typeface="+mn-cs"/>
              </a:rPr>
              <a:t>Zorgprofessionals kunnen deze animatie tijdens een consult gebruiken als ingang om met ouders in gesprek te gaan over stoppen met roken. </a:t>
            </a:r>
            <a:endParaRPr lang="nl-NL" sz="1200" u="non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27</a:t>
            </a:fld>
            <a:endParaRPr lang="nl-NL"/>
          </a:p>
        </p:txBody>
      </p:sp>
    </p:spTree>
    <p:extLst>
      <p:ext uri="{BB962C8B-B14F-4D97-AF65-F5344CB8AC3E}">
        <p14:creationId xmlns:p14="http://schemas.microsoft.com/office/powerpoint/2010/main" val="2627192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Amerikaanse studie onderzocht of buiten roken kan voorkomen dat jonge baby’s (jonger dan 1 jaar) blootgesteld worden aan derdehands rook. Ze vergeleken 17 gezinnen die helemaal niet rookten, 17 gezinnen die alleen buiten rookten en 15 gezinnen die binnen in huis rookten (waar hun kinderen dus bij waren). De ouders die alleen buiten rookten, deden dus hun best om te voorkomen dat hun baby’s werden blootgesteld aan tabak.</a:t>
            </a:r>
          </a:p>
          <a:p>
            <a:endParaRPr lang="nl-NL" dirty="0"/>
          </a:p>
          <a:p>
            <a:r>
              <a:rPr lang="nl-NL" b="1" dirty="0"/>
              <a:t>Resultaten</a:t>
            </a:r>
            <a:r>
              <a:rPr lang="nl-NL" dirty="0"/>
              <a:t>: </a:t>
            </a:r>
          </a:p>
          <a:p>
            <a:pPr marL="171450" indent="-171450">
              <a:buFont typeface="Arial" panose="020B0604020202020204" pitchFamily="34" charset="0"/>
              <a:buChar char="•"/>
            </a:pPr>
            <a:r>
              <a:rPr lang="nl-NL" dirty="0"/>
              <a:t>In de woonkamers en kinderkamers van ouders die buiten rookten bleek 2 tot 3 keer zoveel nicotine in de lucht te zitten dan in het huishouden van de </a:t>
            </a:r>
            <a:r>
              <a:rPr lang="nl-NL" dirty="0" err="1"/>
              <a:t>nietrokende</a:t>
            </a:r>
            <a:r>
              <a:rPr lang="nl-NL" dirty="0"/>
              <a:t> ouders. Bij de ouders die in huis rookten zat 7 tot 8 keer zoveel nicotine in de lucht dan bij de ouders die buiten rookten. </a:t>
            </a:r>
          </a:p>
          <a:p>
            <a:pPr marL="171450" indent="-171450">
              <a:buFont typeface="Arial" panose="020B0604020202020204" pitchFamily="34" charset="0"/>
              <a:buChar char="•"/>
            </a:pPr>
            <a:r>
              <a:rPr lang="nl-NL" dirty="0"/>
              <a:t>Bij de ouders die buiten rookten zat bij meer dan de helft nicotine op de meubels in de woonkamer (51%) en de kinderkamer (53%). Bij ouders die niet rookten vonden onderzoekers nergens nicotine op de meubels. Bij de ouders die binnen rookten zat bij bijna alle gezinnen (88%) nicotine op de meubels. </a:t>
            </a:r>
          </a:p>
          <a:p>
            <a:pPr marL="171450" indent="-171450">
              <a:buFont typeface="Arial" panose="020B0604020202020204" pitchFamily="34" charset="0"/>
              <a:buChar char="•"/>
            </a:pPr>
            <a:r>
              <a:rPr lang="nl-NL" dirty="0"/>
              <a:t>Bij alle moeders die buiten rookten bleek nicotine op de vingers te zitten, terwijl niemand van de niet-rokende groep dat op zijn vingers had. </a:t>
            </a:r>
          </a:p>
          <a:p>
            <a:pPr marL="171450" indent="-171450">
              <a:buFont typeface="Arial" panose="020B0604020202020204" pitchFamily="34" charset="0"/>
              <a:buChar char="•"/>
            </a:pPr>
            <a:r>
              <a:rPr lang="nl-NL" dirty="0"/>
              <a:t>In de urine van de baby’s met ouders die buiten rookten zat ongeveer 8 keer meer </a:t>
            </a:r>
            <a:r>
              <a:rPr lang="nl-NL" dirty="0" err="1"/>
              <a:t>cotinine</a:t>
            </a:r>
            <a:r>
              <a:rPr lang="nl-NL" dirty="0"/>
              <a:t> dan in de urine van de baby’s met niet-rokende ouders. </a:t>
            </a:r>
            <a:r>
              <a:rPr lang="nl-NL" dirty="0" err="1"/>
              <a:t>Cotinine</a:t>
            </a:r>
            <a:r>
              <a:rPr lang="nl-NL" dirty="0"/>
              <a:t> is een stof die door tabaksrook in het lichaam komt en laat zien in welke mate baby’s de laatste 3 dagen waren blootgesteld aan tabaksrook. Bij baby’s van ouders die binnen rookten was het </a:t>
            </a:r>
            <a:r>
              <a:rPr lang="nl-NL" dirty="0" err="1"/>
              <a:t>cotinine</a:t>
            </a:r>
            <a:r>
              <a:rPr lang="nl-NL" dirty="0"/>
              <a:t>-niveau meer dan 6 keer groter dan bij ouders die buiten rookten. </a:t>
            </a:r>
          </a:p>
          <a:p>
            <a:pPr marL="171450" indent="-171450">
              <a:buFont typeface="Arial" panose="020B0604020202020204" pitchFamily="34" charset="0"/>
              <a:buChar char="•"/>
            </a:pPr>
            <a:r>
              <a:rPr lang="nl-NL" dirty="0"/>
              <a:t>In het haar van de baby’s met ouders die buiten rookten zat ongeveer 5 keer meer nicotine en </a:t>
            </a:r>
            <a:r>
              <a:rPr lang="nl-NL" dirty="0" err="1"/>
              <a:t>cotinine</a:t>
            </a:r>
            <a:r>
              <a:rPr lang="nl-NL" dirty="0"/>
              <a:t> dan in het haar van kinderen met niet-rokende ouders. Dit laat zien in welke mate baby’s in de laatste 2 maanden waren blootgesteld aan tabaksrook. Bij baby’s van ouders die binnen rookten was het nicotine- en </a:t>
            </a:r>
            <a:r>
              <a:rPr lang="nl-NL" dirty="0" err="1"/>
              <a:t>cotinine</a:t>
            </a:r>
            <a:r>
              <a:rPr lang="nl-NL" dirty="0"/>
              <a:t>-niveau 2 keer zo hoog als bij de ouders die buiten rookten.</a:t>
            </a:r>
          </a:p>
          <a:p>
            <a:endParaRPr lang="nl-NL" baseline="0" dirty="0"/>
          </a:p>
          <a:p>
            <a:r>
              <a:rPr lang="nl-NL" b="1" dirty="0"/>
              <a:t>Conclusie</a:t>
            </a:r>
            <a:r>
              <a:rPr lang="nl-NL" dirty="0"/>
              <a:t>: Hoewel je door buiten te roken dus de hoeveelheid derdehands rook in huis kan verminderen, komt er toch nog derdehands rook in huis. Helemaal stoppen is altijd nog het beste voor de kinderen.</a:t>
            </a:r>
          </a:p>
          <a:p>
            <a:r>
              <a:rPr lang="nl-NL" dirty="0"/>
              <a:t>(zie</a:t>
            </a:r>
            <a:r>
              <a:rPr lang="nl-NL" baseline="0" dirty="0"/>
              <a:t> Notitie Derdehands rook)</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28</a:t>
            </a:fld>
            <a:endParaRPr lang="nl-NL"/>
          </a:p>
        </p:txBody>
      </p:sp>
    </p:spTree>
    <p:extLst>
      <p:ext uri="{BB962C8B-B14F-4D97-AF65-F5344CB8AC3E}">
        <p14:creationId xmlns:p14="http://schemas.microsoft.com/office/powerpoint/2010/main" val="1171847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Amerikaanse studie laat zien dat derdehands rook zelfs bij baby’s op de intensive </a:t>
            </a:r>
            <a:r>
              <a:rPr lang="nl-NL" dirty="0" err="1"/>
              <a:t>care-afdeling</a:t>
            </a:r>
            <a:r>
              <a:rPr lang="nl-NL" dirty="0"/>
              <a:t> van een ziekenhuis kan komen. Onderzoekers interviewden 5 rokende moeders van in totaal 6 baby’s. De baby’s waren te vroeg geboren en lagen in een couveuse op een intensive care afdeling speciaal voor jonge kinderen. De onderzoekers onderzochten de hoeveelheid nicotine op de vingers van de moeder, de stoel in de kraamkamer en de couveuse of het wiegje van het kind.</a:t>
            </a:r>
            <a:r>
              <a:rPr lang="nl-NL" baseline="0" dirty="0"/>
              <a:t> (zie Notitie Derdehands rook)</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29</a:t>
            </a:fld>
            <a:endParaRPr lang="nl-NL"/>
          </a:p>
        </p:txBody>
      </p:sp>
    </p:spTree>
    <p:extLst>
      <p:ext uri="{BB962C8B-B14F-4D97-AF65-F5344CB8AC3E}">
        <p14:creationId xmlns:p14="http://schemas.microsoft.com/office/powerpoint/2010/main" val="3940222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dirty="0"/>
              <a:t>Resultaten</a:t>
            </a:r>
            <a:r>
              <a:rPr lang="nl-NL"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Op bijna alle couveuses, wiegjes en stoelen werd nicotine gevonden. De hoeveelheid was vergelijkbaar met de hoeveelheid die te vinden is in huishoudens waar gezinsleden alleen buiten roken. Op 1 stoel vonden de onderzoekers echter een hoeveelheid nicotine die vergelijkbaar is met een huishouden waarin gezinsleden ook binnen roken.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Bij alle moeders zat nicotine op de vingers. De 2 moeders die op de dag van de meting hadden gerookt, hadden veel meer nicotine op hun vingers dan de 2 moeders die nog niet hadden gerookt. Bij de vijfde moeder hadden de onderzoekers geen meting gedaan.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Bij bijna alle baby’s vonden de onderzoekers een verhoogde hoeveelheid </a:t>
            </a:r>
            <a:r>
              <a:rPr lang="nl-NL" dirty="0" err="1"/>
              <a:t>cotinine</a:t>
            </a:r>
            <a:r>
              <a:rPr lang="nl-NL" baseline="0" dirty="0"/>
              <a:t> en andere kankerverwekkende stoffen </a:t>
            </a:r>
            <a:r>
              <a:rPr lang="nl-NL" dirty="0"/>
              <a:t>in de urine.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dirty="0"/>
              <a:t>Conclusie</a:t>
            </a:r>
            <a:r>
              <a:rPr lang="nl-NL"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Derdehands rook komt dus zelfs voor op de verpleegafdeling van te vroeg geboren baby’s. </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30</a:t>
            </a:fld>
            <a:endParaRPr lang="nl-NL"/>
          </a:p>
        </p:txBody>
      </p:sp>
    </p:spTree>
    <p:extLst>
      <p:ext uri="{BB962C8B-B14F-4D97-AF65-F5344CB8AC3E}">
        <p14:creationId xmlns:p14="http://schemas.microsoft.com/office/powerpoint/2010/main" val="987224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31</a:t>
            </a:fld>
            <a:endParaRPr lang="nl-NL"/>
          </a:p>
        </p:txBody>
      </p:sp>
    </p:spTree>
    <p:extLst>
      <p:ext uri="{BB962C8B-B14F-4D97-AF65-F5344CB8AC3E}">
        <p14:creationId xmlns:p14="http://schemas.microsoft.com/office/powerpoint/2010/main" val="23387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de organisaties die zijn aangesloten</a:t>
            </a:r>
            <a:r>
              <a:rPr lang="nl-NL" baseline="0" dirty="0"/>
              <a:t> bij de Taskforce Rookvrije Start.</a:t>
            </a:r>
            <a:endParaRPr lang="nl-NL" dirty="0"/>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5</a:t>
            </a:fld>
            <a:endParaRPr lang="nl-NL"/>
          </a:p>
        </p:txBody>
      </p:sp>
    </p:spTree>
    <p:extLst>
      <p:ext uri="{BB962C8B-B14F-4D97-AF65-F5344CB8AC3E}">
        <p14:creationId xmlns:p14="http://schemas.microsoft.com/office/powerpoint/2010/main" val="2616269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https://player.vimeo.com/video/</a:t>
            </a:r>
            <a:r>
              <a:rPr lang="nl-NL" sz="1200" b="0" i="0" u="none" strike="noStrike" kern="1200" dirty="0">
                <a:solidFill>
                  <a:schemeClr val="tx1"/>
                </a:solidFill>
                <a:effectLst/>
                <a:latin typeface="+mn-lt"/>
                <a:ea typeface="+mn-ea"/>
                <a:cs typeface="+mn-cs"/>
                <a:hlinkClick r:id="rId3"/>
              </a:rPr>
              <a:t>232334762</a:t>
            </a:r>
            <a:endParaRPr lang="nl-NL"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32</a:t>
            </a:fld>
            <a:endParaRPr lang="nl-NL"/>
          </a:p>
        </p:txBody>
      </p:sp>
    </p:spTree>
    <p:extLst>
      <p:ext uri="{BB962C8B-B14F-4D97-AF65-F5344CB8AC3E}">
        <p14:creationId xmlns:p14="http://schemas.microsoft.com/office/powerpoint/2010/main" val="3886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de eerste twee stappen uit het stappenplan Rookvrij Opgroeien. Het stappenplan gaat door op de volgende sheet.</a:t>
            </a:r>
          </a:p>
        </p:txBody>
      </p:sp>
      <p:sp>
        <p:nvSpPr>
          <p:cNvPr id="4" name="Tijdelijke aanduiding voor dianummer 3"/>
          <p:cNvSpPr>
            <a:spLocks noGrp="1"/>
          </p:cNvSpPr>
          <p:nvPr>
            <p:ph type="sldNum" sz="quarter" idx="5"/>
          </p:nvPr>
        </p:nvSpPr>
        <p:spPr/>
        <p:txBody>
          <a:bodyPr/>
          <a:lstStyle/>
          <a:p>
            <a:fld id="{66172A9C-F653-45B6-86CC-87D58E0EB2AA}" type="slidenum">
              <a:rPr lang="nl-NL" smtClean="0"/>
              <a:t>33</a:t>
            </a:fld>
            <a:endParaRPr lang="nl-NL"/>
          </a:p>
        </p:txBody>
      </p:sp>
    </p:spTree>
    <p:extLst>
      <p:ext uri="{BB962C8B-B14F-4D97-AF65-F5344CB8AC3E}">
        <p14:creationId xmlns:p14="http://schemas.microsoft.com/office/powerpoint/2010/main" val="397682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6172A9C-F653-45B6-86CC-87D58E0EB2AA}" type="slidenum">
              <a:rPr lang="nl-NL" smtClean="0"/>
              <a:t>34</a:t>
            </a:fld>
            <a:endParaRPr lang="nl-NL"/>
          </a:p>
        </p:txBody>
      </p:sp>
    </p:spTree>
    <p:extLst>
      <p:ext uri="{BB962C8B-B14F-4D97-AF65-F5344CB8AC3E}">
        <p14:creationId xmlns:p14="http://schemas.microsoft.com/office/powerpoint/2010/main" val="1695692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voorbeeldzinnen om rookvrij blijven te bespreken.</a:t>
            </a:r>
          </a:p>
        </p:txBody>
      </p:sp>
      <p:sp>
        <p:nvSpPr>
          <p:cNvPr id="4" name="Tijdelijke aanduiding voor dianummer 3"/>
          <p:cNvSpPr>
            <a:spLocks noGrp="1"/>
          </p:cNvSpPr>
          <p:nvPr>
            <p:ph type="sldNum" sz="quarter" idx="5"/>
          </p:nvPr>
        </p:nvSpPr>
        <p:spPr/>
        <p:txBody>
          <a:bodyPr/>
          <a:lstStyle/>
          <a:p>
            <a:fld id="{66172A9C-F653-45B6-86CC-87D58E0EB2AA}" type="slidenum">
              <a:rPr lang="nl-NL" smtClean="0"/>
              <a:t>35</a:t>
            </a:fld>
            <a:endParaRPr lang="nl-NL"/>
          </a:p>
        </p:txBody>
      </p:sp>
    </p:spTree>
    <p:extLst>
      <p:ext uri="{BB962C8B-B14F-4D97-AF65-F5344CB8AC3E}">
        <p14:creationId xmlns:p14="http://schemas.microsoft.com/office/powerpoint/2010/main" val="1429259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e-</a:t>
            </a:r>
            <a:r>
              <a:rPr lang="nl-NL" b="1" dirty="0" err="1"/>
              <a:t>learning</a:t>
            </a:r>
            <a:r>
              <a:rPr lang="nl-NL" b="1" dirty="0"/>
              <a:t> Rookvrije Start: </a:t>
            </a:r>
          </a:p>
          <a:p>
            <a:r>
              <a:rPr lang="nl-NL" sz="1200" b="0" i="0" kern="1200" dirty="0">
                <a:solidFill>
                  <a:schemeClr val="tx1"/>
                </a:solidFill>
                <a:effectLst/>
                <a:latin typeface="+mn-lt"/>
                <a:ea typeface="+mn-ea"/>
                <a:cs typeface="+mn-cs"/>
              </a:rPr>
              <a:t>Deze multidisciplinaire e-</a:t>
            </a:r>
            <a:r>
              <a:rPr lang="nl-NL" sz="1200" b="0" i="0" kern="1200" dirty="0" err="1">
                <a:solidFill>
                  <a:schemeClr val="tx1"/>
                </a:solidFill>
                <a:effectLst/>
                <a:latin typeface="+mn-lt"/>
                <a:ea typeface="+mn-ea"/>
                <a:cs typeface="+mn-cs"/>
              </a:rPr>
              <a:t>learning</a:t>
            </a:r>
            <a:r>
              <a:rPr lang="nl-NL" sz="1200" b="0" i="0" kern="1200" dirty="0">
                <a:solidFill>
                  <a:schemeClr val="tx1"/>
                </a:solidFill>
                <a:effectLst/>
                <a:latin typeface="+mn-lt"/>
                <a:ea typeface="+mn-ea"/>
                <a:cs typeface="+mn-cs"/>
              </a:rPr>
              <a:t> is bedoeld voor alle zorgverleners die gesprekken voeren met (aanstaande) ouders. In de e-</a:t>
            </a:r>
            <a:r>
              <a:rPr lang="nl-NL" sz="1200" b="0" i="0" kern="1200" dirty="0" err="1">
                <a:solidFill>
                  <a:schemeClr val="tx1"/>
                </a:solidFill>
                <a:effectLst/>
                <a:latin typeface="+mn-lt"/>
                <a:ea typeface="+mn-ea"/>
                <a:cs typeface="+mn-cs"/>
              </a:rPr>
              <a:t>learning</a:t>
            </a:r>
            <a:r>
              <a:rPr lang="nl-NL" sz="1200" b="0" i="0" kern="1200" dirty="0">
                <a:solidFill>
                  <a:schemeClr val="tx1"/>
                </a:solidFill>
                <a:effectLst/>
                <a:latin typeface="+mn-lt"/>
                <a:ea typeface="+mn-ea"/>
                <a:cs typeface="+mn-cs"/>
              </a:rPr>
              <a:t> bespreken we de belangrijkste risico’s van roken voor, tijdens en na de zwangerschap. In korte filmpjes vertellen je collega’s -van verloskundige tot kinderarts- over het belang van het onderwerp en hoe dit binnen de eigen beroepsgroep opgepakt kan worden. Verfilmde casussen laten zien hoe een gesprek over stoppen met roken vorm kan krijgen en welke gesprekstechnieken daarbij belangrijk zijn. Ook leren deelnemers hoe en naar wie ze (aanstaande) ouders kunnen doorverwijzen.</a:t>
            </a:r>
          </a:p>
          <a:p>
            <a:r>
              <a:rPr lang="nl-NL" sz="1200" b="0" i="0" kern="1200" dirty="0">
                <a:solidFill>
                  <a:schemeClr val="tx1"/>
                </a:solidFill>
                <a:effectLst/>
                <a:latin typeface="+mn-lt"/>
                <a:ea typeface="+mn-ea"/>
                <a:cs typeface="+mn-cs"/>
              </a:rPr>
              <a:t>De inhoud van deze e-</a:t>
            </a:r>
            <a:r>
              <a:rPr lang="nl-NL" sz="1200" b="0" i="0" kern="1200" dirty="0" err="1">
                <a:solidFill>
                  <a:schemeClr val="tx1"/>
                </a:solidFill>
                <a:effectLst/>
                <a:latin typeface="+mn-lt"/>
                <a:ea typeface="+mn-ea"/>
                <a:cs typeface="+mn-cs"/>
              </a:rPr>
              <a:t>learning</a:t>
            </a:r>
            <a:r>
              <a:rPr lang="nl-NL" sz="1200" b="0" i="0" kern="1200" dirty="0">
                <a:solidFill>
                  <a:schemeClr val="tx1"/>
                </a:solidFill>
                <a:effectLst/>
                <a:latin typeface="+mn-lt"/>
                <a:ea typeface="+mn-ea"/>
                <a:cs typeface="+mn-cs"/>
              </a:rPr>
              <a:t> sluit aan op het addendum Behandeling van tabaksverslaving en stoppen-met-roken ondersteuning bij zwangere vrouwen (2017).</a:t>
            </a:r>
          </a:p>
          <a:p>
            <a:endParaRPr lang="nl-NL" dirty="0"/>
          </a:p>
          <a:p>
            <a:r>
              <a:rPr lang="nl-NL" b="1" dirty="0"/>
              <a:t>De</a:t>
            </a:r>
            <a:r>
              <a:rPr lang="nl-NL" b="1" baseline="0" dirty="0"/>
              <a:t> e-</a:t>
            </a:r>
            <a:r>
              <a:rPr lang="nl-NL" b="1" baseline="0" dirty="0" err="1"/>
              <a:t>learning</a:t>
            </a:r>
            <a:r>
              <a:rPr lang="nl-NL" b="1" baseline="0" dirty="0"/>
              <a:t> Begrijpelijk communiceren: </a:t>
            </a:r>
            <a:br>
              <a:rPr lang="nl-NL" baseline="0" dirty="0"/>
            </a:br>
            <a:r>
              <a:rPr lang="nl-NL" sz="1200" b="0" i="0" kern="1200" dirty="0">
                <a:solidFill>
                  <a:schemeClr val="tx1"/>
                </a:solidFill>
                <a:effectLst/>
                <a:latin typeface="+mn-lt"/>
                <a:ea typeface="+mn-ea"/>
                <a:cs typeface="+mn-cs"/>
              </a:rPr>
              <a:t>De e-</a:t>
            </a:r>
            <a:r>
              <a:rPr lang="nl-NL" sz="1200" b="0" i="0" kern="1200" dirty="0" err="1">
                <a:solidFill>
                  <a:schemeClr val="tx1"/>
                </a:solidFill>
                <a:effectLst/>
                <a:latin typeface="+mn-lt"/>
                <a:ea typeface="+mn-ea"/>
                <a:cs typeface="+mn-cs"/>
              </a:rPr>
              <a:t>learning</a:t>
            </a:r>
            <a:r>
              <a:rPr lang="nl-NL" sz="1200" b="0" i="0" kern="1200" dirty="0">
                <a:solidFill>
                  <a:schemeClr val="tx1"/>
                </a:solidFill>
                <a:effectLst/>
                <a:latin typeface="+mn-lt"/>
                <a:ea typeface="+mn-ea"/>
                <a:cs typeface="+mn-cs"/>
              </a:rPr>
              <a:t> Begrijpelijk communiceren borduurt voort op de opgedane kennis uit de e-</a:t>
            </a:r>
            <a:r>
              <a:rPr lang="nl-NL" sz="1200" b="0" i="0" kern="1200" dirty="0" err="1">
                <a:solidFill>
                  <a:schemeClr val="tx1"/>
                </a:solidFill>
                <a:effectLst/>
                <a:latin typeface="+mn-lt"/>
                <a:ea typeface="+mn-ea"/>
                <a:cs typeface="+mn-cs"/>
              </a:rPr>
              <a:t>learning</a:t>
            </a:r>
            <a:r>
              <a:rPr lang="nl-NL" sz="1200" b="0" i="0" kern="1200" baseline="0" dirty="0">
                <a:solidFill>
                  <a:schemeClr val="tx1"/>
                </a:solidFill>
                <a:effectLst/>
                <a:latin typeface="+mn-lt"/>
                <a:ea typeface="+mn-ea"/>
                <a:cs typeface="+mn-cs"/>
              </a:rPr>
              <a:t> Rookvrije Start</a:t>
            </a:r>
            <a:r>
              <a:rPr lang="nl-NL" sz="1200" b="0" i="0" kern="1200" dirty="0">
                <a:solidFill>
                  <a:schemeClr val="tx1"/>
                </a:solidFill>
                <a:effectLst/>
                <a:latin typeface="+mn-lt"/>
                <a:ea typeface="+mn-ea"/>
                <a:cs typeface="+mn-cs"/>
              </a:rPr>
              <a:t>. In de nieuwe e-</a:t>
            </a:r>
            <a:r>
              <a:rPr lang="nl-NL" sz="1200" b="0" i="0" kern="1200" dirty="0" err="1">
                <a:solidFill>
                  <a:schemeClr val="tx1"/>
                </a:solidFill>
                <a:effectLst/>
                <a:latin typeface="+mn-lt"/>
                <a:ea typeface="+mn-ea"/>
                <a:cs typeface="+mn-cs"/>
              </a:rPr>
              <a:t>learning</a:t>
            </a:r>
            <a:r>
              <a:rPr lang="nl-NL" sz="1200" b="0" i="0" kern="1200" dirty="0">
                <a:solidFill>
                  <a:schemeClr val="tx1"/>
                </a:solidFill>
                <a:effectLst/>
                <a:latin typeface="+mn-lt"/>
                <a:ea typeface="+mn-ea"/>
                <a:cs typeface="+mn-cs"/>
              </a:rPr>
              <a:t> staat begrijpelijke communicatie centraal. Je leert meer over beperkte gezondheidsvaardigheden en laaggeletterdheid, en hoe je deze doelgroep kunt herkennen. Je krijgt tips om begrijpelijk te communiceren en leert hoe je visuele hulpmiddelen (</a:t>
            </a:r>
            <a:r>
              <a:rPr lang="nl-NL" sz="1200" b="1" i="0" u="none" strike="noStrike" kern="1200" dirty="0">
                <a:solidFill>
                  <a:schemeClr val="tx1"/>
                </a:solidFill>
                <a:effectLst/>
                <a:latin typeface="+mn-lt"/>
                <a:ea typeface="+mn-ea"/>
                <a:cs typeface="+mn-cs"/>
                <a:hlinkClick r:id="rId3"/>
              </a:rPr>
              <a:t>beeldverhalen</a:t>
            </a:r>
            <a:r>
              <a:rPr lang="nl-NL" sz="1200" b="0" i="0" kern="1200" dirty="0">
                <a:solidFill>
                  <a:schemeClr val="tx1"/>
                </a:solidFill>
                <a:effectLst/>
                <a:latin typeface="+mn-lt"/>
                <a:ea typeface="+mn-ea"/>
                <a:cs typeface="+mn-cs"/>
              </a:rPr>
              <a:t> en </a:t>
            </a:r>
            <a:r>
              <a:rPr lang="nl-NL" sz="1200" b="1" i="0" u="none" strike="noStrike" kern="1200" dirty="0">
                <a:solidFill>
                  <a:schemeClr val="tx1"/>
                </a:solidFill>
                <a:effectLst/>
                <a:latin typeface="+mn-lt"/>
                <a:ea typeface="+mn-ea"/>
                <a:cs typeface="+mn-cs"/>
                <a:hlinkClick r:id="rId4"/>
              </a:rPr>
              <a:t>CO-meter</a:t>
            </a:r>
            <a:r>
              <a:rPr lang="nl-NL" sz="1200" b="0" i="0" kern="1200" dirty="0">
                <a:solidFill>
                  <a:schemeClr val="tx1"/>
                </a:solidFill>
                <a:effectLst/>
                <a:latin typeface="+mn-lt"/>
                <a:ea typeface="+mn-ea"/>
                <a:cs typeface="+mn-cs"/>
              </a:rPr>
              <a:t>) in kunt zetten tijdens een stoppen-met-roken gesprek.</a:t>
            </a:r>
          </a:p>
          <a:p>
            <a:r>
              <a:rPr lang="nl-NL" sz="1200" b="0" i="0" kern="1200" dirty="0">
                <a:solidFill>
                  <a:schemeClr val="tx1"/>
                </a:solidFill>
                <a:effectLst/>
                <a:latin typeface="+mn-lt"/>
                <a:ea typeface="+mn-ea"/>
                <a:cs typeface="+mn-cs"/>
              </a:rPr>
              <a:t>In korte filmpjes legt een verslavingsarts uit wat het belang is van begrijpelijke communicatie voor zorgverleners. Op interactieve wijze laten verfilmde casussen zien hoe je een gesprek over stoppen met roken op begrijpelijke wijze kunt voeren. In de casuïstiek ligt de nadruk op situaties tijdens de zwangerschap, maar de theorie is voor alle beroepsgroepen van belang.</a:t>
            </a:r>
          </a:p>
          <a:p>
            <a:endParaRPr lang="nl-NL" dirty="0"/>
          </a:p>
          <a:p>
            <a:r>
              <a:rPr lang="nl-NL" sz="1200" b="1" i="0" u="none" strike="noStrike" kern="1200" baseline="0" dirty="0">
                <a:solidFill>
                  <a:schemeClr val="tx1"/>
                </a:solidFill>
                <a:effectLst/>
                <a:latin typeface="+mn-lt"/>
                <a:ea typeface="+mn-ea"/>
                <a:cs typeface="+mn-cs"/>
              </a:rPr>
              <a:t>De training Rookvrije Start:</a:t>
            </a:r>
          </a:p>
          <a:p>
            <a:r>
              <a:rPr lang="nl-NL" sz="1200" b="0" i="0" u="none" strike="noStrike" kern="1200" baseline="0" dirty="0">
                <a:solidFill>
                  <a:schemeClr val="tx1"/>
                </a:solidFill>
                <a:latin typeface="+mn-lt"/>
                <a:ea typeface="+mn-ea"/>
                <a:cs typeface="+mn-cs"/>
              </a:rPr>
              <a:t>De training Rookvrije Start is een combinatie van de e-</a:t>
            </a:r>
            <a:r>
              <a:rPr lang="nl-NL" sz="1200" b="0" i="0" u="none" strike="noStrike" kern="1200" baseline="0" dirty="0" err="1">
                <a:solidFill>
                  <a:schemeClr val="tx1"/>
                </a:solidFill>
                <a:latin typeface="+mn-lt"/>
                <a:ea typeface="+mn-ea"/>
                <a:cs typeface="+mn-cs"/>
              </a:rPr>
              <a:t>learnings</a:t>
            </a:r>
            <a:r>
              <a:rPr lang="nl-NL" sz="1200" b="0" i="0" u="none" strike="noStrike" kern="1200" baseline="0" dirty="0">
                <a:solidFill>
                  <a:schemeClr val="tx1"/>
                </a:solidFill>
                <a:latin typeface="+mn-lt"/>
                <a:ea typeface="+mn-ea"/>
                <a:cs typeface="+mn-cs"/>
              </a:rPr>
              <a:t> en een workshop. In de interactieve workshop staat het oefenen met motiverende gesprekken over stoppen met roken en rookvrij blijven centraal. Je leert werken met de V-MIS stappen en gaat </a:t>
            </a:r>
            <a:r>
              <a:rPr lang="nl-NL" sz="1200" b="0" i="0" kern="1200" baseline="0" dirty="0">
                <a:solidFill>
                  <a:schemeClr val="tx1"/>
                </a:solidFill>
                <a:effectLst/>
                <a:latin typeface="+mn-lt"/>
                <a:ea typeface="+mn-ea"/>
                <a:cs typeface="+mn-cs"/>
              </a:rPr>
              <a:t>aan de slag met verschillende oefeningen, zodat je zoveel mogelijk zelf kunt ervaren en oefenen.</a:t>
            </a:r>
          </a:p>
          <a:p>
            <a:endParaRPr lang="nl-NL" sz="1200" b="0" i="0" kern="1200" dirty="0">
              <a:solidFill>
                <a:schemeClr val="tx1"/>
              </a:solidFill>
              <a:effectLst/>
              <a:latin typeface="+mn-lt"/>
              <a:ea typeface="+mn-ea"/>
              <a:cs typeface="+mn-cs"/>
            </a:endParaRPr>
          </a:p>
          <a:p>
            <a:r>
              <a:rPr lang="nl-NL" sz="1200" b="1" i="0" kern="1200" dirty="0" err="1">
                <a:solidFill>
                  <a:schemeClr val="tx1"/>
                </a:solidFill>
                <a:effectLst/>
                <a:latin typeface="+mn-lt"/>
                <a:ea typeface="+mn-ea"/>
                <a:cs typeface="+mn-cs"/>
              </a:rPr>
              <a:t>E-learning</a:t>
            </a:r>
            <a:r>
              <a:rPr lang="nl-NL" sz="1200" b="1" i="0" kern="1200" dirty="0">
                <a:solidFill>
                  <a:schemeClr val="tx1"/>
                </a:solidFill>
                <a:effectLst/>
                <a:latin typeface="+mn-lt"/>
                <a:ea typeface="+mn-ea"/>
                <a:cs typeface="+mn-cs"/>
              </a:rPr>
              <a:t> Rookvrije Ouders:</a:t>
            </a:r>
          </a:p>
          <a:p>
            <a:r>
              <a:rPr lang="nl-NL" sz="1200" b="0" i="0" kern="1200" dirty="0">
                <a:solidFill>
                  <a:schemeClr val="tx1"/>
                </a:solidFill>
                <a:effectLst/>
                <a:latin typeface="+mn-lt"/>
                <a:ea typeface="+mn-ea"/>
                <a:cs typeface="+mn-cs"/>
              </a:rPr>
              <a:t>Leer verwijzen naar Rookvrije Ouders.</a:t>
            </a:r>
          </a:p>
          <a:p>
            <a:endParaRPr lang="nl-NL" sz="1200" b="0"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Meer info:</a:t>
            </a:r>
            <a:r>
              <a:rPr lang="nl-NL" sz="1200" b="1" i="0" kern="1200" baseline="0" dirty="0">
                <a:solidFill>
                  <a:schemeClr val="tx1"/>
                </a:solidFill>
                <a:effectLst/>
                <a:latin typeface="+mn-lt"/>
                <a:ea typeface="+mn-ea"/>
                <a:cs typeface="+mn-cs"/>
              </a:rPr>
              <a:t> </a:t>
            </a:r>
          </a:p>
          <a:p>
            <a:r>
              <a:rPr lang="nl-NL" sz="1200" b="0" i="0" kern="1200" baseline="0" dirty="0">
                <a:solidFill>
                  <a:schemeClr val="tx1"/>
                </a:solidFill>
                <a:effectLst/>
                <a:latin typeface="+mn-lt"/>
                <a:ea typeface="+mn-ea"/>
                <a:cs typeface="+mn-cs"/>
              </a:rPr>
              <a:t>www.rookvrijestart.rokeninfo.nl/scholing</a:t>
            </a:r>
          </a:p>
          <a:p>
            <a:endParaRPr lang="nl-NL" baseline="0"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36</a:t>
            </a:fld>
            <a:endParaRPr lang="nl-NL"/>
          </a:p>
        </p:txBody>
      </p:sp>
    </p:spTree>
    <p:extLst>
      <p:ext uri="{BB962C8B-B14F-4D97-AF65-F5344CB8AC3E}">
        <p14:creationId xmlns:p14="http://schemas.microsoft.com/office/powerpoint/2010/main" val="3524379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37</a:t>
            </a:fld>
            <a:endParaRPr lang="nl-NL"/>
          </a:p>
        </p:txBody>
      </p:sp>
    </p:spTree>
    <p:extLst>
      <p:ext uri="{BB962C8B-B14F-4D97-AF65-F5344CB8AC3E}">
        <p14:creationId xmlns:p14="http://schemas.microsoft.com/office/powerpoint/2010/main" val="2026836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Dit komt in de volgende sheets aan de orde.</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38</a:t>
            </a:fld>
            <a:endParaRPr lang="nl-NL"/>
          </a:p>
        </p:txBody>
      </p:sp>
    </p:spTree>
    <p:extLst>
      <p:ext uri="{BB962C8B-B14F-4D97-AF65-F5344CB8AC3E}">
        <p14:creationId xmlns:p14="http://schemas.microsoft.com/office/powerpoint/2010/main" val="3638825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Bureaukaarten</a:t>
            </a:r>
          </a:p>
          <a:p>
            <a:r>
              <a:rPr lang="nl-NL" dirty="0"/>
              <a:t>Er</a:t>
            </a:r>
            <a:r>
              <a:rPr lang="nl-NL" baseline="0" dirty="0"/>
              <a:t> </a:t>
            </a:r>
            <a:r>
              <a:rPr lang="nl-NL" dirty="0"/>
              <a:t>zijn 2 bureaukaarten ontwikkeld</a:t>
            </a:r>
          </a:p>
          <a:p>
            <a:pPr marL="228600" indent="-228600">
              <a:buAutoNum type="arabicPeriod"/>
            </a:pPr>
            <a:r>
              <a:rPr lang="nl-NL" dirty="0"/>
              <a:t>Een rookvrije start begint in de buik</a:t>
            </a:r>
          </a:p>
          <a:p>
            <a:pPr marL="228600" indent="-228600">
              <a:buAutoNum type="arabicPeriod"/>
            </a:pPr>
            <a:r>
              <a:rPr lang="nl-NL" dirty="0"/>
              <a:t>Een rookvrije </a:t>
            </a:r>
            <a:r>
              <a:rPr lang="nl-NL" dirty="0" err="1"/>
              <a:t>oprgoeien</a:t>
            </a:r>
            <a:r>
              <a:rPr lang="nl-NL" dirty="0"/>
              <a:t> voor ieder kind. </a:t>
            </a:r>
          </a:p>
          <a:p>
            <a:r>
              <a:rPr lang="nl-NL" sz="1200" b="0" i="0" kern="1200" dirty="0">
                <a:solidFill>
                  <a:schemeClr val="tx1"/>
                </a:solidFill>
                <a:effectLst/>
                <a:latin typeface="+mn-lt"/>
                <a:ea typeface="+mn-ea"/>
                <a:cs typeface="+mn-cs"/>
              </a:rPr>
              <a:t>Deze bureaukaart helpt u om het gesprek aan te gaan met ouders over stoppen met roken. Naast informatie over de risico’s van meeroken voor kinderen, biedt de bureaukaart een stappenplan met voorbeeldzinnen voor het gesprek. Ook ziet u in een oogopslag naar wie u rokende ouders kunt doorverwijzen.</a:t>
            </a:r>
          </a:p>
          <a:p>
            <a:r>
              <a:rPr lang="nl-NL" sz="1200" b="0" i="0" kern="1200" dirty="0">
                <a:solidFill>
                  <a:schemeClr val="tx1"/>
                </a:solidFill>
                <a:effectLst/>
                <a:latin typeface="+mn-lt"/>
                <a:ea typeface="+mn-ea"/>
                <a:cs typeface="+mn-cs"/>
              </a:rPr>
              <a:t>Deze bureaukaart is bedoeld voor alle zorgverleners die in contact staan met (rokende) ouders, zoals JGZ-professionals, huisartsen en kinderartsen.</a:t>
            </a:r>
          </a:p>
          <a:p>
            <a:pPr marL="0" indent="0">
              <a:buNone/>
            </a:pPr>
            <a:endParaRPr lang="nl-NL" dirty="0"/>
          </a:p>
          <a:p>
            <a:endParaRPr lang="nl-NL" dirty="0"/>
          </a:p>
          <a:p>
            <a:r>
              <a:rPr lang="nl-NL" dirty="0"/>
              <a:t>Ook voor de kraamzorg is een soortgelijke bureaukaart/ gesprekskaart ontwikkeld</a:t>
            </a:r>
          </a:p>
          <a:p>
            <a:r>
              <a:rPr lang="nl-NL" dirty="0"/>
              <a:t>Zie ook: www.rookvrijestart.nl/toolkit</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39</a:t>
            </a:fld>
            <a:endParaRPr lang="nl-NL"/>
          </a:p>
        </p:txBody>
      </p:sp>
    </p:spTree>
    <p:extLst>
      <p:ext uri="{BB962C8B-B14F-4D97-AF65-F5344CB8AC3E}">
        <p14:creationId xmlns:p14="http://schemas.microsoft.com/office/powerpoint/2010/main" val="3713228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Materiaal begrijpelijk communiceren</a:t>
            </a:r>
            <a:r>
              <a:rPr lang="nl-NL" b="1" baseline="0" dirty="0"/>
              <a:t> </a:t>
            </a:r>
            <a:endParaRPr lang="nl-NL" b="1" dirty="0"/>
          </a:p>
          <a:p>
            <a:r>
              <a:rPr lang="nl-NL" dirty="0"/>
              <a:t>Naast de </a:t>
            </a:r>
            <a:r>
              <a:rPr lang="nl-NL" dirty="0" err="1"/>
              <a:t>e-learning</a:t>
            </a:r>
            <a:r>
              <a:rPr lang="nl-NL" dirty="0"/>
              <a:t> begrijpelijk</a:t>
            </a:r>
            <a:r>
              <a:rPr lang="nl-NL" baseline="0" dirty="0"/>
              <a:t> communiceren zijn er nog meer materialen die kunnen ondersteunen bij het begrijpelijk communiceren. In deze </a:t>
            </a:r>
            <a:r>
              <a:rPr lang="nl-NL" baseline="0" dirty="0" err="1"/>
              <a:t>e-learning</a:t>
            </a:r>
            <a:r>
              <a:rPr lang="nl-NL" baseline="0" dirty="0"/>
              <a:t> worden deze materialen uitgebreid belicht:</a:t>
            </a:r>
          </a:p>
          <a:p>
            <a:pPr marL="171450" indent="-171450">
              <a:buFont typeface="Arial" panose="020B0604020202020204" pitchFamily="34" charset="0"/>
              <a:buChar char="•"/>
            </a:pPr>
            <a:r>
              <a:rPr lang="nl-NL" b="1" baseline="0" dirty="0"/>
              <a:t>Beeldverhalen</a:t>
            </a:r>
            <a:r>
              <a:rPr lang="nl-NL" baseline="0" dirty="0"/>
              <a:t>: </a:t>
            </a:r>
            <a:br>
              <a:rPr lang="nl-NL" baseline="0" dirty="0"/>
            </a:br>
            <a:r>
              <a:rPr lang="nl-NL" baseline="0" dirty="0"/>
              <a:t>Voor rokende (aanstaande) ouders met beperkte gezondheidsvaardigheden zijn er beeldverhalen ontwikkeld die goed aansluiten op hun leefwereld. Deze verhalen zijn samen met een groep (aanstaande) moeders uit heel Nederland ontworpen. In een beeldverhaal wordt een verhaal verteld aan de hand van afbeeldingen en begrijpelijke teksten. Deze beeldverhalen kunnen tijdens het consult uitgedeeld of besproken worden. Er is een beeldverhaal over stoppen met roken tijdens de zwangerschap (voor een zwangere met en zonder partner) en een beeldverhaal over rookvrij blijven na de zwangerschap.</a:t>
            </a:r>
          </a:p>
          <a:p>
            <a:pPr marL="171450" indent="-171450">
              <a:buFont typeface="Arial" panose="020B0604020202020204" pitchFamily="34" charset="0"/>
              <a:buChar char="•"/>
            </a:pPr>
            <a:r>
              <a:rPr lang="nl-NL" b="1" baseline="0" dirty="0"/>
              <a:t>Animaties: </a:t>
            </a:r>
            <a:br>
              <a:rPr lang="nl-NL" b="1" baseline="0" dirty="0"/>
            </a:br>
            <a:r>
              <a:rPr lang="nl-NL" b="0" baseline="0" dirty="0"/>
              <a:t>Er zijn ook geanimeerde versies van de beeldverhalen (zie hiernaast). Deze filmpjes zijn in de </a:t>
            </a:r>
            <a:r>
              <a:rPr lang="nl-NL" b="0" baseline="0" dirty="0" err="1"/>
              <a:t>toolkit</a:t>
            </a:r>
            <a:r>
              <a:rPr lang="nl-NL" b="0" baseline="0" dirty="0"/>
              <a:t> ook beschikbaar in het Arabisch, Berbers en Turks. Tijdens een consult kun je stukjes van deze filmpjes laten zien. Je kunt ook de link van de gehele animatie naar (aanstaande) ouders toesturen. </a:t>
            </a:r>
          </a:p>
          <a:p>
            <a:pPr marL="0" indent="0">
              <a:buFont typeface="Arial" panose="020B0604020202020204" pitchFamily="34" charset="0"/>
              <a:buNone/>
            </a:pPr>
            <a:r>
              <a:rPr lang="nl-NL" b="0" baseline="0" dirty="0"/>
              <a:t> 	</a:t>
            </a:r>
            <a:r>
              <a:rPr lang="nl-NL" b="0" i="1" baseline="0" dirty="0"/>
              <a:t>Overzicht van alle animaties:</a:t>
            </a:r>
            <a:r>
              <a:rPr lang="nl-NL" i="1" dirty="0">
                <a:hlinkClick r:id="rId3"/>
              </a:rPr>
              <a:t> https://vimeo.com/showcase/7258433</a:t>
            </a:r>
            <a:endParaRPr lang="nl-NL" b="0" i="1" baseline="0" dirty="0"/>
          </a:p>
          <a:p>
            <a:pPr marL="171450" indent="-171450">
              <a:buFont typeface="Arial" panose="020B0604020202020204" pitchFamily="34" charset="0"/>
              <a:buChar char="•"/>
            </a:pPr>
            <a:r>
              <a:rPr lang="nl-NL" b="1" baseline="0" dirty="0"/>
              <a:t>CO-meter:</a:t>
            </a:r>
            <a:br>
              <a:rPr lang="nl-NL" b="1" baseline="0" dirty="0"/>
            </a:br>
            <a:r>
              <a:rPr lang="nl-NL" b="0" baseline="0" dirty="0"/>
              <a:t>Ook de koolmonoxide (CO)-meter is een visueel hulpmiddel dat ingezet kan worden in het gesprek met rokende vrouwen die zwanger zijn of willen worden (en partners). Het apparaatje laat zien hoeveel CO in de adem van de zwangere vrouwen zit en bij de baby terecht komt. </a:t>
            </a:r>
            <a:endParaRPr lang="nl-NL" b="0" dirty="0"/>
          </a:p>
          <a:p>
            <a:endParaRPr lang="nl-NL" dirty="0"/>
          </a:p>
          <a:p>
            <a:r>
              <a:rPr lang="nl-NL" b="1" dirty="0"/>
              <a:t>Meer informatie</a:t>
            </a:r>
            <a:r>
              <a:rPr lang="nl-NL" dirty="0"/>
              <a:t>: </a:t>
            </a:r>
            <a:r>
              <a:rPr lang="nl-NL" dirty="0">
                <a:hlinkClick r:id="rId4"/>
              </a:rPr>
              <a:t>https://rookvrijestart.rokeninfo.nl/begrijpelijk-communiceren</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40</a:t>
            </a:fld>
            <a:endParaRPr lang="nl-NL"/>
          </a:p>
        </p:txBody>
      </p:sp>
    </p:spTree>
    <p:extLst>
      <p:ext uri="{BB962C8B-B14F-4D97-AF65-F5344CB8AC3E}">
        <p14:creationId xmlns:p14="http://schemas.microsoft.com/office/powerpoint/2010/main" val="3805811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Publieks</a:t>
            </a:r>
            <a:r>
              <a:rPr lang="nl-NL" b="1" baseline="0" dirty="0"/>
              <a:t>f</a:t>
            </a:r>
            <a:r>
              <a:rPr lang="nl-NL" b="1" dirty="0"/>
              <a:t>olders</a:t>
            </a:r>
          </a:p>
          <a:p>
            <a:r>
              <a:rPr lang="nl-NL" dirty="0"/>
              <a:t>Er</a:t>
            </a:r>
            <a:r>
              <a:rPr lang="nl-NL" baseline="0" dirty="0"/>
              <a:t> zijn verschillende folders ontwikkeld voor (aanstaande) ouders. </a:t>
            </a:r>
          </a:p>
          <a:p>
            <a:pPr marL="171450" indent="-171450">
              <a:buFont typeface="Arial" panose="020B0604020202020204" pitchFamily="34" charset="0"/>
              <a:buChar char="•"/>
            </a:pPr>
            <a:r>
              <a:rPr lang="nl-NL" b="1" dirty="0"/>
              <a:t>Kinderwens? Rookvrij is de beste start</a:t>
            </a:r>
            <a:br>
              <a:rPr lang="nl-NL" dirty="0"/>
            </a:br>
            <a:r>
              <a:rPr lang="nl-NL" sz="1200" b="0" i="0" kern="1200" dirty="0">
                <a:solidFill>
                  <a:schemeClr val="tx1"/>
                </a:solidFill>
                <a:effectLst/>
                <a:latin typeface="+mn-lt"/>
                <a:ea typeface="+mn-ea"/>
                <a:cs typeface="+mn-cs"/>
              </a:rPr>
              <a:t>Deze folder kunt u als zorgprofessional meegeven aan mensen die een kinderwens hebben. In deze folder lezen zij dat stoppen met roken de kans vergroot om zwanger te worden. Dit geldt niet alleen voor de vrouw, maar ook voor de man, daarom is deze folder voor hem &amp; haar. In deze folder staan de voordelen van stoppen met roken voor de kinderwens. Ook bevat de folder tips en adviezen om te stoppen met roken en welke hulp je hierbij kan krijgen.</a:t>
            </a:r>
            <a:endParaRPr lang="nl-NL" dirty="0"/>
          </a:p>
          <a:p>
            <a:pPr marL="171450" indent="-171450">
              <a:buFont typeface="Arial" panose="020B0604020202020204" pitchFamily="34" charset="0"/>
              <a:buChar char="•"/>
            </a:pPr>
            <a:r>
              <a:rPr lang="nl-NL" b="1" dirty="0"/>
              <a:t>Rookvrij</a:t>
            </a:r>
            <a:r>
              <a:rPr lang="nl-NL" b="1" baseline="0" dirty="0"/>
              <a:t> zwanger? Dat bevalt beter!</a:t>
            </a:r>
            <a:br>
              <a:rPr lang="nl-NL" b="1" baseline="0" dirty="0"/>
            </a:br>
            <a:r>
              <a:rPr lang="nl-NL" sz="1200" b="0" i="0" kern="1200" dirty="0">
                <a:solidFill>
                  <a:schemeClr val="tx1"/>
                </a:solidFill>
                <a:effectLst/>
                <a:latin typeface="+mn-lt"/>
                <a:ea typeface="+mn-ea"/>
                <a:cs typeface="+mn-cs"/>
              </a:rPr>
              <a:t>Hebben jullie een kinderwens of is er een kindje op komst? In deze brochure krijg je tips en adviezen om te stoppen met roken. Ook lees je wat je kunt doen om rookvrij te blijven nadat je gestopt bent en als je kindje er eenmaal is.</a:t>
            </a:r>
            <a:endParaRPr lang="nl-NL" dirty="0"/>
          </a:p>
          <a:p>
            <a:pPr marL="171450" indent="-171450">
              <a:buFont typeface="Arial" panose="020B0604020202020204" pitchFamily="34" charset="0"/>
              <a:buChar char="•"/>
            </a:pPr>
            <a:r>
              <a:rPr lang="nl-NL" b="1" dirty="0"/>
              <a:t>Rookvrij Opgroeien. Geef je kind een rookvrije</a:t>
            </a:r>
            <a:r>
              <a:rPr lang="nl-NL" b="1" baseline="0" dirty="0"/>
              <a:t> start.</a:t>
            </a:r>
            <a:br>
              <a:rPr lang="nl-NL" baseline="0" dirty="0"/>
            </a:br>
            <a:r>
              <a:rPr lang="nl-NL" baseline="0" dirty="0"/>
              <a:t>D</a:t>
            </a:r>
            <a:r>
              <a:rPr lang="nl-NL" sz="1200" b="0" i="0" kern="1200" dirty="0">
                <a:solidFill>
                  <a:schemeClr val="tx1"/>
                </a:solidFill>
                <a:effectLst/>
                <a:latin typeface="+mn-lt"/>
                <a:ea typeface="+mn-ea"/>
                <a:cs typeface="+mn-cs"/>
              </a:rPr>
              <a:t>eze folder bevat informatie voor ouders met kinderen van 0-12 jaar. Ouders lezen over de gevolgen van meeroken voor kinderen en hoe ze kunnen voorkomen dat hun kind meerookt. Ook bevat de folder informatie over hulp bij stoppen met roken.</a:t>
            </a:r>
          </a:p>
          <a:p>
            <a:pPr marL="0" indent="0">
              <a:buFont typeface="Arial" panose="020B0604020202020204" pitchFamily="34" charset="0"/>
              <a:buNone/>
            </a:pPr>
            <a:endParaRPr lang="nl-NL" sz="1200" b="0" i="0" kern="1200" baseline="0" dirty="0">
              <a:solidFill>
                <a:schemeClr val="tx1"/>
              </a:solidFill>
              <a:effectLst/>
              <a:latin typeface="+mn-lt"/>
              <a:ea typeface="+mn-ea"/>
              <a:cs typeface="+mn-cs"/>
            </a:endParaRPr>
          </a:p>
          <a:p>
            <a:pPr marL="0" indent="0">
              <a:buFont typeface="Arial" panose="020B0604020202020204" pitchFamily="34" charset="0"/>
              <a:buNone/>
            </a:pPr>
            <a:r>
              <a:rPr lang="nl-NL" sz="1200" b="0" i="0" kern="1200" baseline="0" dirty="0">
                <a:solidFill>
                  <a:schemeClr val="tx1"/>
                </a:solidFill>
                <a:effectLst/>
                <a:latin typeface="+mn-lt"/>
                <a:ea typeface="+mn-ea"/>
                <a:cs typeface="+mn-cs"/>
              </a:rPr>
              <a:t>Deze folders en andere materialen zijn terug te vinden in de </a:t>
            </a:r>
            <a:r>
              <a:rPr lang="nl-NL" sz="1200" b="0" i="0" kern="1200" baseline="0" dirty="0" err="1">
                <a:solidFill>
                  <a:schemeClr val="tx1"/>
                </a:solidFill>
                <a:effectLst/>
                <a:latin typeface="+mn-lt"/>
                <a:ea typeface="+mn-ea"/>
                <a:cs typeface="+mn-cs"/>
              </a:rPr>
              <a:t>toolkit</a:t>
            </a:r>
            <a:r>
              <a:rPr lang="nl-NL" sz="1200" b="0" i="0" kern="1200" baseline="0" dirty="0">
                <a:solidFill>
                  <a:schemeClr val="tx1"/>
                </a:solidFill>
                <a:effectLst/>
                <a:latin typeface="+mn-lt"/>
                <a:ea typeface="+mn-ea"/>
                <a:cs typeface="+mn-cs"/>
              </a:rPr>
              <a:t>: </a:t>
            </a:r>
            <a:r>
              <a:rPr lang="nl-NL" dirty="0">
                <a:hlinkClick r:id="rId3"/>
              </a:rPr>
              <a:t>https://rookvrijestart.rokeninfo.nl/toolkit</a:t>
            </a:r>
            <a:endParaRPr lang="nl-NL" sz="1200" b="0" i="0" kern="1200" baseline="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41</a:t>
            </a:fld>
            <a:endParaRPr lang="nl-NL"/>
          </a:p>
        </p:txBody>
      </p:sp>
    </p:spTree>
    <p:extLst>
      <p:ext uri="{BB962C8B-B14F-4D97-AF65-F5344CB8AC3E}">
        <p14:creationId xmlns:p14="http://schemas.microsoft.com/office/powerpoint/2010/main" val="319515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Taskforce Rookvrije Start werkt met ambassadeurs en lokale taskforces</a:t>
            </a:r>
            <a:r>
              <a:rPr lang="nl-NL" baseline="0" dirty="0"/>
              <a:t> om zo landelijk het onderwerp op de kaart te zeten</a:t>
            </a:r>
            <a:r>
              <a:rPr lang="nl-NL" dirty="0"/>
              <a:t>.</a:t>
            </a:r>
          </a:p>
          <a:p>
            <a:endParaRPr lang="nl-NL" baseline="0" dirty="0"/>
          </a:p>
          <a:p>
            <a:r>
              <a:rPr lang="nl-NL" b="1" baseline="0" dirty="0"/>
              <a:t>Ambassadeurs</a:t>
            </a:r>
            <a:r>
              <a:rPr lang="nl-NL" baseline="0" dirty="0"/>
              <a:t> </a:t>
            </a:r>
          </a:p>
          <a:p>
            <a:r>
              <a:rPr lang="nl-NL" baseline="0" dirty="0"/>
              <a:t>Iedere zorgprofessional die zich in wil zetten voor een rookvrije start kan zich aanmelden als ambassadeur. </a:t>
            </a:r>
          </a:p>
          <a:p>
            <a:r>
              <a:rPr lang="nl-NL" baseline="0" dirty="0"/>
              <a:t>Ambassadeurs zetten zich binnen de eigen organisatie in voor een rookvrije start, ze stimuleren en motiveren collega’s voor bijvoorbeeld scholing en samenwerking rondom dit onderwerp. </a:t>
            </a:r>
            <a:br>
              <a:rPr lang="nl-NL" baseline="0" dirty="0"/>
            </a:br>
            <a:r>
              <a:rPr lang="nl-NL" baseline="0" dirty="0"/>
              <a:t>Ambassadeurs worden ondersteund door de Taskforce doordat ze gratis toegang krijgen tot de </a:t>
            </a:r>
            <a:r>
              <a:rPr lang="nl-NL" baseline="0" dirty="0" err="1"/>
              <a:t>e-learnings</a:t>
            </a:r>
            <a:r>
              <a:rPr lang="nl-NL" baseline="0" dirty="0"/>
              <a:t> en ook 10 collega’s gratis mogen aanmelden.</a:t>
            </a:r>
          </a:p>
          <a:p>
            <a:r>
              <a:rPr lang="nl-NL" baseline="0" dirty="0"/>
              <a:t>Ze krijgen een welkomstpakket met voorlichtingsmateriaal en worden via de ambassadeursmail en nieuwsbrief op de hoogte gehouden van de actualiteiten en nieuwe acties. </a:t>
            </a:r>
          </a:p>
          <a:p>
            <a:r>
              <a:rPr lang="nl-NL" baseline="0" dirty="0"/>
              <a:t>Er zijn nu meer dan 1350 ambassadeurs van de Rookvrije Start.</a:t>
            </a:r>
          </a:p>
          <a:p>
            <a:endParaRPr lang="nl-NL" dirty="0"/>
          </a:p>
          <a:p>
            <a:r>
              <a:rPr lang="nl-NL" b="1" dirty="0"/>
              <a:t>Lokale Taskforces</a:t>
            </a:r>
          </a:p>
          <a:p>
            <a:r>
              <a:rPr lang="nl-NL" b="0" dirty="0"/>
              <a:t>Als zorgprofessionals uit verschillende</a:t>
            </a:r>
            <a:r>
              <a:rPr lang="nl-NL" b="0" baseline="0" dirty="0"/>
              <a:t> beroepsgroepen zich gezamenlijk willen inzetten voor een Rookvrije Start dan kunnen zij een lokale taskforce oprichten.</a:t>
            </a:r>
          </a:p>
          <a:p>
            <a:r>
              <a:rPr lang="nl-NL" b="0" dirty="0"/>
              <a:t>Een lokale taskforce bevordert de samenwerking rondom de Rookvrije Start tussen de verschillende beroepsgroepen uit de geboortezorg en jeugdgezondheidszorg. Een lokale Taskforce stelt zelf doelen die zij wil nastreven, passend bij de stand van zaken in de regio. Hierbij kan gedacht worden aan</a:t>
            </a:r>
            <a:r>
              <a:rPr lang="nl-NL" b="0" baseline="0" dirty="0"/>
              <a:t> het opzetten van een stoppen-met-roken beleid binnen het VSV of JGZ organisatie of een gezamenlijk </a:t>
            </a:r>
            <a:r>
              <a:rPr lang="nl-NL" b="0" dirty="0"/>
              <a:t>zorgpad stoppen-met-roken, waarin de overdracht en verwijsmogelijkheden in de regio goed zijn beschreven. Een lokale taskforce kan zelf invulling geven aan de</a:t>
            </a:r>
            <a:r>
              <a:rPr lang="nl-NL" b="0" baseline="0" dirty="0"/>
              <a:t> doelen en activiteiten</a:t>
            </a:r>
            <a:r>
              <a:rPr lang="nl-NL" b="0" dirty="0"/>
              <a:t>.</a:t>
            </a:r>
          </a:p>
          <a:p>
            <a:r>
              <a:rPr lang="nl-NL" b="0" dirty="0"/>
              <a:t>In 2022 krijgt een lokale Taskforce een gratis training.</a:t>
            </a:r>
          </a:p>
          <a:p>
            <a:r>
              <a:rPr lang="nl-NL" b="0" dirty="0"/>
              <a:t>Er zijn</a:t>
            </a:r>
            <a:r>
              <a:rPr lang="nl-NL" b="0" baseline="0" dirty="0"/>
              <a:t> inmiddels 13 lokale taskforces. </a:t>
            </a:r>
            <a:endParaRPr lang="nl-NL" b="0"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6</a:t>
            </a:fld>
            <a:endParaRPr lang="nl-NL"/>
          </a:p>
        </p:txBody>
      </p:sp>
    </p:spTree>
    <p:extLst>
      <p:ext uri="{BB962C8B-B14F-4D97-AF65-F5344CB8AC3E}">
        <p14:creationId xmlns:p14="http://schemas.microsoft.com/office/powerpoint/2010/main" val="1491411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Is een ouder gemotiveerd om te stoppen met roken? Verwijs hem/haar dan naar de telefonische coaching Rookvrije Ouders.</a:t>
            </a:r>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42</a:t>
            </a:fld>
            <a:endParaRPr lang="nl-NL"/>
          </a:p>
        </p:txBody>
      </p:sp>
    </p:spTree>
    <p:extLst>
      <p:ext uri="{BB962C8B-B14F-4D97-AF65-F5344CB8AC3E}">
        <p14:creationId xmlns:p14="http://schemas.microsoft.com/office/powerpoint/2010/main" val="2019475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Telefonische coaching Rookvrije Ouders</a:t>
            </a:r>
          </a:p>
          <a:p>
            <a:r>
              <a:rPr lang="nl-NL" dirty="0"/>
              <a:t>Rookvrije Ouders is een telefonische stoppen-met-roken coaching voor ouders van kinderen tussen 0 en 18 jaar. De coaches van Rookvrije Ouders hebben ervaring met de begeleiding van stellen met een kinderwens, zwangere vrouwen en partners, en ouders. Deze coaching is gebaseerd op motiverende gespreksvoering en bestaat uit minimaal 6 telefoongesprekken (± 20 minuten) met een stoppen-met-roken coach. </a:t>
            </a:r>
          </a:p>
          <a:p>
            <a:r>
              <a:rPr lang="nl-NL" sz="1200" kern="1200" dirty="0">
                <a:solidFill>
                  <a:schemeClr val="tx1"/>
                </a:solidFill>
                <a:effectLst/>
                <a:latin typeface="+mn-lt"/>
                <a:ea typeface="+mn-ea"/>
                <a:cs typeface="+mn-cs"/>
              </a:rPr>
              <a:t>Ouders die de coaching Rookvrije Ouders krijgen, stoppen vaker met roken. Dat blijkt uit onderzoek naar de effectiviteit van Rookvrije Ouders. </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Ouders snel en makkelijk aanmelden</a:t>
            </a:r>
            <a:endParaRPr lang="nl-NL"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Een groot voordeel van Rookvrije Ouders is dat je als zorgverlener zelf de ouders kunt aanmelden. Dit wordt ‘warme verwijzing’ genoemd en vergroot de kans dat ouders daadwerkelijk van start gaan. Je meldt ouders snel en makkelijk aan via het </a:t>
            </a:r>
            <a:r>
              <a:rPr lang="nl-NL" sz="1200" u="sng" kern="1200" dirty="0">
                <a:solidFill>
                  <a:schemeClr val="tx1"/>
                </a:solidFill>
                <a:effectLst/>
                <a:latin typeface="+mn-lt"/>
                <a:ea typeface="+mn-ea"/>
                <a:cs typeface="+mn-cs"/>
                <a:hlinkClick r:id="rId3"/>
              </a:rPr>
              <a:t>online aanmeldformulier</a:t>
            </a:r>
            <a:r>
              <a:rPr lang="nl-NL" sz="1200" kern="1200" dirty="0">
                <a:solidFill>
                  <a:schemeClr val="tx1"/>
                </a:solidFill>
                <a:effectLst/>
                <a:latin typeface="+mn-lt"/>
                <a:ea typeface="+mn-ea"/>
                <a:cs typeface="+mn-cs"/>
              </a:rPr>
              <a:t> op </a:t>
            </a:r>
            <a:r>
              <a:rPr lang="nl-NL" sz="1200" u="sng" kern="1200" dirty="0">
                <a:solidFill>
                  <a:schemeClr val="tx1"/>
                </a:solidFill>
                <a:effectLst/>
                <a:latin typeface="+mn-lt"/>
                <a:ea typeface="+mn-ea"/>
                <a:cs typeface="+mn-cs"/>
              </a:rPr>
              <a:t>www.rookvrijeouders.nl</a:t>
            </a:r>
            <a:r>
              <a:rPr lang="nl-NL"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stoppen-met-roken coach neemt binnen enkele dagen contact op met de cliënt. Tijdens dit gratis kennismakingsgesprek krijgen (aanstaande) ouders meer informatie over de telefonische coaching. Daarna beslissen zij pas of zij daadwerkelijk willen starten met de coaching. In dit kennismakingsgesprek krijgen ze ook meer informatie over de vergoeding (de coaching wordt meestal vergoed vanuit de basisverzekering).</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Je kan een </a:t>
            </a:r>
            <a:r>
              <a:rPr lang="nl-NL" sz="1200" b="1" kern="1200" dirty="0">
                <a:solidFill>
                  <a:schemeClr val="tx1"/>
                </a:solidFill>
                <a:effectLst/>
                <a:latin typeface="+mn-lt"/>
                <a:ea typeface="+mn-ea"/>
                <a:cs typeface="+mn-cs"/>
              </a:rPr>
              <a:t>terugkoppeling</a:t>
            </a:r>
            <a:r>
              <a:rPr lang="nl-NL" sz="1200" kern="1200" dirty="0">
                <a:solidFill>
                  <a:schemeClr val="tx1"/>
                </a:solidFill>
                <a:effectLst/>
                <a:latin typeface="+mn-lt"/>
                <a:ea typeface="+mn-ea"/>
                <a:cs typeface="+mn-cs"/>
              </a:rPr>
              <a:t> van de coach ontvangen (mits hiervoor toestemming is gegeven). </a:t>
            </a:r>
          </a:p>
          <a:p>
            <a:endParaRPr lang="nl-NL" dirty="0"/>
          </a:p>
          <a:p>
            <a:r>
              <a:rPr lang="nl-NL" dirty="0"/>
              <a:t>Meer informatie over Rookvrije Ouders en de vergoeding vanuit de basisverzekering is te vinden op: </a:t>
            </a:r>
            <a:r>
              <a:rPr lang="nl-NL" sz="1200" u="sng" kern="1200" dirty="0">
                <a:solidFill>
                  <a:schemeClr val="tx1"/>
                </a:solidFill>
                <a:effectLst/>
                <a:latin typeface="+mn-lt"/>
                <a:ea typeface="+mn-ea"/>
                <a:cs typeface="+mn-cs"/>
              </a:rPr>
              <a:t>www.rookvrijeouders.nl</a:t>
            </a:r>
          </a:p>
          <a:p>
            <a:r>
              <a:rPr lang="nl-NL" sz="1200" u="none" kern="1200" dirty="0">
                <a:solidFill>
                  <a:schemeClr val="tx1"/>
                </a:solidFill>
                <a:effectLst/>
                <a:latin typeface="+mn-lt"/>
                <a:ea typeface="+mn-ea"/>
                <a:cs typeface="+mn-cs"/>
              </a:rPr>
              <a:t>In de </a:t>
            </a:r>
            <a:r>
              <a:rPr lang="nl-NL" sz="1200" u="none" kern="1200" dirty="0" err="1">
                <a:solidFill>
                  <a:schemeClr val="tx1"/>
                </a:solidFill>
                <a:effectLst/>
                <a:latin typeface="+mn-lt"/>
                <a:ea typeface="+mn-ea"/>
                <a:cs typeface="+mn-cs"/>
              </a:rPr>
              <a:t>e-learning</a:t>
            </a:r>
            <a:r>
              <a:rPr lang="nl-NL" sz="1200" u="none" kern="1200" dirty="0">
                <a:solidFill>
                  <a:schemeClr val="tx1"/>
                </a:solidFill>
                <a:effectLst/>
                <a:latin typeface="+mn-lt"/>
                <a:ea typeface="+mn-ea"/>
                <a:cs typeface="+mn-cs"/>
              </a:rPr>
              <a:t> Rookvrije Ouders leer je meer over de coaching en maak je kennis met de coaches van Rookvrije Ouders. </a:t>
            </a:r>
            <a:endParaRPr lang="nl-NL" u="none"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43</a:t>
            </a:fld>
            <a:endParaRPr lang="nl-NL"/>
          </a:p>
        </p:txBody>
      </p:sp>
    </p:spTree>
    <p:extLst>
      <p:ext uri="{BB962C8B-B14F-4D97-AF65-F5344CB8AC3E}">
        <p14:creationId xmlns:p14="http://schemas.microsoft.com/office/powerpoint/2010/main" val="2869428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de</a:t>
            </a:r>
            <a:r>
              <a:rPr lang="nl-NL" baseline="0" dirty="0"/>
              <a:t> materialen van Rookvrije Ouders.</a:t>
            </a:r>
          </a:p>
          <a:p>
            <a:r>
              <a:rPr lang="nl-NL" baseline="0" dirty="0"/>
              <a:t>Een informatie kaart voor zorgprofessionals en een verwijskaartje dat zij aan (aanstaande) ouders mee kunnen geven. </a:t>
            </a:r>
          </a:p>
          <a:p>
            <a:r>
              <a:rPr lang="nl-NL" baseline="0" dirty="0"/>
              <a:t>Meer informatie en te bestellen via www.rokeninfo.nl/rookvrijeouders</a:t>
            </a:r>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44</a:t>
            </a:fld>
            <a:endParaRPr lang="nl-NL"/>
          </a:p>
        </p:txBody>
      </p:sp>
    </p:spTree>
    <p:extLst>
      <p:ext uri="{BB962C8B-B14F-4D97-AF65-F5344CB8AC3E}">
        <p14:creationId xmlns:p14="http://schemas.microsoft.com/office/powerpoint/2010/main" val="3574050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Times" panose="02020603050405020304" pitchFamily="18" charset="0"/>
              <a:cs typeface="Times" panose="02020603050405020304" pitchFamily="18" charset="0"/>
            </a:endParaRP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45</a:t>
            </a:fld>
            <a:endParaRPr lang="nl-NL"/>
          </a:p>
        </p:txBody>
      </p:sp>
    </p:spTree>
    <p:extLst>
      <p:ext uri="{BB962C8B-B14F-4D97-AF65-F5344CB8AC3E}">
        <p14:creationId xmlns:p14="http://schemas.microsoft.com/office/powerpoint/2010/main" val="80915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3"/>
              </a:rPr>
              <a:t>https://www.trimbos.nl/docs/9908351a-4e5e-4d80-b343-55e69086a1fb.pdf</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HBSC 2017 GEZONDHEID EN WELZIJN VAN JONGEREN IN NEDERLAND</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46</a:t>
            </a:fld>
            <a:endParaRPr lang="nl-NL"/>
          </a:p>
        </p:txBody>
      </p:sp>
    </p:spTree>
    <p:extLst>
      <p:ext uri="{BB962C8B-B14F-4D97-AF65-F5344CB8AC3E}">
        <p14:creationId xmlns:p14="http://schemas.microsoft.com/office/powerpoint/2010/main" val="470008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47</a:t>
            </a:fld>
            <a:endParaRPr lang="nl-NL"/>
          </a:p>
        </p:txBody>
      </p:sp>
    </p:spTree>
    <p:extLst>
      <p:ext uri="{BB962C8B-B14F-4D97-AF65-F5344CB8AC3E}">
        <p14:creationId xmlns:p14="http://schemas.microsoft.com/office/powerpoint/2010/main" val="3728662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r>
              <a:rPr lang="nl-NL" dirty="0">
                <a:hlinkClick r:id="rId3"/>
              </a:rPr>
              <a:t>https://smokefreechallenge.nl/</a:t>
            </a:r>
            <a:endParaRPr lang="nl-NL" dirty="0"/>
          </a:p>
          <a:p>
            <a:r>
              <a:rPr lang="nl-NL" dirty="0">
                <a:hlinkClick r:id="rId4"/>
              </a:rPr>
              <a:t>https://www.stopstone.nl/</a:t>
            </a:r>
            <a:endParaRPr lang="nl-NL" dirty="0"/>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48</a:t>
            </a:fld>
            <a:endParaRPr lang="nl-NL"/>
          </a:p>
        </p:txBody>
      </p:sp>
    </p:spTree>
    <p:extLst>
      <p:ext uri="{BB962C8B-B14F-4D97-AF65-F5344CB8AC3E}">
        <p14:creationId xmlns:p14="http://schemas.microsoft.com/office/powerpoint/2010/main" val="2732094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https://www.rookvrijschoolterrein.nl/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3"/>
              </a:rPr>
              <a:t>www.rokeninfo.nl/jongeren</a:t>
            </a:r>
            <a:r>
              <a:rPr lang="nl-NL" sz="1200" dirty="0"/>
              <a:t> </a:t>
            </a:r>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49</a:t>
            </a:fld>
            <a:endParaRPr lang="nl-NL"/>
          </a:p>
        </p:txBody>
      </p:sp>
    </p:spTree>
    <p:extLst>
      <p:ext uri="{BB962C8B-B14F-4D97-AF65-F5344CB8AC3E}">
        <p14:creationId xmlns:p14="http://schemas.microsoft.com/office/powerpoint/2010/main" val="3665563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Times" panose="02020603050405020304" pitchFamily="18" charset="0"/>
              <a:cs typeface="Times" panose="02020603050405020304" pitchFamily="18" charset="0"/>
            </a:endParaRP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50</a:t>
            </a:fld>
            <a:endParaRPr lang="nl-NL"/>
          </a:p>
        </p:txBody>
      </p:sp>
    </p:spTree>
    <p:extLst>
      <p:ext uri="{BB962C8B-B14F-4D97-AF65-F5344CB8AC3E}">
        <p14:creationId xmlns:p14="http://schemas.microsoft.com/office/powerpoint/2010/main" val="67206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a:ln/>
        </p:spPr>
      </p:sp>
      <p:sp>
        <p:nvSpPr>
          <p:cNvPr id="3" name="Tijdelijke aanduiding voor notities 2"/>
          <p:cNvSpPr>
            <a:spLocks noGrp="1"/>
          </p:cNvSpPr>
          <p:nvPr>
            <p:ph type="body" idx="1"/>
          </p:nvPr>
        </p:nvSpPr>
        <p:spPr/>
        <p:txBody>
          <a:bodyPr/>
          <a:lstStyle/>
          <a:p>
            <a:pPr>
              <a:defRPr/>
            </a:pPr>
            <a:r>
              <a:rPr lang="nl-NL" baseline="0" dirty="0">
                <a:latin typeface="Times" panose="02020603050405020304" pitchFamily="18" charset="0"/>
                <a:cs typeface="Times" panose="02020603050405020304" pitchFamily="18" charset="0"/>
              </a:rPr>
              <a:t>Bezoek de website om de </a:t>
            </a:r>
            <a:r>
              <a:rPr lang="nl-NL" baseline="0" dirty="0" err="1">
                <a:latin typeface="Times" panose="02020603050405020304" pitchFamily="18" charset="0"/>
                <a:cs typeface="Times" panose="02020603050405020304" pitchFamily="18" charset="0"/>
              </a:rPr>
              <a:t>toolkit</a:t>
            </a:r>
            <a:r>
              <a:rPr lang="nl-NL" baseline="0" dirty="0">
                <a:latin typeface="Times" panose="02020603050405020304" pitchFamily="18" charset="0"/>
                <a:cs typeface="Times" panose="02020603050405020304" pitchFamily="18" charset="0"/>
              </a:rPr>
              <a:t> te bekijken met alle materialen, je aan te melden als ambassadeur of lokale taskforce of om je in te schrijven voor de nieuwsbrief.  </a:t>
            </a:r>
          </a:p>
          <a:p>
            <a:pPr>
              <a:defRPr/>
            </a:pPr>
            <a:r>
              <a:rPr lang="nl-NL" baseline="0" dirty="0">
                <a:latin typeface="Times" panose="02020603050405020304" pitchFamily="18" charset="0"/>
                <a:cs typeface="Times" panose="02020603050405020304" pitchFamily="18" charset="0"/>
              </a:rPr>
              <a:t>Mail je vragen naar rookvrijestart@trimbos.nl </a:t>
            </a:r>
            <a:endParaRPr lang="nl-NL" dirty="0">
              <a:latin typeface="Times" panose="02020603050405020304" pitchFamily="18" charset="0"/>
              <a:cs typeface="Times" panose="02020603050405020304" pitchFamily="18" charset="0"/>
            </a:endParaRPr>
          </a:p>
        </p:txBody>
      </p:sp>
      <p:sp>
        <p:nvSpPr>
          <p:cNvPr id="2048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8CD00F-DCE8-4C81-B73B-BE50989112F8}" type="slidenum">
              <a:rPr lang="nl-NL" altLang="nl-NL" sz="1200" smtClean="0">
                <a:latin typeface="Times" panose="02020603050405020304" pitchFamily="18" charset="0"/>
              </a:rPr>
              <a:pPr/>
              <a:t>51</a:t>
            </a:fld>
            <a:endParaRPr lang="nl-NL" altLang="nl-NL" sz="1200">
              <a:latin typeface="Times" panose="02020603050405020304" pitchFamily="18" charset="0"/>
            </a:endParaRPr>
          </a:p>
        </p:txBody>
      </p:sp>
    </p:spTree>
    <p:extLst>
      <p:ext uri="{BB962C8B-B14F-4D97-AF65-F5344CB8AC3E}">
        <p14:creationId xmlns:p14="http://schemas.microsoft.com/office/powerpoint/2010/main" val="396721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Taskforce Rookvrije Start ondersteunt professionals in het gesprek over stoppen met roken met (aanstaande) ouders. </a:t>
            </a:r>
          </a:p>
          <a:p>
            <a:pPr marL="0" indent="0">
              <a:buFont typeface="Arial" panose="020B0604020202020204" pitchFamily="34" charset="0"/>
              <a:buNone/>
            </a:pPr>
            <a:r>
              <a:rPr lang="nl-NL" baseline="0" dirty="0"/>
              <a:t> </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7</a:t>
            </a:fld>
            <a:endParaRPr lang="nl-NL"/>
          </a:p>
        </p:txBody>
      </p:sp>
    </p:spTree>
    <p:extLst>
      <p:ext uri="{BB962C8B-B14F-4D97-AF65-F5344CB8AC3E}">
        <p14:creationId xmlns:p14="http://schemas.microsoft.com/office/powerpoint/2010/main" val="798091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latin typeface="Times" panose="02020603050405020304" pitchFamily="18" charset="0"/>
              <a:cs typeface="Times" panose="02020603050405020304" pitchFamily="18" charset="0"/>
            </a:endParaRP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52</a:t>
            </a:fld>
            <a:endParaRPr lang="nl-NL"/>
          </a:p>
        </p:txBody>
      </p:sp>
    </p:spTree>
    <p:extLst>
      <p:ext uri="{BB962C8B-B14F-4D97-AF65-F5344CB8AC3E}">
        <p14:creationId xmlns:p14="http://schemas.microsoft.com/office/powerpoint/2010/main" val="715859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Dit o.a. door middel van: </a:t>
            </a:r>
          </a:p>
          <a:p>
            <a:pPr marL="171450" indent="-171450">
              <a:buFont typeface="Arial" panose="020B0604020202020204" pitchFamily="34" charset="0"/>
              <a:buChar char="•"/>
            </a:pPr>
            <a:r>
              <a:rPr lang="nl-NL" baseline="0" dirty="0"/>
              <a:t>Scholing (</a:t>
            </a:r>
            <a:r>
              <a:rPr lang="nl-NL" baseline="0" dirty="0" err="1"/>
              <a:t>e-learnings</a:t>
            </a:r>
            <a:r>
              <a:rPr lang="nl-NL" baseline="0" dirty="0"/>
              <a:t> en face-</a:t>
            </a:r>
            <a:r>
              <a:rPr lang="nl-NL" baseline="0" dirty="0" err="1"/>
              <a:t>to</a:t>
            </a:r>
            <a:r>
              <a:rPr lang="nl-NL" baseline="0" dirty="0"/>
              <a:t>-face training)</a:t>
            </a:r>
          </a:p>
          <a:p>
            <a:pPr marL="171450" indent="-171450">
              <a:buFont typeface="Arial" panose="020B0604020202020204" pitchFamily="34" charset="0"/>
              <a:buChar char="•"/>
            </a:pPr>
            <a:r>
              <a:rPr lang="nl-NL" baseline="0" dirty="0"/>
              <a:t>Congressen en </a:t>
            </a:r>
            <a:r>
              <a:rPr lang="nl-NL" baseline="0" dirty="0" err="1"/>
              <a:t>webinars</a:t>
            </a:r>
            <a:endParaRPr lang="nl-NL" baseline="0" dirty="0"/>
          </a:p>
          <a:p>
            <a:pPr marL="0" indent="0">
              <a:buFont typeface="Arial" panose="020B0604020202020204" pitchFamily="34" charset="0"/>
              <a:buNone/>
            </a:pPr>
            <a:r>
              <a:rPr lang="nl-NL"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aseline="0" dirty="0"/>
              <a:t>Alle scholing is terug te vinden op </a:t>
            </a:r>
            <a:r>
              <a:rPr lang="nl-NL" dirty="0">
                <a:hlinkClick r:id="rId3"/>
              </a:rPr>
              <a:t>www.rookvrijestart.nl/scholing</a:t>
            </a:r>
            <a:endParaRPr lang="nl-NL" dirty="0"/>
          </a:p>
          <a:p>
            <a:pPr marL="0" indent="0">
              <a:buFont typeface="Arial" panose="020B0604020202020204" pitchFamily="34" charset="0"/>
              <a:buNone/>
            </a:pPr>
            <a:endParaRPr lang="nl-NL" baseline="0"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8</a:t>
            </a:fld>
            <a:endParaRPr lang="nl-NL"/>
          </a:p>
        </p:txBody>
      </p:sp>
    </p:spTree>
    <p:extLst>
      <p:ext uri="{BB962C8B-B14F-4D97-AF65-F5344CB8AC3E}">
        <p14:creationId xmlns:p14="http://schemas.microsoft.com/office/powerpoint/2010/main" val="242824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baseline="0" dirty="0"/>
              <a:t>Materialen: </a:t>
            </a:r>
          </a:p>
          <a:p>
            <a:pPr marL="628650" lvl="1" indent="-171450">
              <a:buFont typeface="Arial" panose="020B0604020202020204" pitchFamily="34" charset="0"/>
              <a:buChar char="•"/>
            </a:pPr>
            <a:r>
              <a:rPr lang="nl-NL" baseline="0" dirty="0"/>
              <a:t>voorlichtingsmaterialen voor ouders zoals folders en beeldverhalen, ondersteunende materialen voor professionals zoals </a:t>
            </a:r>
            <a:r>
              <a:rPr lang="nl-NL" baseline="0" dirty="0" err="1"/>
              <a:t>bureaukaarten</a:t>
            </a:r>
            <a:endParaRPr lang="nl-NL"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aseline="0" dirty="0"/>
              <a:t>kennisproducten voor professionals zoals </a:t>
            </a:r>
            <a:r>
              <a:rPr lang="nl-NL" baseline="0" dirty="0" err="1"/>
              <a:t>factsheets</a:t>
            </a:r>
            <a:r>
              <a:rPr lang="nl-NL" baseline="0" dirty="0"/>
              <a:t> en infographics (met de up </a:t>
            </a:r>
            <a:r>
              <a:rPr lang="nl-NL" baseline="0" dirty="0" err="1"/>
              <a:t>to</a:t>
            </a:r>
            <a:r>
              <a:rPr lang="nl-NL" baseline="0" dirty="0"/>
              <a:t> date wetenschappelijke kennis over onderwerpen zoals terugvalpreventie, derdehands rook en meeroken)</a:t>
            </a:r>
          </a:p>
          <a:p>
            <a:pPr marL="628650" lvl="1" indent="-171450">
              <a:buFont typeface="Arial" panose="020B0604020202020204" pitchFamily="34" charset="0"/>
              <a:buChar char="•"/>
            </a:pPr>
            <a:r>
              <a:rPr lang="nl-NL" baseline="0" dirty="0"/>
              <a:t>video’s voor ouders en professionals (bijv. over derdehands rook).</a:t>
            </a:r>
          </a:p>
          <a:p>
            <a:pPr marL="457200" lvl="1" indent="0">
              <a:buFont typeface="Arial" panose="020B0604020202020204" pitchFamily="34" charset="0"/>
              <a:buNone/>
            </a:pPr>
            <a:endParaRPr lang="nl-NL" baseline="0" dirty="0"/>
          </a:p>
          <a:p>
            <a:pPr marL="0" indent="0">
              <a:buFont typeface="Arial" panose="020B0604020202020204" pitchFamily="34" charset="0"/>
              <a:buNone/>
            </a:pPr>
            <a:r>
              <a:rPr lang="nl-NL" baseline="0" dirty="0"/>
              <a:t>Alle materialen zijn terug te vinden in de </a:t>
            </a:r>
            <a:r>
              <a:rPr lang="nl-NL" baseline="0" dirty="0" err="1"/>
              <a:t>toolkit</a:t>
            </a:r>
            <a:r>
              <a:rPr lang="nl-NL" baseline="0" dirty="0"/>
              <a:t> op </a:t>
            </a:r>
            <a:r>
              <a:rPr lang="nl-NL" dirty="0">
                <a:hlinkClick r:id="rId3"/>
              </a:rPr>
              <a:t>www.rookvrijestart.nl/toolkit</a:t>
            </a:r>
            <a:endParaRPr lang="nl-NL" dirty="0"/>
          </a:p>
          <a:p>
            <a:pPr marL="0" indent="0">
              <a:buFont typeface="Arial" panose="020B0604020202020204" pitchFamily="34" charset="0"/>
              <a:buNone/>
            </a:pPr>
            <a:endParaRPr lang="nl-NL" dirty="0"/>
          </a:p>
          <a:p>
            <a:pPr marL="0" indent="0">
              <a:buFont typeface="Arial" panose="020B0604020202020204" pitchFamily="34" charset="0"/>
              <a:buNone/>
            </a:pPr>
            <a:r>
              <a:rPr lang="nl-NL" baseline="0" dirty="0"/>
              <a:t> </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9</a:t>
            </a:fld>
            <a:endParaRPr lang="nl-NL"/>
          </a:p>
        </p:txBody>
      </p:sp>
    </p:spTree>
    <p:extLst>
      <p:ext uri="{BB962C8B-B14F-4D97-AF65-F5344CB8AC3E}">
        <p14:creationId xmlns:p14="http://schemas.microsoft.com/office/powerpoint/2010/main" val="213642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b="0" i="0" dirty="0">
                <a:solidFill>
                  <a:srgbClr val="454545"/>
                </a:solidFill>
                <a:effectLst/>
                <a:latin typeface="Roboto" panose="02000000000000000000" pitchFamily="2" charset="0"/>
              </a:rPr>
              <a:t>De Taskforce ondersteunt ook met behulp van het Zorgpad Rookvrije Start.</a:t>
            </a:r>
          </a:p>
          <a:p>
            <a:pPr marL="0" indent="0">
              <a:buFont typeface="Arial" panose="020B0604020202020204" pitchFamily="34" charset="0"/>
              <a:buNone/>
            </a:pPr>
            <a:endParaRPr lang="nl-NL" b="0" i="0" dirty="0">
              <a:solidFill>
                <a:srgbClr val="454545"/>
              </a:solidFill>
              <a:effectLst/>
              <a:latin typeface="Roboto" panose="02000000000000000000" pitchFamily="2" charset="0"/>
            </a:endParaRPr>
          </a:p>
          <a:p>
            <a:pPr marL="0" indent="0">
              <a:buFont typeface="Arial" panose="020B0604020202020204" pitchFamily="34" charset="0"/>
              <a:buNone/>
            </a:pPr>
            <a:r>
              <a:rPr lang="nl-NL" b="0" i="0" dirty="0">
                <a:solidFill>
                  <a:srgbClr val="454545"/>
                </a:solidFill>
                <a:effectLst/>
                <a:latin typeface="Roboto" panose="02000000000000000000" pitchFamily="2" charset="0"/>
              </a:rPr>
              <a:t>Het </a:t>
            </a:r>
            <a:r>
              <a:rPr lang="nl-NL" b="1" i="0" u="sng" dirty="0">
                <a:solidFill>
                  <a:srgbClr val="E00933"/>
                </a:solidFill>
                <a:effectLst/>
                <a:latin typeface="Roboto" panose="02000000000000000000" pitchFamily="2" charset="0"/>
                <a:hlinkClick r:id="rId3"/>
              </a:rPr>
              <a:t>Zorgpad Rookvrije Star</a:t>
            </a:r>
            <a:r>
              <a:rPr lang="nl-NL" b="0" i="0" u="sng" dirty="0">
                <a:solidFill>
                  <a:srgbClr val="E00933"/>
                </a:solidFill>
                <a:effectLst/>
                <a:latin typeface="Roboto" panose="02000000000000000000" pitchFamily="2" charset="0"/>
                <a:hlinkClick r:id="rId3"/>
              </a:rPr>
              <a:t>t</a:t>
            </a:r>
            <a:r>
              <a:rPr lang="nl-NL" b="0" i="0" dirty="0">
                <a:solidFill>
                  <a:srgbClr val="454545"/>
                </a:solidFill>
                <a:effectLst/>
                <a:latin typeface="Roboto" panose="02000000000000000000" pitchFamily="2" charset="0"/>
              </a:rPr>
              <a:t> is een online tool, ontwikkeld voor en door zorgverleners. </a:t>
            </a:r>
          </a:p>
          <a:p>
            <a:r>
              <a:rPr lang="nl-NL" b="0" i="0" dirty="0">
                <a:solidFill>
                  <a:srgbClr val="454545"/>
                </a:solidFill>
                <a:effectLst/>
                <a:latin typeface="Roboto" panose="02000000000000000000" pitchFamily="2" charset="0"/>
              </a:rPr>
              <a:t>- Het Zorgpad Rookvrije Start bevat een </a:t>
            </a:r>
            <a:r>
              <a:rPr lang="nl-NL" b="1" i="0" u="sng" dirty="0">
                <a:solidFill>
                  <a:srgbClr val="E00933"/>
                </a:solidFill>
                <a:effectLst/>
                <a:latin typeface="Roboto" panose="02000000000000000000" pitchFamily="2" charset="0"/>
                <a:hlinkClick r:id="rId4"/>
              </a:rPr>
              <a:t>praktische handreiking</a:t>
            </a:r>
            <a:r>
              <a:rPr lang="nl-NL" i="0" dirty="0">
                <a:solidFill>
                  <a:srgbClr val="454545"/>
                </a:solidFill>
                <a:effectLst/>
                <a:latin typeface="Roboto" panose="02000000000000000000" pitchFamily="2" charset="0"/>
              </a:rPr>
              <a:t> ‘Aan de slag met stoppen-met-roken beleid’. In dit onderdeel vind je info, tips en materialen om het stoppen-met-roken beleid van jouw VSV of JGZ-organisatie mee (verder) te ontwikkelen en implementeren.</a:t>
            </a:r>
            <a:r>
              <a:rPr lang="nl-NL" baseline="0" dirty="0"/>
              <a:t> </a:t>
            </a:r>
            <a:endParaRPr lang="nl-NL" b="0" i="0" dirty="0">
              <a:solidFill>
                <a:srgbClr val="454545"/>
              </a:solidFill>
              <a:effectLst/>
              <a:latin typeface="Roboto" panose="02000000000000000000" pitchFamily="2" charset="0"/>
            </a:endParaRPr>
          </a:p>
          <a:p>
            <a:r>
              <a:rPr lang="nl-NL" b="0" i="0" dirty="0">
                <a:solidFill>
                  <a:srgbClr val="454545"/>
                </a:solidFill>
                <a:effectLst/>
                <a:latin typeface="Roboto" panose="02000000000000000000" pitchFamily="2" charset="0"/>
              </a:rPr>
              <a:t>- De tool bevat </a:t>
            </a:r>
            <a:r>
              <a:rPr lang="nl-NL" b="1" i="0" u="sng" dirty="0">
                <a:solidFill>
                  <a:srgbClr val="E00933"/>
                </a:solidFill>
                <a:effectLst/>
                <a:latin typeface="Roboto" panose="02000000000000000000" pitchFamily="2" charset="0"/>
                <a:hlinkClick r:id="rId5"/>
              </a:rPr>
              <a:t>aanklikbare zorgpaden</a:t>
            </a:r>
            <a:r>
              <a:rPr lang="nl-NL" b="0" i="0" dirty="0">
                <a:solidFill>
                  <a:srgbClr val="454545"/>
                </a:solidFill>
                <a:effectLst/>
                <a:latin typeface="Roboto" panose="02000000000000000000" pitchFamily="2" charset="0"/>
              </a:rPr>
              <a:t> met de routes die stellen met een kinderwens, zwangere vrouwen, partners en ouders doorlopen als ze roken of gestopt zijn. Hierin wordt per stap uitgelegd hoe je deze als zorgverlener uitvoert. </a:t>
            </a:r>
          </a:p>
          <a:p>
            <a:endParaRPr lang="nl-NL" b="0" i="0" baseline="0" dirty="0">
              <a:solidFill>
                <a:srgbClr val="454545"/>
              </a:solidFill>
              <a:effectLst/>
              <a:latin typeface="Roboto" panose="02000000000000000000" pitchFamily="2" charset="0"/>
            </a:endParaRPr>
          </a:p>
          <a:p>
            <a:r>
              <a:rPr lang="nl-NL" b="0" i="0" baseline="0" dirty="0">
                <a:solidFill>
                  <a:srgbClr val="454545"/>
                </a:solidFill>
                <a:effectLst/>
                <a:latin typeface="Roboto" panose="02000000000000000000" pitchFamily="2" charset="0"/>
              </a:rPr>
              <a:t>www.zorgpadrookvrijestart.nl </a:t>
            </a:r>
            <a:endParaRPr lang="nl-NL" baseline="0" dirty="0"/>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10</a:t>
            </a:fld>
            <a:endParaRPr lang="nl-NL"/>
          </a:p>
        </p:txBody>
      </p:sp>
    </p:spTree>
    <p:extLst>
      <p:ext uri="{BB962C8B-B14F-4D97-AF65-F5344CB8AC3E}">
        <p14:creationId xmlns:p14="http://schemas.microsoft.com/office/powerpoint/2010/main" val="100494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een voorbeeld van een zorgpad rondom rookvrij opgroeien</a:t>
            </a:r>
            <a:r>
              <a:rPr lang="nl-NL" baseline="0" dirty="0"/>
              <a:t>. Dit stroomschema geeft schematisch weer welke stappen je doorloopt bij de begeleiding en doorverwijzing van ouders die roken.</a:t>
            </a:r>
          </a:p>
          <a:p>
            <a:r>
              <a:rPr lang="nl-NL" sz="1200" b="0" i="0" kern="1200" dirty="0">
                <a:solidFill>
                  <a:schemeClr val="tx1"/>
                </a:solidFill>
                <a:effectLst/>
                <a:latin typeface="+mn-lt"/>
                <a:ea typeface="+mn-ea"/>
                <a:cs typeface="+mn-cs"/>
              </a:rPr>
              <a:t>Ga bij ieder zorgpad na waar jullie beroepsgroep in het schema staat en wat jullie rol is</a:t>
            </a:r>
            <a:r>
              <a:rPr lang="nl-NL" sz="1200" b="0" i="0" kern="1200" baseline="0" dirty="0">
                <a:solidFill>
                  <a:schemeClr val="tx1"/>
                </a:solidFill>
                <a:effectLst/>
                <a:latin typeface="+mn-lt"/>
                <a:ea typeface="+mn-ea"/>
                <a:cs typeface="+mn-cs"/>
              </a:rPr>
              <a:t> bij begeleiding en/of doorverwijzing van een zwangere vrouw die rookt.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Op www.zorgpadrookvrijestart.nl kun je iedere stap aanklikken voor meer informatie en tips.</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Het stroomschema uit het addendum ‘</a:t>
            </a:r>
            <a:r>
              <a:rPr lang="nl-NL" sz="1200" b="0" i="1" kern="1200" baseline="0" dirty="0">
                <a:solidFill>
                  <a:schemeClr val="tx1"/>
                </a:solidFill>
                <a:effectLst/>
                <a:latin typeface="+mn-lt"/>
                <a:ea typeface="+mn-ea"/>
                <a:cs typeface="+mn-cs"/>
              </a:rPr>
              <a:t>Behandeling van tabaksverslaving en stoppen-met-roken ondersteuning bij zwangere vrouwen</a:t>
            </a:r>
            <a:r>
              <a:rPr lang="nl-NL" sz="1200" b="0" i="0" kern="1200" baseline="0" dirty="0">
                <a:solidFill>
                  <a:schemeClr val="tx1"/>
                </a:solidFill>
                <a:effectLst/>
                <a:latin typeface="+mn-lt"/>
                <a:ea typeface="+mn-ea"/>
                <a:cs typeface="+mn-cs"/>
              </a:rPr>
              <a:t>’, dat hoort bij de richtlijn ‘</a:t>
            </a:r>
            <a:r>
              <a:rPr lang="nl-NL" sz="1200" b="0" i="1" kern="1200" baseline="0" dirty="0">
                <a:solidFill>
                  <a:schemeClr val="tx1"/>
                </a:solidFill>
                <a:effectLst/>
                <a:latin typeface="+mn-lt"/>
                <a:ea typeface="+mn-ea"/>
                <a:cs typeface="+mn-cs"/>
              </a:rPr>
              <a:t>Behandeling van tabaksverslaving en stoppen-met-roken ondersteuning</a:t>
            </a:r>
            <a:r>
              <a:rPr lang="nl-NL" sz="1200" b="0" i="0" kern="1200" baseline="0" dirty="0">
                <a:solidFill>
                  <a:schemeClr val="tx1"/>
                </a:solidFill>
                <a:effectLst/>
                <a:latin typeface="+mn-lt"/>
                <a:ea typeface="+mn-ea"/>
                <a:cs typeface="+mn-cs"/>
              </a:rPr>
              <a:t>’, is geïmplementeerd in het Zorgpad Rookvrije Start.</a:t>
            </a:r>
          </a:p>
        </p:txBody>
      </p:sp>
      <p:sp>
        <p:nvSpPr>
          <p:cNvPr id="4" name="Tijdelijke aanduiding voor dianummer 3"/>
          <p:cNvSpPr>
            <a:spLocks noGrp="1"/>
          </p:cNvSpPr>
          <p:nvPr>
            <p:ph type="sldNum" sz="quarter" idx="10"/>
          </p:nvPr>
        </p:nvSpPr>
        <p:spPr/>
        <p:txBody>
          <a:bodyPr/>
          <a:lstStyle/>
          <a:p>
            <a:fld id="{66172A9C-F653-45B6-86CC-87D58E0EB2AA}" type="slidenum">
              <a:rPr lang="nl-NL" smtClean="0"/>
              <a:t>11</a:t>
            </a:fld>
            <a:endParaRPr lang="nl-NL"/>
          </a:p>
        </p:txBody>
      </p:sp>
    </p:spTree>
    <p:extLst>
      <p:ext uri="{BB962C8B-B14F-4D97-AF65-F5344CB8AC3E}">
        <p14:creationId xmlns:p14="http://schemas.microsoft.com/office/powerpoint/2010/main" val="52351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7"/>
          <p:cNvSpPr>
            <a:spLocks noGrp="1"/>
          </p:cNvSpPr>
          <p:nvPr>
            <p:ph type="title"/>
          </p:nvPr>
        </p:nvSpPr>
        <p:spPr>
          <a:xfrm>
            <a:off x="480940" y="3986838"/>
            <a:ext cx="6034295" cy="679715"/>
          </a:xfrm>
          <a:prstGeom prst="rect">
            <a:avLst/>
          </a:prstGeom>
        </p:spPr>
        <p:txBody>
          <a:bodyPr vert="horz" lIns="91440" tIns="45720" rIns="91440" bIns="45720" rtlCol="0" anchor="ctr">
            <a:normAutofit/>
          </a:bodyPr>
          <a:lstStyle/>
          <a:p>
            <a:r>
              <a:rPr lang="nl-NL" dirty="0"/>
              <a:t>Vaardigheidstraining V-MIS</a:t>
            </a:r>
          </a:p>
        </p:txBody>
      </p:sp>
      <p:sp>
        <p:nvSpPr>
          <p:cNvPr id="19" name="Tijdelijke aanduiding voor inhoud 18"/>
          <p:cNvSpPr>
            <a:spLocks noGrp="1"/>
          </p:cNvSpPr>
          <p:nvPr>
            <p:ph sz="quarter" idx="10" hasCustomPrompt="1"/>
          </p:nvPr>
        </p:nvSpPr>
        <p:spPr>
          <a:xfrm>
            <a:off x="480940" y="4770525"/>
            <a:ext cx="6034295" cy="346669"/>
          </a:xfrm>
          <a:prstGeom prst="rect">
            <a:avLst/>
          </a:prstGeom>
        </p:spPr>
        <p:txBody>
          <a:bodyPr vert="horz"/>
          <a:lstStyle>
            <a:lvl1pPr marL="0" indent="0">
              <a:buNone/>
              <a:defRPr sz="1800" baseline="0">
                <a:solidFill>
                  <a:schemeClr val="bg1"/>
                </a:solidFill>
              </a:defRPr>
            </a:lvl1pPr>
          </a:lstStyle>
          <a:p>
            <a:pPr lvl="0"/>
            <a:r>
              <a:rPr lang="nl-NL" dirty="0"/>
              <a:t>Naam trainer</a:t>
            </a:r>
          </a:p>
        </p:txBody>
      </p:sp>
      <p:sp>
        <p:nvSpPr>
          <p:cNvPr id="20" name="Tijdelijke aanduiding voor inhoud 18"/>
          <p:cNvSpPr>
            <a:spLocks noGrp="1"/>
          </p:cNvSpPr>
          <p:nvPr>
            <p:ph sz="quarter" idx="11" hasCustomPrompt="1"/>
          </p:nvPr>
        </p:nvSpPr>
        <p:spPr>
          <a:xfrm>
            <a:off x="486656" y="5203521"/>
            <a:ext cx="6034295" cy="346669"/>
          </a:xfrm>
          <a:prstGeom prst="rect">
            <a:avLst/>
          </a:prstGeom>
        </p:spPr>
        <p:txBody>
          <a:bodyPr vert="horz"/>
          <a:lstStyle>
            <a:lvl1pPr marL="0" indent="0">
              <a:buNone/>
              <a:defRPr sz="1800" baseline="0">
                <a:solidFill>
                  <a:schemeClr val="bg1"/>
                </a:solidFill>
              </a:defRPr>
            </a:lvl1pPr>
          </a:lstStyle>
          <a:p>
            <a:pPr lvl="0"/>
            <a:r>
              <a:rPr lang="nl-NL" dirty="0"/>
              <a:t>Datum</a:t>
            </a:r>
          </a:p>
        </p:txBody>
      </p:sp>
    </p:spTree>
    <p:extLst>
      <p:ext uri="{BB962C8B-B14F-4D97-AF65-F5344CB8AC3E}">
        <p14:creationId xmlns:p14="http://schemas.microsoft.com/office/powerpoint/2010/main" val="407571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titel 7"/>
          <p:cNvSpPr>
            <a:spLocks noGrp="1"/>
          </p:cNvSpPr>
          <p:nvPr>
            <p:ph type="title"/>
          </p:nvPr>
        </p:nvSpPr>
        <p:spPr>
          <a:xfrm>
            <a:off x="480940" y="3986838"/>
            <a:ext cx="6034295" cy="679715"/>
          </a:xfrm>
          <a:prstGeom prst="rect">
            <a:avLst/>
          </a:prstGeom>
        </p:spPr>
        <p:txBody>
          <a:bodyPr vert="horz" lIns="91440" tIns="45720" rIns="91440" bIns="45720" rtlCol="0" anchor="ctr">
            <a:normAutofit/>
          </a:bodyPr>
          <a:lstStyle/>
          <a:p>
            <a:r>
              <a:rPr lang="nl-NL" dirty="0"/>
              <a:t>Vaardigheidstraining V-MIS</a:t>
            </a:r>
          </a:p>
        </p:txBody>
      </p:sp>
    </p:spTree>
    <p:extLst>
      <p:ext uri="{BB962C8B-B14F-4D97-AF65-F5344CB8AC3E}">
        <p14:creationId xmlns:p14="http://schemas.microsoft.com/office/powerpoint/2010/main" val="333573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7982" y="365126"/>
            <a:ext cx="10512862"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837982" y="1837500"/>
            <a:ext cx="10512862" cy="4351338"/>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9926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el 1"/>
          <p:cNvSpPr>
            <a:spLocks noGrp="1"/>
          </p:cNvSpPr>
          <p:nvPr>
            <p:ph type="title"/>
          </p:nvPr>
        </p:nvSpPr>
        <p:spPr>
          <a:xfrm>
            <a:off x="831633" y="2956957"/>
            <a:ext cx="10512862" cy="1903175"/>
          </a:xfrm>
          <a:prstGeom prst="rect">
            <a:avLst/>
          </a:prstGeom>
        </p:spPr>
        <p:txBody>
          <a:bodyPr anchor="b">
            <a:noAutofit/>
          </a:bodyPr>
          <a:lstStyle>
            <a:lvl1pPr algn="ctr">
              <a:defRPr sz="7998" b="1" i="0">
                <a:solidFill>
                  <a:srgbClr val="F16B82"/>
                </a:solidFill>
                <a:latin typeface="Calibri" charset="0"/>
                <a:ea typeface="Calibri" charset="0"/>
                <a:cs typeface="Calibri" charset="0"/>
              </a:defRPr>
            </a:lvl1pPr>
          </a:lstStyle>
          <a:p>
            <a:r>
              <a:rPr lang="nl-NL" dirty="0"/>
              <a:t>Klik om de stijl te bewerken</a:t>
            </a:r>
          </a:p>
        </p:txBody>
      </p:sp>
      <p:sp>
        <p:nvSpPr>
          <p:cNvPr id="4" name="Tijdelijke aanduiding voor inhoud 2"/>
          <p:cNvSpPr>
            <a:spLocks noGrp="1"/>
          </p:cNvSpPr>
          <p:nvPr>
            <p:ph sz="half" idx="1" hasCustomPrompt="1"/>
          </p:nvPr>
        </p:nvSpPr>
        <p:spPr>
          <a:xfrm>
            <a:off x="3504287" y="5254544"/>
            <a:ext cx="5180251" cy="403015"/>
          </a:xfrm>
          <a:prstGeom prst="rect">
            <a:avLst/>
          </a:prstGeom>
        </p:spPr>
        <p:txBody>
          <a:bodyPr/>
          <a:lstStyle>
            <a:lvl1pPr marL="0" indent="0" algn="ctr">
              <a:buClr>
                <a:srgbClr val="F16B82"/>
              </a:buClr>
              <a:buNone/>
              <a:defRPr sz="1600"/>
            </a:lvl1pPr>
            <a:lvl2pPr marL="457063" indent="0">
              <a:buClr>
                <a:srgbClr val="F16B82"/>
              </a:buClr>
              <a:buNone/>
              <a:defRPr/>
            </a:lvl2pPr>
            <a:lvl3pPr marL="914126" indent="0">
              <a:buClr>
                <a:srgbClr val="F16B82"/>
              </a:buClr>
              <a:buNone/>
              <a:defRPr/>
            </a:lvl3pPr>
            <a:lvl4pPr marL="1371189" indent="0">
              <a:buClr>
                <a:srgbClr val="F16B82"/>
              </a:buClr>
              <a:buNone/>
              <a:defRPr/>
            </a:lvl4pPr>
            <a:lvl5pPr marL="1828251" indent="0">
              <a:buClr>
                <a:srgbClr val="F16B82"/>
              </a:buClr>
              <a:buNone/>
              <a:defRPr/>
            </a:lvl5pPr>
          </a:lstStyle>
          <a:p>
            <a:pPr lvl="0"/>
            <a:r>
              <a:rPr lang="nl-NL" dirty="0"/>
              <a:t>Tekststijl van het model bewerken</a:t>
            </a:r>
          </a:p>
        </p:txBody>
      </p:sp>
    </p:spTree>
    <p:extLst>
      <p:ext uri="{BB962C8B-B14F-4D97-AF65-F5344CB8AC3E}">
        <p14:creationId xmlns:p14="http://schemas.microsoft.com/office/powerpoint/2010/main" val="173518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3603" y="1122363"/>
            <a:ext cx="9141619" cy="2387600"/>
          </a:xfrm>
          <a:prstGeom prst="rect">
            <a:avLst/>
          </a:prstGeom>
        </p:spPr>
        <p:txBody>
          <a:bodyPr anchor="b"/>
          <a:lstStyle>
            <a:lvl1pPr algn="ctr">
              <a:defRPr sz="5998"/>
            </a:lvl1pPr>
          </a:lstStyle>
          <a:p>
            <a:r>
              <a:rPr lang="nl-NL"/>
              <a:t>Klik om de stijl te bewerken</a:t>
            </a:r>
          </a:p>
        </p:txBody>
      </p:sp>
      <p:sp>
        <p:nvSpPr>
          <p:cNvPr id="3" name="Ondertitel 2"/>
          <p:cNvSpPr>
            <a:spLocks noGrp="1"/>
          </p:cNvSpPr>
          <p:nvPr>
            <p:ph type="subTitle" idx="1"/>
          </p:nvPr>
        </p:nvSpPr>
        <p:spPr>
          <a:xfrm>
            <a:off x="1523603" y="3602038"/>
            <a:ext cx="9141619"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a:xfrm>
            <a:off x="837982" y="6356351"/>
            <a:ext cx="2742486" cy="365125"/>
          </a:xfrm>
          <a:prstGeom prst="rect">
            <a:avLst/>
          </a:prstGeom>
        </p:spPr>
        <p:txBody>
          <a:bodyPr/>
          <a:lstStyle/>
          <a:p>
            <a:fld id="{2CDEB556-1AC8-4131-AD26-B819448029C6}" type="datetimeFigureOut">
              <a:rPr lang="nl-NL" smtClean="0"/>
              <a:t>27-6-2022</a:t>
            </a:fld>
            <a:endParaRPr lang="nl-NL"/>
          </a:p>
        </p:txBody>
      </p:sp>
      <p:sp>
        <p:nvSpPr>
          <p:cNvPr id="5" name="Tijdelijke aanduiding voor voettekst 4"/>
          <p:cNvSpPr>
            <a:spLocks noGrp="1"/>
          </p:cNvSpPr>
          <p:nvPr>
            <p:ph type="ftr" sz="quarter" idx="11"/>
          </p:nvPr>
        </p:nvSpPr>
        <p:spPr>
          <a:xfrm>
            <a:off x="4037549" y="6356351"/>
            <a:ext cx="4113728"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08357" y="6356351"/>
            <a:ext cx="2742486" cy="365125"/>
          </a:xfrm>
          <a:prstGeom prst="rect">
            <a:avLst/>
          </a:prstGeom>
        </p:spPr>
        <p:txBody>
          <a:bodyPr/>
          <a:lstStyle/>
          <a:p>
            <a:fld id="{F9B93405-9A2F-47C8-8AF0-D32D867AD96A}" type="slidenum">
              <a:rPr lang="nl-NL" smtClean="0"/>
              <a:t>‹nr.›</a:t>
            </a:fld>
            <a:endParaRPr lang="nl-NL"/>
          </a:p>
        </p:txBody>
      </p:sp>
    </p:spTree>
    <p:extLst>
      <p:ext uri="{BB962C8B-B14F-4D97-AF65-F5344CB8AC3E}">
        <p14:creationId xmlns:p14="http://schemas.microsoft.com/office/powerpoint/2010/main" val="222343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863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7982" y="365126"/>
            <a:ext cx="10512862"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837982" y="1837500"/>
            <a:ext cx="10512862" cy="4351338"/>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0989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2" name="Titel 1"/>
          <p:cNvSpPr>
            <a:spLocks noGrp="1"/>
          </p:cNvSpPr>
          <p:nvPr>
            <p:ph type="title"/>
          </p:nvPr>
        </p:nvSpPr>
        <p:spPr>
          <a:xfrm>
            <a:off x="831633" y="2956957"/>
            <a:ext cx="10512862" cy="1903175"/>
          </a:xfrm>
          <a:prstGeom prst="rect">
            <a:avLst/>
          </a:prstGeom>
        </p:spPr>
        <p:txBody>
          <a:bodyPr anchor="b">
            <a:noAutofit/>
          </a:bodyPr>
          <a:lstStyle>
            <a:lvl1pPr algn="ctr">
              <a:defRPr sz="7998" b="1" i="0">
                <a:solidFill>
                  <a:srgbClr val="F16B82"/>
                </a:solidFill>
                <a:latin typeface="Calibri" charset="0"/>
                <a:ea typeface="Calibri" charset="0"/>
                <a:cs typeface="Calibri" charset="0"/>
              </a:defRPr>
            </a:lvl1pPr>
          </a:lstStyle>
          <a:p>
            <a:r>
              <a:rPr lang="nl-NL" dirty="0"/>
              <a:t>Klik om de stijl te bewerken</a:t>
            </a:r>
          </a:p>
        </p:txBody>
      </p:sp>
      <p:sp>
        <p:nvSpPr>
          <p:cNvPr id="4" name="Tijdelijke aanduiding voor inhoud 2"/>
          <p:cNvSpPr>
            <a:spLocks noGrp="1"/>
          </p:cNvSpPr>
          <p:nvPr>
            <p:ph sz="half" idx="1" hasCustomPrompt="1"/>
          </p:nvPr>
        </p:nvSpPr>
        <p:spPr>
          <a:xfrm>
            <a:off x="3504287" y="5254544"/>
            <a:ext cx="5180251" cy="403015"/>
          </a:xfrm>
          <a:prstGeom prst="rect">
            <a:avLst/>
          </a:prstGeom>
        </p:spPr>
        <p:txBody>
          <a:bodyPr/>
          <a:lstStyle>
            <a:lvl1pPr marL="0" indent="0" algn="ctr">
              <a:buClr>
                <a:srgbClr val="F16B82"/>
              </a:buClr>
              <a:buNone/>
              <a:defRPr sz="1600"/>
            </a:lvl1pPr>
            <a:lvl2pPr marL="457063" indent="0">
              <a:buClr>
                <a:srgbClr val="F16B82"/>
              </a:buClr>
              <a:buNone/>
              <a:defRPr/>
            </a:lvl2pPr>
            <a:lvl3pPr marL="914126" indent="0">
              <a:buClr>
                <a:srgbClr val="F16B82"/>
              </a:buClr>
              <a:buNone/>
              <a:defRPr/>
            </a:lvl3pPr>
            <a:lvl4pPr marL="1371189" indent="0">
              <a:buClr>
                <a:srgbClr val="F16B82"/>
              </a:buClr>
              <a:buNone/>
              <a:defRPr/>
            </a:lvl4pPr>
            <a:lvl5pPr marL="1828251" indent="0">
              <a:buClr>
                <a:srgbClr val="F16B82"/>
              </a:buClr>
              <a:buNone/>
              <a:defRPr/>
            </a:lvl5pPr>
          </a:lstStyle>
          <a:p>
            <a:pPr lvl="0"/>
            <a:r>
              <a:rPr lang="nl-NL" dirty="0"/>
              <a:t>Tekststijl van het model bewerken</a:t>
            </a:r>
          </a:p>
        </p:txBody>
      </p:sp>
    </p:spTree>
    <p:extLst>
      <p:ext uri="{BB962C8B-B14F-4D97-AF65-F5344CB8AC3E}">
        <p14:creationId xmlns:p14="http://schemas.microsoft.com/office/powerpoint/2010/main" val="706182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500" y="-1"/>
            <a:ext cx="12210500" cy="6881125"/>
          </a:xfrm>
          <a:prstGeom prst="rect">
            <a:avLst/>
          </a:prstGeom>
        </p:spPr>
      </p:pic>
    </p:spTree>
    <p:extLst>
      <p:ext uri="{BB962C8B-B14F-4D97-AF65-F5344CB8AC3E}">
        <p14:creationId xmlns:p14="http://schemas.microsoft.com/office/powerpoint/2010/main" val="1054067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70" r:id="rId4"/>
    <p:sldLayoutId id="2147483685" r:id="rId5"/>
  </p:sldLayoutIdLst>
  <p:txStyles>
    <p:titleStyle>
      <a:lvl1pPr algn="l" defTabSz="4572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3"/>
          <a:stretch>
            <a:fillRect/>
          </a:stretch>
        </p:blipFill>
        <p:spPr>
          <a:xfrm>
            <a:off x="-19068" y="-20000"/>
            <a:ext cx="12220921" cy="6885384"/>
          </a:xfrm>
          <a:prstGeom prst="rect">
            <a:avLst/>
          </a:prstGeom>
        </p:spPr>
      </p:pic>
    </p:spTree>
    <p:extLst>
      <p:ext uri="{BB962C8B-B14F-4D97-AF65-F5344CB8AC3E}">
        <p14:creationId xmlns:p14="http://schemas.microsoft.com/office/powerpoint/2010/main" val="3780980999"/>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16819"/>
      </p:ext>
    </p:extLst>
  </p:cSld>
  <p:clrMap bg1="lt1" tx1="dk1" bg2="lt2" tx2="dk2" accent1="accent1" accent2="accent2" accent3="accent3" accent4="accent4" accent5="accent5" accent6="accent6" hlink="hlink" folHlink="folHlink"/>
  <p:sldLayoutIdLst>
    <p:sldLayoutId id="2147483669" r:id="rId1"/>
    <p:sldLayoutId id="2147483672" r:id="rId2"/>
  </p:sldLayoutIdLst>
  <p:txStyles>
    <p:titleStyle>
      <a:lvl1pPr algn="l" rtl="0" eaLnBrk="1" fontAlgn="base" hangingPunct="1">
        <a:lnSpc>
          <a:spcPct val="90000"/>
        </a:lnSpc>
        <a:spcBef>
          <a:spcPct val="0"/>
        </a:spcBef>
        <a:spcAft>
          <a:spcPct val="0"/>
        </a:spcAft>
        <a:defRPr sz="4399" kern="1200">
          <a:solidFill>
            <a:schemeClr val="tx1"/>
          </a:solidFill>
          <a:latin typeface="+mj-lt"/>
          <a:ea typeface="+mj-ea"/>
          <a:cs typeface="+mj-cs"/>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06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12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189"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251"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1" fontAlgn="base" hangingPunct="1">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www.zorgpadrookvrijestart.n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zorgpadrookvrijestart.n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kahoot.i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trimbos.nl/aanbod/webwinkel/inf007-infographic-rookvrij-blijven-ook-na-de-zwangerschap/"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trimbos.nl/aanbod/webwinkel/inf123-monitor-middelengebruik-zwangerschap-202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trimbos.nl/aanbod/webwinkel/inf123-monitor-middelengebruik-zwangerschap-20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trimbos.nl/aanbod/webwinkel/inf007-infographic-rookvrij-blijven-ook-na-de-zwangerschap/"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trimbos.nl/aanbod/webwinkel/inf119-infographic-meeroken-door-kinderen-feiten-en-cijfers-202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trimbos.nl/aanbod/webwinkel/inf119-infographic-meeroken-door-kinderen-feiten-en-cijfers-202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trimbos.nl/aanbod/webwinkel/inf119-infographic-meeroken-door-kinderen-feiten-en-cijfers-202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trimbos.nl/aanbod/webwinkel/inf119-infographic-meeroken-door-kinderen-feiten-en-cijfers-202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trimbos.nl/aanbod/webwinkel/inf119-infographic-meeroken-door-kinderen-feiten-en-cijfers-202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hyperlink" Target="https://www.trimbos.nl/aanbod/webwinkel/inf119-infographic-meeroken-door-kinderen-feiten-en-cijfers-202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trimbos.nl/aanbod/webwinkel/inf118-infographic-derdehands-rook/"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trimbos.nl/aanbod/webwinkel/inf118-infographic-derdehands-roo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rookvrijestartassets.rokeninfo.nl/docs/57b451a7-5dce-4d93-ace8-90f9589beb3e.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rookvrijestartassets.rokeninfo.nl/docs/57b451a7-5dce-4d93-ace8-90f9589beb3e.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rookvrijestartassets.rokeninfo.nl/docs/57b451a7-5dce-4d93-ace8-90f9589beb3e.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www.rookvrijeouders.n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trimbos.nl/aanbod/helder-op-school/vo"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hyperlink" Target="http://www.rokeninfo.nl/jongeren"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mailto:rookvrijestart@trimbos.nl"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www.rookvrijestart.nl/scholing" TargetMode="Externa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www.rookvrijestart.nl/scholin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a:blip r:embed="rId2"/>
          <a:stretch>
            <a:fillRect/>
          </a:stretch>
        </p:blipFill>
        <p:spPr>
          <a:xfrm>
            <a:off x="-1" y="893"/>
            <a:ext cx="12673609" cy="6856214"/>
          </a:xfrm>
          <a:prstGeom prst="rect">
            <a:avLst/>
          </a:prstGeom>
        </p:spPr>
      </p:pic>
      <p:sp>
        <p:nvSpPr>
          <p:cNvPr id="5" name="Rechthoek 4"/>
          <p:cNvSpPr/>
          <p:nvPr/>
        </p:nvSpPr>
        <p:spPr>
          <a:xfrm>
            <a:off x="-32826" y="3534005"/>
            <a:ext cx="6584436" cy="381748"/>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399" b="1" dirty="0"/>
          </a:p>
        </p:txBody>
      </p:sp>
      <p:sp>
        <p:nvSpPr>
          <p:cNvPr id="6" name="Rechthoek 5"/>
          <p:cNvSpPr/>
          <p:nvPr/>
        </p:nvSpPr>
        <p:spPr>
          <a:xfrm>
            <a:off x="-32826" y="3915752"/>
            <a:ext cx="6584436" cy="1495036"/>
          </a:xfrm>
          <a:prstGeom prst="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399" b="1" dirty="0"/>
          </a:p>
        </p:txBody>
      </p:sp>
      <p:sp>
        <p:nvSpPr>
          <p:cNvPr id="7" name="Tekstvak 6"/>
          <p:cNvSpPr txBox="1"/>
          <p:nvPr/>
        </p:nvSpPr>
        <p:spPr>
          <a:xfrm>
            <a:off x="615205" y="4065207"/>
            <a:ext cx="5769103" cy="646203"/>
          </a:xfrm>
          <a:prstGeom prst="rect">
            <a:avLst/>
          </a:prstGeom>
          <a:noFill/>
        </p:spPr>
        <p:txBody>
          <a:bodyPr wrap="square" rtlCol="0">
            <a:spAutoFit/>
          </a:bodyPr>
          <a:lstStyle/>
          <a:p>
            <a:r>
              <a:rPr lang="nl-NL" sz="3599" dirty="0">
                <a:solidFill>
                  <a:schemeClr val="bg1"/>
                </a:solidFill>
              </a:rPr>
              <a:t>Rookvrije Start</a:t>
            </a:r>
          </a:p>
        </p:txBody>
      </p:sp>
      <p:pic>
        <p:nvPicPr>
          <p:cNvPr id="8" name="Afbeelding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57713" y="5917018"/>
            <a:ext cx="1676261" cy="725364"/>
          </a:xfrm>
          <a:prstGeom prst="rect">
            <a:avLst/>
          </a:prstGeom>
        </p:spPr>
      </p:pic>
      <p:pic>
        <p:nvPicPr>
          <p:cNvPr id="10" name="Afbeelding 9"/>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36610" y="5875663"/>
            <a:ext cx="2743201" cy="808075"/>
          </a:xfrm>
          <a:prstGeom prst="rect">
            <a:avLst/>
          </a:prstGeom>
        </p:spPr>
      </p:pic>
    </p:spTree>
    <p:extLst>
      <p:ext uri="{BB962C8B-B14F-4D97-AF65-F5344CB8AC3E}">
        <p14:creationId xmlns:p14="http://schemas.microsoft.com/office/powerpoint/2010/main" val="3269565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Ondersteuning Taskforce</a:t>
            </a:r>
          </a:p>
        </p:txBody>
      </p:sp>
      <p:sp>
        <p:nvSpPr>
          <p:cNvPr id="8" name="Tekstvak 7"/>
          <p:cNvSpPr txBox="1"/>
          <p:nvPr/>
        </p:nvSpPr>
        <p:spPr>
          <a:xfrm>
            <a:off x="726222" y="5481263"/>
            <a:ext cx="4159754" cy="646331"/>
          </a:xfrm>
          <a:prstGeom prst="rect">
            <a:avLst/>
          </a:prstGeom>
          <a:noFill/>
        </p:spPr>
        <p:txBody>
          <a:bodyPr wrap="square" rtlCol="0">
            <a:spAutoFit/>
          </a:bodyPr>
          <a:lstStyle/>
          <a:p>
            <a:pPr algn="ctr"/>
            <a:r>
              <a:rPr lang="nl-NL" dirty="0"/>
              <a:t>Beleidsondersteuning</a:t>
            </a:r>
          </a:p>
          <a:p>
            <a:pPr algn="ctr"/>
            <a:r>
              <a:rPr lang="nl-NL" dirty="0"/>
              <a:t>(Praktische handreiking)</a:t>
            </a:r>
          </a:p>
        </p:txBody>
      </p:sp>
      <p:graphicFrame>
        <p:nvGraphicFramePr>
          <p:cNvPr id="13" name="Tabel 12">
            <a:extLst>
              <a:ext uri="{FF2B5EF4-FFF2-40B4-BE49-F238E27FC236}">
                <a16:creationId xmlns:a16="http://schemas.microsoft.com/office/drawing/2014/main" id="{0543D70E-B82F-4334-9211-9479EF6527A1}"/>
              </a:ext>
            </a:extLst>
          </p:cNvPr>
          <p:cNvGraphicFramePr>
            <a:graphicFrameLocks noGrp="1"/>
          </p:cNvGraphicFramePr>
          <p:nvPr/>
        </p:nvGraphicFramePr>
        <p:xfrm>
          <a:off x="4108316" y="1465075"/>
          <a:ext cx="3972192" cy="646331"/>
        </p:xfrm>
        <a:graphic>
          <a:graphicData uri="http://schemas.openxmlformats.org/drawingml/2006/table">
            <a:tbl>
              <a:tblPr firstRow="1" bandRow="1">
                <a:tableStyleId>{5C22544A-7EE6-4342-B048-85BDC9FD1C3A}</a:tableStyleId>
              </a:tblPr>
              <a:tblGrid>
                <a:gridCol w="3972192">
                  <a:extLst>
                    <a:ext uri="{9D8B030D-6E8A-4147-A177-3AD203B41FA5}">
                      <a16:colId xmlns:a16="http://schemas.microsoft.com/office/drawing/2014/main" val="4235192994"/>
                    </a:ext>
                  </a:extLst>
                </a:gridCol>
              </a:tblGrid>
              <a:tr h="646331">
                <a:tc>
                  <a:txBody>
                    <a:bodyPr/>
                    <a:lstStyle/>
                    <a:p>
                      <a:pPr algn="ctr"/>
                      <a:r>
                        <a:rPr lang="nl-NL" sz="2800" dirty="0"/>
                        <a:t>Zorgpad Rookvrije Start</a:t>
                      </a:r>
                    </a:p>
                  </a:txBody>
                  <a:tcPr anchor="ctr">
                    <a:solidFill>
                      <a:srgbClr val="41ADC0"/>
                    </a:solidFill>
                  </a:tcPr>
                </a:tc>
                <a:extLst>
                  <a:ext uri="{0D108BD9-81ED-4DB2-BD59-A6C34878D82A}">
                    <a16:rowId xmlns:a16="http://schemas.microsoft.com/office/drawing/2014/main" val="596033764"/>
                  </a:ext>
                </a:extLst>
              </a:tr>
            </a:tbl>
          </a:graphicData>
        </a:graphic>
      </p:graphicFrame>
      <p:pic>
        <p:nvPicPr>
          <p:cNvPr id="9" name="Afbeelding 8">
            <a:extLst>
              <a:ext uri="{FF2B5EF4-FFF2-40B4-BE49-F238E27FC236}">
                <a16:creationId xmlns:a16="http://schemas.microsoft.com/office/drawing/2014/main" id="{E3E9A225-E6FD-443F-9AB8-AA29883F5DC9}"/>
              </a:ext>
            </a:extLst>
          </p:cNvPr>
          <p:cNvPicPr>
            <a:picLocks noChangeAspect="1"/>
          </p:cNvPicPr>
          <p:nvPr/>
        </p:nvPicPr>
        <p:blipFill>
          <a:blip r:embed="rId3"/>
          <a:stretch>
            <a:fillRect/>
          </a:stretch>
        </p:blipFill>
        <p:spPr>
          <a:xfrm>
            <a:off x="837982" y="2479220"/>
            <a:ext cx="4644402" cy="2913705"/>
          </a:xfrm>
          <a:prstGeom prst="rect">
            <a:avLst/>
          </a:prstGeom>
        </p:spPr>
      </p:pic>
      <p:sp>
        <p:nvSpPr>
          <p:cNvPr id="15" name="Tekstvak 14">
            <a:extLst>
              <a:ext uri="{FF2B5EF4-FFF2-40B4-BE49-F238E27FC236}">
                <a16:creationId xmlns:a16="http://schemas.microsoft.com/office/drawing/2014/main" id="{307E16AE-649D-43DE-A097-5E3B7B48AA4F}"/>
              </a:ext>
            </a:extLst>
          </p:cNvPr>
          <p:cNvSpPr txBox="1"/>
          <p:nvPr/>
        </p:nvSpPr>
        <p:spPr>
          <a:xfrm>
            <a:off x="6733265" y="5481264"/>
            <a:ext cx="4159754" cy="646331"/>
          </a:xfrm>
          <a:prstGeom prst="rect">
            <a:avLst/>
          </a:prstGeom>
          <a:noFill/>
        </p:spPr>
        <p:txBody>
          <a:bodyPr wrap="square" rtlCol="0">
            <a:spAutoFit/>
          </a:bodyPr>
          <a:lstStyle/>
          <a:p>
            <a:pPr algn="ctr"/>
            <a:r>
              <a:rPr lang="nl-NL" dirty="0"/>
              <a:t>Aanklikbare zorgpaden</a:t>
            </a:r>
          </a:p>
          <a:p>
            <a:pPr algn="ctr"/>
            <a:r>
              <a:rPr lang="nl-NL" dirty="0"/>
              <a:t>(Uitleg en tips per stap)</a:t>
            </a:r>
          </a:p>
        </p:txBody>
      </p:sp>
      <p:sp>
        <p:nvSpPr>
          <p:cNvPr id="16" name="Tekstvak 15">
            <a:extLst>
              <a:ext uri="{FF2B5EF4-FFF2-40B4-BE49-F238E27FC236}">
                <a16:creationId xmlns:a16="http://schemas.microsoft.com/office/drawing/2014/main" id="{289A23B0-58C9-4828-B267-7D70C5497C79}"/>
              </a:ext>
            </a:extLst>
          </p:cNvPr>
          <p:cNvSpPr txBox="1"/>
          <p:nvPr/>
        </p:nvSpPr>
        <p:spPr>
          <a:xfrm>
            <a:off x="10005174" y="88127"/>
            <a:ext cx="2183651" cy="276999"/>
          </a:xfrm>
          <a:prstGeom prst="rect">
            <a:avLst/>
          </a:prstGeom>
          <a:noFill/>
        </p:spPr>
        <p:txBody>
          <a:bodyPr wrap="square">
            <a:spAutoFit/>
          </a:bodyPr>
          <a:lstStyle/>
          <a:p>
            <a:pPr marL="0" indent="0">
              <a:buFont typeface="Arial" panose="020B0604020202020204" pitchFamily="34" charset="0"/>
              <a:buNone/>
            </a:pPr>
            <a:r>
              <a:rPr lang="nl-NL" sz="1200" baseline="0" dirty="0">
                <a:hlinkClick r:id="rId4"/>
              </a:rPr>
              <a:t>www.zorgpadrookvrijestart.nl</a:t>
            </a:r>
            <a:endParaRPr lang="nl-NL" sz="1200" dirty="0"/>
          </a:p>
        </p:txBody>
      </p:sp>
      <p:pic>
        <p:nvPicPr>
          <p:cNvPr id="4" name="Afbeelding 3">
            <a:extLst>
              <a:ext uri="{FF2B5EF4-FFF2-40B4-BE49-F238E27FC236}">
                <a16:creationId xmlns:a16="http://schemas.microsoft.com/office/drawing/2014/main" id="{9F35CF13-7559-4FA9-AC87-FAAFEEC49214}"/>
              </a:ext>
            </a:extLst>
          </p:cNvPr>
          <p:cNvPicPr>
            <a:picLocks noChangeAspect="1"/>
          </p:cNvPicPr>
          <p:nvPr/>
        </p:nvPicPr>
        <p:blipFill rotWithShape="1">
          <a:blip r:embed="rId5"/>
          <a:srcRect r="50000"/>
          <a:stretch/>
        </p:blipFill>
        <p:spPr>
          <a:xfrm>
            <a:off x="5878713" y="2185574"/>
            <a:ext cx="5872982" cy="1562318"/>
          </a:xfrm>
          <a:prstGeom prst="rect">
            <a:avLst/>
          </a:prstGeom>
        </p:spPr>
      </p:pic>
      <p:pic>
        <p:nvPicPr>
          <p:cNvPr id="14" name="Afbeelding 13">
            <a:extLst>
              <a:ext uri="{FF2B5EF4-FFF2-40B4-BE49-F238E27FC236}">
                <a16:creationId xmlns:a16="http://schemas.microsoft.com/office/drawing/2014/main" id="{5D8248C2-4AB4-47D4-A124-6CC45B3FFCDB}"/>
              </a:ext>
            </a:extLst>
          </p:cNvPr>
          <p:cNvPicPr>
            <a:picLocks noChangeAspect="1"/>
          </p:cNvPicPr>
          <p:nvPr/>
        </p:nvPicPr>
        <p:blipFill rotWithShape="1">
          <a:blip r:embed="rId5"/>
          <a:srcRect l="49965"/>
          <a:stretch/>
        </p:blipFill>
        <p:spPr>
          <a:xfrm>
            <a:off x="5991479" y="3747892"/>
            <a:ext cx="5877106" cy="1562318"/>
          </a:xfrm>
          <a:prstGeom prst="rect">
            <a:avLst/>
          </a:prstGeom>
        </p:spPr>
      </p:pic>
    </p:spTree>
    <p:extLst>
      <p:ext uri="{BB962C8B-B14F-4D97-AF65-F5344CB8AC3E}">
        <p14:creationId xmlns:p14="http://schemas.microsoft.com/office/powerpoint/2010/main" val="69522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echte verbindingslijn met pijl 6">
            <a:extLst>
              <a:ext uri="{FF2B5EF4-FFF2-40B4-BE49-F238E27FC236}">
                <a16:creationId xmlns:a16="http://schemas.microsoft.com/office/drawing/2014/main" id="{2EF65E24-568B-4832-A442-202A77D82B74}"/>
              </a:ext>
            </a:extLst>
          </p:cNvPr>
          <p:cNvCxnSpPr>
            <a:cxnSpLocks/>
          </p:cNvCxnSpPr>
          <p:nvPr/>
        </p:nvCxnSpPr>
        <p:spPr>
          <a:xfrm>
            <a:off x="9207083" y="2531305"/>
            <a:ext cx="529770" cy="392765"/>
          </a:xfrm>
          <a:prstGeom prst="straightConnector1">
            <a:avLst/>
          </a:prstGeom>
          <a:ln w="19050">
            <a:solidFill>
              <a:srgbClr val="F16B8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32339D5E-474F-4408-8026-ADE82BC0E0AF}"/>
              </a:ext>
            </a:extLst>
          </p:cNvPr>
          <p:cNvCxnSpPr>
            <a:cxnSpLocks/>
          </p:cNvCxnSpPr>
          <p:nvPr/>
        </p:nvCxnSpPr>
        <p:spPr>
          <a:xfrm flipH="1">
            <a:off x="3283779" y="1530490"/>
            <a:ext cx="878298" cy="613270"/>
          </a:xfrm>
          <a:prstGeom prst="straightConnector1">
            <a:avLst/>
          </a:prstGeom>
          <a:ln w="19050">
            <a:solidFill>
              <a:srgbClr val="41ADC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FC53A735-DCA5-41EF-92F4-012FC8262CED}"/>
              </a:ext>
            </a:extLst>
          </p:cNvPr>
          <p:cNvSpPr txBox="1"/>
          <p:nvPr/>
        </p:nvSpPr>
        <p:spPr>
          <a:xfrm>
            <a:off x="10005174" y="88127"/>
            <a:ext cx="2183651" cy="276999"/>
          </a:xfrm>
          <a:prstGeom prst="rect">
            <a:avLst/>
          </a:prstGeom>
          <a:noFill/>
        </p:spPr>
        <p:txBody>
          <a:bodyPr wrap="square">
            <a:spAutoFit/>
          </a:bodyPr>
          <a:lstStyle/>
          <a:p>
            <a:pPr marL="0" indent="0">
              <a:buFont typeface="Arial" panose="020B0604020202020204" pitchFamily="34" charset="0"/>
              <a:buNone/>
            </a:pPr>
            <a:r>
              <a:rPr lang="nl-NL" sz="1200" baseline="0" dirty="0">
                <a:hlinkClick r:id="rId3"/>
              </a:rPr>
              <a:t>www.zorgpadrookvrijestart.nl</a:t>
            </a:r>
            <a:endParaRPr lang="nl-NL" sz="1200" dirty="0"/>
          </a:p>
        </p:txBody>
      </p:sp>
      <p:pic>
        <p:nvPicPr>
          <p:cNvPr id="5" name="Afbeelding 4">
            <a:extLst>
              <a:ext uri="{FF2B5EF4-FFF2-40B4-BE49-F238E27FC236}">
                <a16:creationId xmlns:a16="http://schemas.microsoft.com/office/drawing/2014/main" id="{05C4AF49-5070-4325-9F84-995F84F090C8}"/>
              </a:ext>
            </a:extLst>
          </p:cNvPr>
          <p:cNvPicPr>
            <a:picLocks noChangeAspect="1"/>
          </p:cNvPicPr>
          <p:nvPr/>
        </p:nvPicPr>
        <p:blipFill>
          <a:blip r:embed="rId4"/>
          <a:stretch>
            <a:fillRect/>
          </a:stretch>
        </p:blipFill>
        <p:spPr>
          <a:xfrm>
            <a:off x="2981740" y="70542"/>
            <a:ext cx="6225343" cy="6858000"/>
          </a:xfrm>
          <a:prstGeom prst="rect">
            <a:avLst/>
          </a:prstGeom>
        </p:spPr>
      </p:pic>
      <p:pic>
        <p:nvPicPr>
          <p:cNvPr id="8" name="Afbeelding 7">
            <a:extLst>
              <a:ext uri="{FF2B5EF4-FFF2-40B4-BE49-F238E27FC236}">
                <a16:creationId xmlns:a16="http://schemas.microsoft.com/office/drawing/2014/main" id="{A7640E95-84E2-4796-8183-BAD5A3CD9C00}"/>
              </a:ext>
            </a:extLst>
          </p:cNvPr>
          <p:cNvPicPr>
            <a:picLocks noChangeAspect="1"/>
          </p:cNvPicPr>
          <p:nvPr/>
        </p:nvPicPr>
        <p:blipFill>
          <a:blip r:embed="rId5"/>
          <a:stretch>
            <a:fillRect/>
          </a:stretch>
        </p:blipFill>
        <p:spPr>
          <a:xfrm>
            <a:off x="9371318" y="3060379"/>
            <a:ext cx="2769737" cy="2512087"/>
          </a:xfrm>
          <a:prstGeom prst="rect">
            <a:avLst/>
          </a:prstGeom>
          <a:ln>
            <a:solidFill>
              <a:srgbClr val="41ADC0"/>
            </a:solidFill>
          </a:ln>
        </p:spPr>
      </p:pic>
      <p:pic>
        <p:nvPicPr>
          <p:cNvPr id="15" name="Afbeelding 14">
            <a:extLst>
              <a:ext uri="{FF2B5EF4-FFF2-40B4-BE49-F238E27FC236}">
                <a16:creationId xmlns:a16="http://schemas.microsoft.com/office/drawing/2014/main" id="{411AEE61-7CC0-4EEF-9D97-CF21CC0C69BF}"/>
              </a:ext>
            </a:extLst>
          </p:cNvPr>
          <p:cNvPicPr>
            <a:picLocks noChangeAspect="1"/>
          </p:cNvPicPr>
          <p:nvPr/>
        </p:nvPicPr>
        <p:blipFill>
          <a:blip r:embed="rId6"/>
          <a:stretch>
            <a:fillRect/>
          </a:stretch>
        </p:blipFill>
        <p:spPr>
          <a:xfrm>
            <a:off x="251210" y="2143760"/>
            <a:ext cx="3668109" cy="2315185"/>
          </a:xfrm>
          <a:prstGeom prst="rect">
            <a:avLst/>
          </a:prstGeom>
          <a:ln>
            <a:solidFill>
              <a:srgbClr val="41ADC0"/>
            </a:solidFill>
          </a:ln>
        </p:spPr>
      </p:pic>
      <p:cxnSp>
        <p:nvCxnSpPr>
          <p:cNvPr id="16" name="Rechte verbindingslijn met pijl 15">
            <a:extLst>
              <a:ext uri="{FF2B5EF4-FFF2-40B4-BE49-F238E27FC236}">
                <a16:creationId xmlns:a16="http://schemas.microsoft.com/office/drawing/2014/main" id="{A1DEC4D6-0A3B-48FE-919F-19B3C548E6ED}"/>
              </a:ext>
            </a:extLst>
          </p:cNvPr>
          <p:cNvCxnSpPr>
            <a:cxnSpLocks/>
          </p:cNvCxnSpPr>
          <p:nvPr/>
        </p:nvCxnSpPr>
        <p:spPr>
          <a:xfrm flipH="1">
            <a:off x="3999244" y="1943072"/>
            <a:ext cx="555309" cy="297710"/>
          </a:xfrm>
          <a:prstGeom prst="straightConnector1">
            <a:avLst/>
          </a:prstGeom>
          <a:ln w="19050">
            <a:solidFill>
              <a:srgbClr val="F16B8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06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Standpunt JGZ inzake tabaksontmoediging</a:t>
            </a:r>
            <a:br>
              <a:rPr lang="nl-NL" dirty="0"/>
            </a:br>
            <a:r>
              <a:rPr lang="nl-NL" dirty="0">
                <a:solidFill>
                  <a:srgbClr val="25BBD9"/>
                </a:solidFill>
              </a:rPr>
              <a:t>Stop Rookschade!</a:t>
            </a:r>
            <a:br>
              <a:rPr lang="nl-NL" dirty="0"/>
            </a:br>
            <a:endParaRPr lang="nl-NL" dirty="0"/>
          </a:p>
        </p:txBody>
      </p:sp>
      <p:sp>
        <p:nvSpPr>
          <p:cNvPr id="3" name="Tijdelijke aanduiding voor inhoud 2"/>
          <p:cNvSpPr>
            <a:spLocks noGrp="1"/>
          </p:cNvSpPr>
          <p:nvPr>
            <p:ph idx="1"/>
          </p:nvPr>
        </p:nvSpPr>
        <p:spPr/>
        <p:txBody>
          <a:bodyPr/>
          <a:lstStyle/>
          <a:p>
            <a:pPr marL="0" indent="0">
              <a:buNone/>
            </a:pPr>
            <a:r>
              <a:rPr lang="nl-NL" sz="2800" dirty="0"/>
              <a:t>Uitgangspunten</a:t>
            </a:r>
          </a:p>
          <a:p>
            <a:r>
              <a:rPr lang="nl-NL" sz="2800" dirty="0"/>
              <a:t>Roken en meeroken zijn schadelijk vanaf conceptie tot volwassenheid met ziekte, ontwikkelingsproblemen en overlijden als mogelijke gevolgen</a:t>
            </a:r>
          </a:p>
          <a:p>
            <a:r>
              <a:rPr lang="nl-NL" sz="2800" dirty="0"/>
              <a:t>Kinderen dienen daartegen beschermd te worden</a:t>
            </a:r>
          </a:p>
          <a:p>
            <a:r>
              <a:rPr lang="nl-NL" sz="2800" dirty="0"/>
              <a:t>JGZ professionals dienen vanuit hun preventieve taak, vanuit hun missie gezond opgroeien en opvoeden van kinderen en hun partnerschap in de ketenzorg voor de jeugd, roken </a:t>
            </a:r>
            <a:r>
              <a:rPr lang="nl-NL" sz="2800" u="sng" dirty="0"/>
              <a:t>actief</a:t>
            </a:r>
            <a:r>
              <a:rPr lang="nl-NL" sz="2800" dirty="0"/>
              <a:t> te ontmoedigen</a:t>
            </a:r>
          </a:p>
          <a:p>
            <a:endParaRPr lang="nl-NL" dirty="0"/>
          </a:p>
        </p:txBody>
      </p:sp>
    </p:spTree>
    <p:extLst>
      <p:ext uri="{BB962C8B-B14F-4D97-AF65-F5344CB8AC3E}">
        <p14:creationId xmlns:p14="http://schemas.microsoft.com/office/powerpoint/2010/main" val="259140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93"/>
            <a:ext cx="12188825" cy="6856214"/>
          </a:xfrm>
          <a:prstGeom prst="rect">
            <a:avLst/>
          </a:prstGeom>
        </p:spPr>
      </p:pic>
      <p:sp>
        <p:nvSpPr>
          <p:cNvPr id="5" name="Title 8"/>
          <p:cNvSpPr txBox="1">
            <a:spLocks/>
          </p:cNvSpPr>
          <p:nvPr/>
        </p:nvSpPr>
        <p:spPr>
          <a:xfrm>
            <a:off x="837981" y="5094080"/>
            <a:ext cx="10512862" cy="1098182"/>
          </a:xfrm>
          <a:prstGeom prst="rect">
            <a:avLst/>
          </a:prstGeom>
        </p:spPr>
        <p:txBody>
          <a:bodyPr vert="horz" lIns="91416" tIns="45708" rIns="91416" bIns="45708" rtlCol="0" anchor="b">
            <a:normAutofit fontScale="97500" lnSpcReduction="10000"/>
          </a:bodyPr>
          <a:lstStyle>
            <a:lvl1pPr algn="ctr" defTabSz="914400" rtl="0" eaLnBrk="1" latinLnBrk="0" hangingPunct="1">
              <a:lnSpc>
                <a:spcPct val="90000"/>
              </a:lnSpc>
              <a:spcBef>
                <a:spcPct val="0"/>
              </a:spcBef>
              <a:buNone/>
              <a:defRPr sz="8000" b="1" i="0" kern="1200">
                <a:solidFill>
                  <a:srgbClr val="F16B82"/>
                </a:solidFill>
                <a:latin typeface="Calibri" charset="0"/>
                <a:ea typeface="Calibri" charset="0"/>
                <a:cs typeface="Calibri" charset="0"/>
              </a:defRPr>
            </a:lvl1pPr>
          </a:lstStyle>
          <a:p>
            <a:pPr algn="l"/>
            <a:endParaRPr lang="en-US" sz="7998" dirty="0">
              <a:solidFill>
                <a:srgbClr val="3EB0BF"/>
              </a:solidFill>
            </a:endParaRPr>
          </a:p>
        </p:txBody>
      </p:sp>
      <p:sp>
        <p:nvSpPr>
          <p:cNvPr id="9" name="Rechthoek 8"/>
          <p:cNvSpPr/>
          <p:nvPr/>
        </p:nvSpPr>
        <p:spPr>
          <a:xfrm>
            <a:off x="-32826" y="4459038"/>
            <a:ext cx="6584436" cy="381748"/>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399" b="1" dirty="0"/>
          </a:p>
        </p:txBody>
      </p:sp>
      <p:sp>
        <p:nvSpPr>
          <p:cNvPr id="10" name="Rechthoek 9"/>
          <p:cNvSpPr/>
          <p:nvPr/>
        </p:nvSpPr>
        <p:spPr>
          <a:xfrm>
            <a:off x="-32826" y="4840786"/>
            <a:ext cx="6584436" cy="1495036"/>
          </a:xfrm>
          <a:prstGeom prst="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399" b="1" dirty="0"/>
          </a:p>
        </p:txBody>
      </p:sp>
      <p:sp>
        <p:nvSpPr>
          <p:cNvPr id="12" name="Tekstvak 11"/>
          <p:cNvSpPr txBox="1"/>
          <p:nvPr/>
        </p:nvSpPr>
        <p:spPr>
          <a:xfrm>
            <a:off x="325308" y="4858935"/>
            <a:ext cx="5769103" cy="1200072"/>
          </a:xfrm>
          <a:prstGeom prst="rect">
            <a:avLst/>
          </a:prstGeom>
          <a:noFill/>
        </p:spPr>
        <p:txBody>
          <a:bodyPr wrap="square" rtlCol="0">
            <a:spAutoFit/>
          </a:bodyPr>
          <a:lstStyle/>
          <a:p>
            <a:r>
              <a:rPr lang="nl-NL" sz="3599" dirty="0">
                <a:solidFill>
                  <a:schemeClr val="bg1"/>
                </a:solidFill>
              </a:rPr>
              <a:t>Relevante kennis: </a:t>
            </a:r>
          </a:p>
          <a:p>
            <a:r>
              <a:rPr lang="nl-NL" sz="3599" dirty="0">
                <a:solidFill>
                  <a:schemeClr val="bg1"/>
                </a:solidFill>
              </a:rPr>
              <a:t>Waar doen wij het voor? </a:t>
            </a:r>
          </a:p>
        </p:txBody>
      </p:sp>
    </p:spTree>
    <p:extLst>
      <p:ext uri="{BB962C8B-B14F-4D97-AF65-F5344CB8AC3E}">
        <p14:creationId xmlns:p14="http://schemas.microsoft.com/office/powerpoint/2010/main" val="110270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Kahoot</a:t>
            </a:r>
            <a:r>
              <a:rPr lang="nl-NL" dirty="0"/>
              <a:t> Kennis Quiz </a:t>
            </a:r>
          </a:p>
        </p:txBody>
      </p:sp>
      <p:sp>
        <p:nvSpPr>
          <p:cNvPr id="3" name="Tijdelijke aanduiding voor inhoud 2"/>
          <p:cNvSpPr>
            <a:spLocks noGrp="1"/>
          </p:cNvSpPr>
          <p:nvPr>
            <p:ph idx="1"/>
          </p:nvPr>
        </p:nvSpPr>
        <p:spPr/>
        <p:txBody>
          <a:bodyPr/>
          <a:lstStyle/>
          <a:p>
            <a:r>
              <a:rPr lang="nl-NL" dirty="0"/>
              <a:t>Ga naar </a:t>
            </a:r>
            <a:r>
              <a:rPr lang="nl-NL" dirty="0">
                <a:hlinkClick r:id="rId3"/>
              </a:rPr>
              <a:t>www.kahoot.it</a:t>
            </a:r>
            <a:endParaRPr lang="nl-NL" dirty="0"/>
          </a:p>
          <a:p>
            <a:r>
              <a:rPr lang="nl-NL" dirty="0"/>
              <a:t>Vul de Game Pin in: </a:t>
            </a:r>
          </a:p>
        </p:txBody>
      </p:sp>
    </p:spTree>
    <p:extLst>
      <p:ext uri="{BB962C8B-B14F-4D97-AF65-F5344CB8AC3E}">
        <p14:creationId xmlns:p14="http://schemas.microsoft.com/office/powerpoint/2010/main" val="11869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16271"/>
          <a:stretch/>
        </p:blipFill>
        <p:spPr>
          <a:xfrm>
            <a:off x="1146803" y="1239520"/>
            <a:ext cx="9895219" cy="4615085"/>
          </a:xfrm>
          <a:prstGeom prst="rect">
            <a:avLst/>
          </a:prstGeom>
        </p:spPr>
      </p:pic>
      <p:sp>
        <p:nvSpPr>
          <p:cNvPr id="3" name="Titel 1">
            <a:extLst>
              <a:ext uri="{FF2B5EF4-FFF2-40B4-BE49-F238E27FC236}">
                <a16:creationId xmlns:a16="http://schemas.microsoft.com/office/drawing/2014/main" id="{E722F59E-18BE-43D9-B26F-CF58A2C64CCC}"/>
              </a:ext>
            </a:extLst>
          </p:cNvPr>
          <p:cNvSpPr>
            <a:spLocks noGrp="1"/>
          </p:cNvSpPr>
          <p:nvPr>
            <p:ph type="title"/>
          </p:nvPr>
        </p:nvSpPr>
        <p:spPr>
          <a:xfrm>
            <a:off x="837982" y="365126"/>
            <a:ext cx="10512862" cy="1325563"/>
          </a:xfrm>
        </p:spPr>
        <p:txBody>
          <a:bodyPr/>
          <a:lstStyle/>
          <a:p>
            <a:r>
              <a:rPr lang="nl-NL" dirty="0"/>
              <a:t>Roken tijdens de zwangerschap is schadelijk</a:t>
            </a:r>
          </a:p>
        </p:txBody>
      </p:sp>
      <p:sp>
        <p:nvSpPr>
          <p:cNvPr id="5" name="Tekstvak 4">
            <a:extLst>
              <a:ext uri="{FF2B5EF4-FFF2-40B4-BE49-F238E27FC236}">
                <a16:creationId xmlns:a16="http://schemas.microsoft.com/office/drawing/2014/main" id="{4CA66101-7C96-4773-9E90-D061CA1D9FA4}"/>
              </a:ext>
            </a:extLst>
          </p:cNvPr>
          <p:cNvSpPr txBox="1"/>
          <p:nvPr/>
        </p:nvSpPr>
        <p:spPr>
          <a:xfrm>
            <a:off x="8900160" y="5851292"/>
            <a:ext cx="331910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Rookvrij blijven – ook na de zwangerschap</a:t>
            </a:r>
            <a:endParaRPr lang="nl-NL" sz="1100" dirty="0"/>
          </a:p>
        </p:txBody>
      </p:sp>
    </p:spTree>
    <p:extLst>
      <p:ext uri="{BB962C8B-B14F-4D97-AF65-F5344CB8AC3E}">
        <p14:creationId xmlns:p14="http://schemas.microsoft.com/office/powerpoint/2010/main" val="2281452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722F59E-18BE-43D9-B26F-CF58A2C64CCC}"/>
              </a:ext>
            </a:extLst>
          </p:cNvPr>
          <p:cNvSpPr>
            <a:spLocks noGrp="1"/>
          </p:cNvSpPr>
          <p:nvPr>
            <p:ph type="title"/>
          </p:nvPr>
        </p:nvSpPr>
        <p:spPr>
          <a:xfrm>
            <a:off x="837982" y="365126"/>
            <a:ext cx="10512862" cy="1325563"/>
          </a:xfrm>
        </p:spPr>
        <p:txBody>
          <a:bodyPr/>
          <a:lstStyle/>
          <a:p>
            <a:r>
              <a:rPr lang="nl-NL" dirty="0"/>
              <a:t>Veel vrouwen stoppen als ze zwanger zijn</a:t>
            </a:r>
          </a:p>
        </p:txBody>
      </p:sp>
      <p:sp>
        <p:nvSpPr>
          <p:cNvPr id="5" name="Tijdelijke aanduiding voor inhoud 2">
            <a:extLst>
              <a:ext uri="{FF2B5EF4-FFF2-40B4-BE49-F238E27FC236}">
                <a16:creationId xmlns:a16="http://schemas.microsoft.com/office/drawing/2014/main" id="{ADD87A96-B650-47BC-87A7-051781365EBE}"/>
              </a:ext>
            </a:extLst>
          </p:cNvPr>
          <p:cNvSpPr>
            <a:spLocks noGrp="1"/>
          </p:cNvSpPr>
          <p:nvPr>
            <p:ph idx="1"/>
          </p:nvPr>
        </p:nvSpPr>
        <p:spPr>
          <a:xfrm>
            <a:off x="837982" y="1837500"/>
            <a:ext cx="10512862" cy="4351338"/>
          </a:xfrm>
        </p:spPr>
        <p:txBody>
          <a:bodyPr/>
          <a:lstStyle/>
          <a:p>
            <a:r>
              <a:rPr lang="nl-NL" dirty="0"/>
              <a:t>In Nederland rookt 7,7% van de zwangere vrouwen op enig moment tijdens de zwangerschap</a:t>
            </a:r>
          </a:p>
        </p:txBody>
      </p:sp>
      <p:sp>
        <p:nvSpPr>
          <p:cNvPr id="6" name="Tekstvak 5">
            <a:extLst>
              <a:ext uri="{FF2B5EF4-FFF2-40B4-BE49-F238E27FC236}">
                <a16:creationId xmlns:a16="http://schemas.microsoft.com/office/drawing/2014/main" id="{3A523060-AEAA-4748-836E-90E14C7C666F}"/>
              </a:ext>
            </a:extLst>
          </p:cNvPr>
          <p:cNvSpPr txBox="1"/>
          <p:nvPr/>
        </p:nvSpPr>
        <p:spPr>
          <a:xfrm>
            <a:off x="8503920" y="5851292"/>
            <a:ext cx="371534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3"/>
              </a:rPr>
              <a:t>Infographic Monitor Middelengebruik en Zwangerschap 2021</a:t>
            </a:r>
            <a:endParaRPr lang="nl-NL" sz="1100" dirty="0"/>
          </a:p>
        </p:txBody>
      </p:sp>
      <p:pic>
        <p:nvPicPr>
          <p:cNvPr id="7" name="Afbeelding 6">
            <a:extLst>
              <a:ext uri="{FF2B5EF4-FFF2-40B4-BE49-F238E27FC236}">
                <a16:creationId xmlns:a16="http://schemas.microsoft.com/office/drawing/2014/main" id="{E2979C0B-64FF-4353-83E1-A3105C206217}"/>
              </a:ext>
            </a:extLst>
          </p:cNvPr>
          <p:cNvPicPr>
            <a:picLocks noChangeAspect="1"/>
          </p:cNvPicPr>
          <p:nvPr/>
        </p:nvPicPr>
        <p:blipFill rotWithShape="1">
          <a:blip r:embed="rId4"/>
          <a:srcRect t="27409" r="56980"/>
          <a:stretch/>
        </p:blipFill>
        <p:spPr>
          <a:xfrm>
            <a:off x="3238778" y="3171186"/>
            <a:ext cx="5711268" cy="2233934"/>
          </a:xfrm>
          <a:prstGeom prst="rect">
            <a:avLst/>
          </a:prstGeom>
        </p:spPr>
      </p:pic>
    </p:spTree>
    <p:extLst>
      <p:ext uri="{BB962C8B-B14F-4D97-AF65-F5344CB8AC3E}">
        <p14:creationId xmlns:p14="http://schemas.microsoft.com/office/powerpoint/2010/main" val="419757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1031A4A-625C-4EB6-A6C6-FD676FD99775}"/>
              </a:ext>
            </a:extLst>
          </p:cNvPr>
          <p:cNvPicPr>
            <a:picLocks noChangeAspect="1"/>
          </p:cNvPicPr>
          <p:nvPr/>
        </p:nvPicPr>
        <p:blipFill rotWithShape="1">
          <a:blip r:embed="rId3"/>
          <a:srcRect l="40246" t="31543" r="-40246"/>
          <a:stretch/>
        </p:blipFill>
        <p:spPr>
          <a:xfrm>
            <a:off x="289297" y="2587733"/>
            <a:ext cx="10602805" cy="1682534"/>
          </a:xfrm>
          <a:prstGeom prst="rect">
            <a:avLst/>
          </a:prstGeom>
        </p:spPr>
      </p:pic>
      <p:sp>
        <p:nvSpPr>
          <p:cNvPr id="4" name="Titel 1">
            <a:extLst>
              <a:ext uri="{FF2B5EF4-FFF2-40B4-BE49-F238E27FC236}">
                <a16:creationId xmlns:a16="http://schemas.microsoft.com/office/drawing/2014/main" id="{C3297A63-8F78-4A61-BAAA-B8CCAB40AE20}"/>
              </a:ext>
            </a:extLst>
          </p:cNvPr>
          <p:cNvSpPr>
            <a:spLocks noGrp="1"/>
          </p:cNvSpPr>
          <p:nvPr>
            <p:ph type="title"/>
          </p:nvPr>
        </p:nvSpPr>
        <p:spPr>
          <a:xfrm>
            <a:off x="837982" y="365126"/>
            <a:ext cx="10512862" cy="1325563"/>
          </a:xfrm>
        </p:spPr>
        <p:txBody>
          <a:bodyPr/>
          <a:lstStyle/>
          <a:p>
            <a:r>
              <a:rPr lang="nl-NL" dirty="0"/>
              <a:t>Maar…</a:t>
            </a:r>
          </a:p>
        </p:txBody>
      </p:sp>
      <p:sp>
        <p:nvSpPr>
          <p:cNvPr id="5" name="Tekstvak 4">
            <a:extLst>
              <a:ext uri="{FF2B5EF4-FFF2-40B4-BE49-F238E27FC236}">
                <a16:creationId xmlns:a16="http://schemas.microsoft.com/office/drawing/2014/main" id="{22F84E53-D12E-44A2-9565-F6FB3DF2E379}"/>
              </a:ext>
            </a:extLst>
          </p:cNvPr>
          <p:cNvSpPr txBox="1"/>
          <p:nvPr/>
        </p:nvSpPr>
        <p:spPr>
          <a:xfrm>
            <a:off x="8503920" y="5851292"/>
            <a:ext cx="371534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Monitor Middelengebruik en Zwangerschap 2021</a:t>
            </a:r>
            <a:endParaRPr lang="nl-NL" sz="1100" dirty="0"/>
          </a:p>
        </p:txBody>
      </p:sp>
      <p:graphicFrame>
        <p:nvGraphicFramePr>
          <p:cNvPr id="6" name="Tabel 5">
            <a:extLst>
              <a:ext uri="{FF2B5EF4-FFF2-40B4-BE49-F238E27FC236}">
                <a16:creationId xmlns:a16="http://schemas.microsoft.com/office/drawing/2014/main" id="{5A6EE253-EB90-43F5-8B38-D3B1E838AAED}"/>
              </a:ext>
            </a:extLst>
          </p:cNvPr>
          <p:cNvGraphicFramePr>
            <a:graphicFrameLocks noGrp="1"/>
          </p:cNvGraphicFramePr>
          <p:nvPr/>
        </p:nvGraphicFramePr>
        <p:xfrm>
          <a:off x="8415475" y="2543960"/>
          <a:ext cx="3250329" cy="1325563"/>
        </p:xfrm>
        <a:graphic>
          <a:graphicData uri="http://schemas.openxmlformats.org/drawingml/2006/table">
            <a:tbl>
              <a:tblPr firstRow="1" bandRow="1">
                <a:tableStyleId>{5C22544A-7EE6-4342-B048-85BDC9FD1C3A}</a:tableStyleId>
              </a:tblPr>
              <a:tblGrid>
                <a:gridCol w="3250329">
                  <a:extLst>
                    <a:ext uri="{9D8B030D-6E8A-4147-A177-3AD203B41FA5}">
                      <a16:colId xmlns:a16="http://schemas.microsoft.com/office/drawing/2014/main" val="4235192994"/>
                    </a:ext>
                  </a:extLst>
                </a:gridCol>
              </a:tblGrid>
              <a:tr h="1325563">
                <a:tc>
                  <a:txBody>
                    <a:bodyPr/>
                    <a:lstStyle/>
                    <a:p>
                      <a:pPr algn="ctr"/>
                      <a:r>
                        <a:rPr lang="nl-NL" sz="2800" dirty="0"/>
                        <a:t>Belang van terugvalpreventie</a:t>
                      </a:r>
                    </a:p>
                  </a:txBody>
                  <a:tcPr anchor="ctr">
                    <a:solidFill>
                      <a:srgbClr val="41ADC0"/>
                    </a:solidFill>
                  </a:tcPr>
                </a:tc>
                <a:extLst>
                  <a:ext uri="{0D108BD9-81ED-4DB2-BD59-A6C34878D82A}">
                    <a16:rowId xmlns:a16="http://schemas.microsoft.com/office/drawing/2014/main" val="596033764"/>
                  </a:ext>
                </a:extLst>
              </a:tr>
            </a:tbl>
          </a:graphicData>
        </a:graphic>
      </p:graphicFrame>
      <p:sp>
        <p:nvSpPr>
          <p:cNvPr id="2" name="Pijl: rechts 1">
            <a:extLst>
              <a:ext uri="{FF2B5EF4-FFF2-40B4-BE49-F238E27FC236}">
                <a16:creationId xmlns:a16="http://schemas.microsoft.com/office/drawing/2014/main" id="{5FE114F6-8B02-412E-A200-382A6C54C561}"/>
              </a:ext>
            </a:extLst>
          </p:cNvPr>
          <p:cNvSpPr/>
          <p:nvPr/>
        </p:nvSpPr>
        <p:spPr>
          <a:xfrm>
            <a:off x="6949440" y="2955808"/>
            <a:ext cx="921704" cy="304800"/>
          </a:xfrm>
          <a:prstGeom prst="rightArrow">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04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3937442" y="324625"/>
            <a:ext cx="4505325" cy="828675"/>
          </a:xfrm>
          <a:prstGeom prst="rect">
            <a:avLst/>
          </a:prstGeom>
        </p:spPr>
      </p:pic>
      <p:pic>
        <p:nvPicPr>
          <p:cNvPr id="6" name="Afbeelding 5"/>
          <p:cNvPicPr>
            <a:picLocks noChangeAspect="1"/>
          </p:cNvPicPr>
          <p:nvPr/>
        </p:nvPicPr>
        <p:blipFill>
          <a:blip r:embed="rId4"/>
          <a:stretch>
            <a:fillRect/>
          </a:stretch>
        </p:blipFill>
        <p:spPr>
          <a:xfrm>
            <a:off x="170120" y="2066146"/>
            <a:ext cx="5685059" cy="3118887"/>
          </a:xfrm>
          <a:prstGeom prst="rect">
            <a:avLst/>
          </a:prstGeom>
        </p:spPr>
      </p:pic>
      <p:pic>
        <p:nvPicPr>
          <p:cNvPr id="7" name="Afbeelding 6"/>
          <p:cNvPicPr>
            <a:picLocks noChangeAspect="1"/>
          </p:cNvPicPr>
          <p:nvPr/>
        </p:nvPicPr>
        <p:blipFill>
          <a:blip r:embed="rId5"/>
          <a:stretch>
            <a:fillRect/>
          </a:stretch>
        </p:blipFill>
        <p:spPr>
          <a:xfrm>
            <a:off x="5559350" y="1608699"/>
            <a:ext cx="6466073" cy="3589034"/>
          </a:xfrm>
          <a:prstGeom prst="rect">
            <a:avLst/>
          </a:prstGeom>
        </p:spPr>
      </p:pic>
      <p:sp>
        <p:nvSpPr>
          <p:cNvPr id="8" name="Tekstvak 7">
            <a:extLst>
              <a:ext uri="{FF2B5EF4-FFF2-40B4-BE49-F238E27FC236}">
                <a16:creationId xmlns:a16="http://schemas.microsoft.com/office/drawing/2014/main" id="{EED2BF27-2D6D-47B7-B721-E8FCB6FF16A3}"/>
              </a:ext>
            </a:extLst>
          </p:cNvPr>
          <p:cNvSpPr txBox="1"/>
          <p:nvPr/>
        </p:nvSpPr>
        <p:spPr>
          <a:xfrm>
            <a:off x="8900160" y="5851292"/>
            <a:ext cx="331910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6"/>
              </a:rPr>
              <a:t>Infographic Rookvrij blijven – ook na de zwangerschap</a:t>
            </a:r>
            <a:endParaRPr lang="nl-NL" sz="1100" dirty="0"/>
          </a:p>
        </p:txBody>
      </p:sp>
    </p:spTree>
    <p:extLst>
      <p:ext uri="{BB962C8B-B14F-4D97-AF65-F5344CB8AC3E}">
        <p14:creationId xmlns:p14="http://schemas.microsoft.com/office/powerpoint/2010/main" val="32705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AE906E91-1A89-40ED-B931-BE5A5739B674}"/>
              </a:ext>
            </a:extLst>
          </p:cNvPr>
          <p:cNvPicPr>
            <a:picLocks noGrp="1" noChangeAspect="1"/>
          </p:cNvPicPr>
          <p:nvPr>
            <p:ph idx="1"/>
          </p:nvPr>
        </p:nvPicPr>
        <p:blipFill rotWithShape="1">
          <a:blip r:embed="rId3"/>
          <a:srcRect b="14247"/>
          <a:stretch/>
        </p:blipFill>
        <p:spPr>
          <a:xfrm>
            <a:off x="924901" y="526553"/>
            <a:ext cx="10339021" cy="4987143"/>
          </a:xfrm>
        </p:spPr>
      </p:pic>
      <p:sp>
        <p:nvSpPr>
          <p:cNvPr id="3" name="Tekstvak 2">
            <a:extLst>
              <a:ext uri="{FF2B5EF4-FFF2-40B4-BE49-F238E27FC236}">
                <a16:creationId xmlns:a16="http://schemas.microsoft.com/office/drawing/2014/main" id="{EF0B11EA-A2D3-4B56-8AF6-4DDFFEEEE09F}"/>
              </a:ext>
            </a:extLst>
          </p:cNvPr>
          <p:cNvSpPr txBox="1"/>
          <p:nvPr/>
        </p:nvSpPr>
        <p:spPr>
          <a:xfrm>
            <a:off x="9801832" y="5851292"/>
            <a:ext cx="238699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Meeroken door kinderen</a:t>
            </a:r>
            <a:endParaRPr lang="nl-NL" sz="1100" dirty="0"/>
          </a:p>
        </p:txBody>
      </p:sp>
    </p:spTree>
    <p:extLst>
      <p:ext uri="{BB962C8B-B14F-4D97-AF65-F5344CB8AC3E}">
        <p14:creationId xmlns:p14="http://schemas.microsoft.com/office/powerpoint/2010/main" val="253946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Programma</a:t>
            </a:r>
          </a:p>
        </p:txBody>
      </p:sp>
      <p:sp>
        <p:nvSpPr>
          <p:cNvPr id="5" name="Rectangle 3"/>
          <p:cNvSpPr txBox="1">
            <a:spLocks noChangeArrowheads="1"/>
          </p:cNvSpPr>
          <p:nvPr/>
        </p:nvSpPr>
        <p:spPr>
          <a:xfrm>
            <a:off x="837982" y="1457356"/>
            <a:ext cx="10512862" cy="4351338"/>
          </a:xfrm>
          <a:prstGeom prst="rect">
            <a:avLst/>
          </a:prstGeom>
        </p:spPr>
        <p:txBody>
          <a:bodyPr/>
          <a:lstStyle>
            <a:lvl1pPr marL="228531" indent="-228531" algn="l" rtl="0" eaLnBrk="1" fontAlgn="base" hangingPunct="1">
              <a:lnSpc>
                <a:spcPct val="90000"/>
              </a:lnSpc>
              <a:spcBef>
                <a:spcPts val="1000"/>
              </a:spcBef>
              <a:spcAft>
                <a:spcPct val="0"/>
              </a:spcAft>
              <a:buClr>
                <a:srgbClr val="F16B82"/>
              </a:buClr>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Clr>
                <a:srgbClr val="F16B82"/>
              </a:buClr>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Clr>
                <a:srgbClr val="F16B82"/>
              </a:buClr>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Clr>
                <a:srgbClr val="F16B82"/>
              </a:buClr>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Clr>
                <a:srgbClr val="F16B82"/>
              </a:buClr>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457200" indent="-457200" defTabSz="914400">
              <a:buFont typeface="Arial" panose="020B0604020202020204" pitchFamily="34" charset="0"/>
              <a:buAutoNum type="arabicPeriod"/>
            </a:pPr>
            <a:r>
              <a:rPr lang="nl-NL" altLang="nl-NL" sz="2400" dirty="0"/>
              <a:t>De Taskforce Rookvrije Start</a:t>
            </a:r>
          </a:p>
          <a:p>
            <a:pPr marL="457200" indent="-457200" defTabSz="914400">
              <a:buFont typeface="Arial" panose="020B0604020202020204" pitchFamily="34" charset="0"/>
              <a:buAutoNum type="arabicPeriod"/>
            </a:pPr>
            <a:r>
              <a:rPr lang="nl-NL" altLang="nl-NL" sz="2400" dirty="0"/>
              <a:t>Relevante kennis: Waar doen wij het voor?</a:t>
            </a:r>
          </a:p>
          <a:p>
            <a:pPr marL="457200" indent="-457200" defTabSz="914400">
              <a:buFont typeface="Arial" panose="020B0604020202020204" pitchFamily="34" charset="0"/>
              <a:buAutoNum type="arabicPeriod"/>
            </a:pPr>
            <a:r>
              <a:rPr lang="nl-NL" altLang="nl-NL" sz="2400" dirty="0"/>
              <a:t>Het gesprek over stoppen met roken en ondersteunende materialen</a:t>
            </a:r>
          </a:p>
          <a:p>
            <a:pPr marL="457200" indent="-457200" defTabSz="914400">
              <a:buFont typeface="Arial" panose="020B0604020202020204" pitchFamily="34" charset="0"/>
              <a:buAutoNum type="arabicPeriod"/>
            </a:pPr>
            <a:r>
              <a:rPr lang="nl-NL" altLang="nl-NL" sz="2400" dirty="0"/>
              <a:t>Uitwisseling ervaringen</a:t>
            </a:r>
          </a:p>
          <a:p>
            <a:pPr marL="457200" indent="-457200" defTabSz="914400">
              <a:buFont typeface="Arial" panose="020B0604020202020204" pitchFamily="34" charset="0"/>
              <a:buAutoNum type="arabicPeriod"/>
            </a:pPr>
            <a:r>
              <a:rPr lang="nl-NL" altLang="nl-NL" sz="2400" dirty="0"/>
              <a:t>Afronding &amp; vragen</a:t>
            </a:r>
          </a:p>
        </p:txBody>
      </p:sp>
    </p:spTree>
    <p:extLst>
      <p:ext uri="{BB962C8B-B14F-4D97-AF65-F5344CB8AC3E}">
        <p14:creationId xmlns:p14="http://schemas.microsoft.com/office/powerpoint/2010/main" val="145733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81A3850-1BC8-49E1-B6D5-1EF4DE2BD8EE}"/>
              </a:ext>
            </a:extLst>
          </p:cNvPr>
          <p:cNvPicPr>
            <a:picLocks noChangeAspect="1"/>
          </p:cNvPicPr>
          <p:nvPr/>
        </p:nvPicPr>
        <p:blipFill rotWithShape="1">
          <a:blip r:embed="rId3"/>
          <a:srcRect r="52800"/>
          <a:stretch/>
        </p:blipFill>
        <p:spPr>
          <a:xfrm>
            <a:off x="1" y="613788"/>
            <a:ext cx="5753100" cy="5065980"/>
          </a:xfrm>
          <a:prstGeom prst="rect">
            <a:avLst/>
          </a:prstGeom>
        </p:spPr>
      </p:pic>
      <p:sp>
        <p:nvSpPr>
          <p:cNvPr id="4" name="Tekstvak 3">
            <a:extLst>
              <a:ext uri="{FF2B5EF4-FFF2-40B4-BE49-F238E27FC236}">
                <a16:creationId xmlns:a16="http://schemas.microsoft.com/office/drawing/2014/main" id="{C0EFE3AC-97A6-4339-A49B-8F8493EA3C61}"/>
              </a:ext>
            </a:extLst>
          </p:cNvPr>
          <p:cNvSpPr txBox="1"/>
          <p:nvPr/>
        </p:nvSpPr>
        <p:spPr>
          <a:xfrm>
            <a:off x="9801832" y="5851292"/>
            <a:ext cx="238699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Meeroken door kinderen</a:t>
            </a:r>
            <a:endParaRPr lang="nl-NL" sz="1100" dirty="0"/>
          </a:p>
        </p:txBody>
      </p:sp>
    </p:spTree>
    <p:extLst>
      <p:ext uri="{BB962C8B-B14F-4D97-AF65-F5344CB8AC3E}">
        <p14:creationId xmlns:p14="http://schemas.microsoft.com/office/powerpoint/2010/main" val="2532672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572B79-A9B8-4265-A27C-041804246412}"/>
              </a:ext>
            </a:extLst>
          </p:cNvPr>
          <p:cNvPicPr>
            <a:picLocks noChangeAspect="1"/>
          </p:cNvPicPr>
          <p:nvPr/>
        </p:nvPicPr>
        <p:blipFill>
          <a:blip r:embed="rId3"/>
          <a:stretch>
            <a:fillRect/>
          </a:stretch>
        </p:blipFill>
        <p:spPr>
          <a:xfrm>
            <a:off x="1091821" y="247462"/>
            <a:ext cx="9799093" cy="5511990"/>
          </a:xfrm>
          <a:prstGeom prst="rect">
            <a:avLst/>
          </a:prstGeom>
        </p:spPr>
      </p:pic>
      <p:sp>
        <p:nvSpPr>
          <p:cNvPr id="5" name="Tekstvak 4">
            <a:extLst>
              <a:ext uri="{FF2B5EF4-FFF2-40B4-BE49-F238E27FC236}">
                <a16:creationId xmlns:a16="http://schemas.microsoft.com/office/drawing/2014/main" id="{7F105DD6-6D61-49AD-B453-5B8A7B6676AD}"/>
              </a:ext>
            </a:extLst>
          </p:cNvPr>
          <p:cNvSpPr txBox="1"/>
          <p:nvPr/>
        </p:nvSpPr>
        <p:spPr>
          <a:xfrm>
            <a:off x="9801832" y="5851292"/>
            <a:ext cx="238699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Meeroken door kinderen</a:t>
            </a:r>
            <a:endParaRPr lang="nl-NL" sz="1100" dirty="0"/>
          </a:p>
        </p:txBody>
      </p:sp>
    </p:spTree>
    <p:extLst>
      <p:ext uri="{BB962C8B-B14F-4D97-AF65-F5344CB8AC3E}">
        <p14:creationId xmlns:p14="http://schemas.microsoft.com/office/powerpoint/2010/main" val="2621371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B68612B-A6FE-40F3-9B68-D763A97A4561}"/>
              </a:ext>
            </a:extLst>
          </p:cNvPr>
          <p:cNvPicPr>
            <a:picLocks noChangeAspect="1"/>
          </p:cNvPicPr>
          <p:nvPr/>
        </p:nvPicPr>
        <p:blipFill>
          <a:blip r:embed="rId3"/>
          <a:stretch>
            <a:fillRect/>
          </a:stretch>
        </p:blipFill>
        <p:spPr>
          <a:xfrm>
            <a:off x="884255" y="251208"/>
            <a:ext cx="10082493" cy="5671402"/>
          </a:xfrm>
          <a:prstGeom prst="rect">
            <a:avLst/>
          </a:prstGeom>
        </p:spPr>
      </p:pic>
      <p:sp>
        <p:nvSpPr>
          <p:cNvPr id="7" name="Tekstvak 6">
            <a:extLst>
              <a:ext uri="{FF2B5EF4-FFF2-40B4-BE49-F238E27FC236}">
                <a16:creationId xmlns:a16="http://schemas.microsoft.com/office/drawing/2014/main" id="{264445C6-23F8-4F65-8D79-8680F442D6C2}"/>
              </a:ext>
            </a:extLst>
          </p:cNvPr>
          <p:cNvSpPr txBox="1"/>
          <p:nvPr/>
        </p:nvSpPr>
        <p:spPr>
          <a:xfrm>
            <a:off x="9801832" y="5851292"/>
            <a:ext cx="238699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Meeroken door kinderen</a:t>
            </a:r>
            <a:endParaRPr lang="nl-NL" sz="1100" dirty="0"/>
          </a:p>
        </p:txBody>
      </p:sp>
    </p:spTree>
    <p:extLst>
      <p:ext uri="{BB962C8B-B14F-4D97-AF65-F5344CB8AC3E}">
        <p14:creationId xmlns:p14="http://schemas.microsoft.com/office/powerpoint/2010/main" val="232554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11E299F-256B-4D79-BAB5-FA41E3990C70}"/>
              </a:ext>
            </a:extLst>
          </p:cNvPr>
          <p:cNvPicPr>
            <a:picLocks noChangeAspect="1"/>
          </p:cNvPicPr>
          <p:nvPr/>
        </p:nvPicPr>
        <p:blipFill>
          <a:blip r:embed="rId3"/>
          <a:stretch>
            <a:fillRect/>
          </a:stretch>
        </p:blipFill>
        <p:spPr>
          <a:xfrm>
            <a:off x="1142485" y="341643"/>
            <a:ext cx="9903854" cy="5570918"/>
          </a:xfrm>
          <a:prstGeom prst="rect">
            <a:avLst/>
          </a:prstGeom>
        </p:spPr>
      </p:pic>
      <p:sp>
        <p:nvSpPr>
          <p:cNvPr id="7" name="Tekstvak 6">
            <a:extLst>
              <a:ext uri="{FF2B5EF4-FFF2-40B4-BE49-F238E27FC236}">
                <a16:creationId xmlns:a16="http://schemas.microsoft.com/office/drawing/2014/main" id="{01AD76C2-91B9-4E5E-A7A3-0E48FB3A804B}"/>
              </a:ext>
            </a:extLst>
          </p:cNvPr>
          <p:cNvSpPr txBox="1"/>
          <p:nvPr/>
        </p:nvSpPr>
        <p:spPr>
          <a:xfrm>
            <a:off x="9801832" y="5851292"/>
            <a:ext cx="238699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Meeroken door kinderen</a:t>
            </a:r>
            <a:endParaRPr lang="nl-NL" sz="1100" dirty="0"/>
          </a:p>
        </p:txBody>
      </p:sp>
    </p:spTree>
    <p:extLst>
      <p:ext uri="{BB962C8B-B14F-4D97-AF65-F5344CB8AC3E}">
        <p14:creationId xmlns:p14="http://schemas.microsoft.com/office/powerpoint/2010/main" val="3852627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2E0BE01-BC56-47C6-A264-A24DDEB96BB4}"/>
              </a:ext>
            </a:extLst>
          </p:cNvPr>
          <p:cNvPicPr>
            <a:picLocks noChangeAspect="1"/>
          </p:cNvPicPr>
          <p:nvPr/>
        </p:nvPicPr>
        <p:blipFill rotWithShape="1">
          <a:blip r:embed="rId3">
            <a:alphaModFix amt="35000"/>
          </a:blip>
          <a:srcRect r="52800"/>
          <a:stretch/>
        </p:blipFill>
        <p:spPr>
          <a:xfrm>
            <a:off x="1" y="613788"/>
            <a:ext cx="5753100" cy="5065980"/>
          </a:xfrm>
          <a:prstGeom prst="rect">
            <a:avLst/>
          </a:prstGeom>
        </p:spPr>
      </p:pic>
      <p:sp>
        <p:nvSpPr>
          <p:cNvPr id="4" name="Tekstvak 3">
            <a:extLst>
              <a:ext uri="{FF2B5EF4-FFF2-40B4-BE49-F238E27FC236}">
                <a16:creationId xmlns:a16="http://schemas.microsoft.com/office/drawing/2014/main" id="{A3A016E8-8C74-4F37-A2AF-5038F7444E8E}"/>
              </a:ext>
            </a:extLst>
          </p:cNvPr>
          <p:cNvSpPr txBox="1"/>
          <p:nvPr/>
        </p:nvSpPr>
        <p:spPr>
          <a:xfrm>
            <a:off x="9801832" y="5851292"/>
            <a:ext cx="2386993"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Meeroken door kinderen</a:t>
            </a:r>
            <a:endParaRPr lang="nl-NL" sz="1100" dirty="0"/>
          </a:p>
        </p:txBody>
      </p:sp>
      <p:pic>
        <p:nvPicPr>
          <p:cNvPr id="3" name="Afbeelding 2">
            <a:extLst>
              <a:ext uri="{FF2B5EF4-FFF2-40B4-BE49-F238E27FC236}">
                <a16:creationId xmlns:a16="http://schemas.microsoft.com/office/drawing/2014/main" id="{BE8A7A28-6CC8-427B-AF1B-2C5E4C74BB35}"/>
              </a:ext>
            </a:extLst>
          </p:cNvPr>
          <p:cNvPicPr>
            <a:picLocks noChangeAspect="1"/>
          </p:cNvPicPr>
          <p:nvPr/>
        </p:nvPicPr>
        <p:blipFill>
          <a:blip r:embed="rId5"/>
          <a:stretch>
            <a:fillRect/>
          </a:stretch>
        </p:blipFill>
        <p:spPr>
          <a:xfrm>
            <a:off x="5645150" y="613788"/>
            <a:ext cx="6543675" cy="5067300"/>
          </a:xfrm>
          <a:prstGeom prst="rect">
            <a:avLst/>
          </a:prstGeom>
        </p:spPr>
      </p:pic>
    </p:spTree>
    <p:extLst>
      <p:ext uri="{BB962C8B-B14F-4D97-AF65-F5344CB8AC3E}">
        <p14:creationId xmlns:p14="http://schemas.microsoft.com/office/powerpoint/2010/main" val="1552785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Derdehands rook</a:t>
            </a:r>
          </a:p>
        </p:txBody>
      </p:sp>
      <p:sp>
        <p:nvSpPr>
          <p:cNvPr id="3" name="Tijdelijke aanduiding voor inhoud 2"/>
          <p:cNvSpPr>
            <a:spLocks noGrp="1"/>
          </p:cNvSpPr>
          <p:nvPr>
            <p:ph idx="1"/>
          </p:nvPr>
        </p:nvSpPr>
        <p:spPr/>
        <p:txBody>
          <a:bodyPr/>
          <a:lstStyle/>
          <a:p>
            <a:r>
              <a:rPr lang="nl-NL" dirty="0"/>
              <a:t>Met derdehands rook bedoelen we de stoffen die tijdens het roken neerdalen in de omgeving en achterblijven nadat een roker klaar is met roken. </a:t>
            </a:r>
          </a:p>
          <a:p>
            <a:r>
              <a:rPr lang="nl-NL" dirty="0"/>
              <a:t>Ook als iemand alleen maar buiten rookt, kan er toch derdehands rook mee het huis in komen. Daarom belangrijk om een stopadvies te geven.</a:t>
            </a:r>
          </a:p>
          <a:p>
            <a:r>
              <a:rPr lang="nl-NL" dirty="0"/>
              <a:t>Kinderen en baby’s lopen een groter risico derdehands rook binnen te krijgen dan volwassenen.</a:t>
            </a:r>
          </a:p>
        </p:txBody>
      </p:sp>
      <p:sp>
        <p:nvSpPr>
          <p:cNvPr id="4" name="Tekstvak 3">
            <a:extLst>
              <a:ext uri="{FF2B5EF4-FFF2-40B4-BE49-F238E27FC236}">
                <a16:creationId xmlns:a16="http://schemas.microsoft.com/office/drawing/2014/main" id="{A38318DE-760C-4F8F-AC4C-83F490F87965}"/>
              </a:ext>
            </a:extLst>
          </p:cNvPr>
          <p:cNvSpPr txBox="1"/>
          <p:nvPr/>
        </p:nvSpPr>
        <p:spPr>
          <a:xfrm>
            <a:off x="10281920" y="5851292"/>
            <a:ext cx="1906905"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3"/>
              </a:rPr>
              <a:t>Infographic Derdehands rook</a:t>
            </a:r>
            <a:endParaRPr lang="nl-NL" sz="1100" dirty="0"/>
          </a:p>
        </p:txBody>
      </p:sp>
    </p:spTree>
    <p:extLst>
      <p:ext uri="{BB962C8B-B14F-4D97-AF65-F5344CB8AC3E}">
        <p14:creationId xmlns:p14="http://schemas.microsoft.com/office/powerpoint/2010/main" val="870226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E2E8CA1-5487-4F7A-BF0E-103A357CFD32}"/>
              </a:ext>
            </a:extLst>
          </p:cNvPr>
          <p:cNvPicPr>
            <a:picLocks noChangeAspect="1"/>
          </p:cNvPicPr>
          <p:nvPr/>
        </p:nvPicPr>
        <p:blipFill>
          <a:blip r:embed="rId3"/>
          <a:stretch>
            <a:fillRect/>
          </a:stretch>
        </p:blipFill>
        <p:spPr>
          <a:xfrm>
            <a:off x="1667988" y="423080"/>
            <a:ext cx="9147035" cy="5145207"/>
          </a:xfrm>
          <a:prstGeom prst="rect">
            <a:avLst/>
          </a:prstGeom>
        </p:spPr>
      </p:pic>
      <p:sp>
        <p:nvSpPr>
          <p:cNvPr id="3" name="Tekstvak 2">
            <a:extLst>
              <a:ext uri="{FF2B5EF4-FFF2-40B4-BE49-F238E27FC236}">
                <a16:creationId xmlns:a16="http://schemas.microsoft.com/office/drawing/2014/main" id="{C03030E3-2E73-480D-B8DA-569EBC1AFE26}"/>
              </a:ext>
            </a:extLst>
          </p:cNvPr>
          <p:cNvSpPr txBox="1"/>
          <p:nvPr/>
        </p:nvSpPr>
        <p:spPr>
          <a:xfrm>
            <a:off x="10281920" y="5851292"/>
            <a:ext cx="1906905"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4"/>
              </a:rPr>
              <a:t>Infographic Derdehands rook</a:t>
            </a:r>
            <a:endParaRPr lang="nl-NL" sz="1100" dirty="0"/>
          </a:p>
        </p:txBody>
      </p:sp>
    </p:spTree>
    <p:extLst>
      <p:ext uri="{BB962C8B-B14F-4D97-AF65-F5344CB8AC3E}">
        <p14:creationId xmlns:p14="http://schemas.microsoft.com/office/powerpoint/2010/main" val="2063635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a:t>Animatie Rookvrije Ouders (Derdehands rook)</a:t>
            </a:r>
          </a:p>
        </p:txBody>
      </p:sp>
      <p:pic>
        <p:nvPicPr>
          <p:cNvPr id="4" name="Tijdelijke aanduiding voor inhoud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7187" y="1027907"/>
            <a:ext cx="8641684" cy="4856786"/>
          </a:xfrm>
          <a:prstGeom prst="rect">
            <a:avLst/>
          </a:prstGeom>
        </p:spPr>
      </p:pic>
    </p:spTree>
    <p:extLst>
      <p:ext uri="{BB962C8B-B14F-4D97-AF65-F5344CB8AC3E}">
        <p14:creationId xmlns:p14="http://schemas.microsoft.com/office/powerpoint/2010/main" val="1546511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354066924"/>
              </p:ext>
            </p:extLst>
          </p:nvPr>
        </p:nvGraphicFramePr>
        <p:xfrm>
          <a:off x="2031471" y="1269794"/>
          <a:ext cx="8125884" cy="4666742"/>
        </p:xfrm>
        <a:graphic>
          <a:graphicData uri="http://schemas.openxmlformats.org/drawingml/2006/table">
            <a:tbl>
              <a:tblPr firstRow="1" bandRow="1">
                <a:tableStyleId>{5C22544A-7EE6-4342-B048-85BDC9FD1C3A}</a:tableStyleId>
              </a:tblPr>
              <a:tblGrid>
                <a:gridCol w="2031471">
                  <a:extLst>
                    <a:ext uri="{9D8B030D-6E8A-4147-A177-3AD203B41FA5}">
                      <a16:colId xmlns:a16="http://schemas.microsoft.com/office/drawing/2014/main" val="20000"/>
                    </a:ext>
                  </a:extLst>
                </a:gridCol>
                <a:gridCol w="2031471">
                  <a:extLst>
                    <a:ext uri="{9D8B030D-6E8A-4147-A177-3AD203B41FA5}">
                      <a16:colId xmlns:a16="http://schemas.microsoft.com/office/drawing/2014/main" val="20001"/>
                    </a:ext>
                  </a:extLst>
                </a:gridCol>
                <a:gridCol w="2031471">
                  <a:extLst>
                    <a:ext uri="{9D8B030D-6E8A-4147-A177-3AD203B41FA5}">
                      <a16:colId xmlns:a16="http://schemas.microsoft.com/office/drawing/2014/main" val="20002"/>
                    </a:ext>
                  </a:extLst>
                </a:gridCol>
                <a:gridCol w="2031471">
                  <a:extLst>
                    <a:ext uri="{9D8B030D-6E8A-4147-A177-3AD203B41FA5}">
                      <a16:colId xmlns:a16="http://schemas.microsoft.com/office/drawing/2014/main" val="20003"/>
                    </a:ext>
                  </a:extLst>
                </a:gridCol>
              </a:tblGrid>
              <a:tr h="370840">
                <a:tc>
                  <a:txBody>
                    <a:bodyPr/>
                    <a:lstStyle/>
                    <a:p>
                      <a:endParaRPr lang="nl-NL" dirty="0"/>
                    </a:p>
                  </a:txBody>
                  <a:tcPr/>
                </a:tc>
                <a:tc>
                  <a:txBody>
                    <a:bodyPr/>
                    <a:lstStyle/>
                    <a:p>
                      <a:r>
                        <a:rPr lang="nl-NL" dirty="0"/>
                        <a:t>Niet rokers</a:t>
                      </a:r>
                    </a:p>
                  </a:txBody>
                  <a:tcPr/>
                </a:tc>
                <a:tc>
                  <a:txBody>
                    <a:bodyPr/>
                    <a:lstStyle/>
                    <a:p>
                      <a:r>
                        <a:rPr lang="nl-NL" dirty="0"/>
                        <a:t>Buiten rokers</a:t>
                      </a:r>
                    </a:p>
                  </a:txBody>
                  <a:tcPr/>
                </a:tc>
                <a:tc>
                  <a:txBody>
                    <a:bodyPr/>
                    <a:lstStyle/>
                    <a:p>
                      <a:r>
                        <a:rPr lang="nl-NL" dirty="0"/>
                        <a:t>Binnen rokers</a:t>
                      </a:r>
                    </a:p>
                  </a:txBody>
                  <a:tcPr/>
                </a:tc>
                <a:extLst>
                  <a:ext uri="{0D108BD9-81ED-4DB2-BD59-A6C34878D82A}">
                    <a16:rowId xmlns:a16="http://schemas.microsoft.com/office/drawing/2014/main" val="10000"/>
                  </a:ext>
                </a:extLst>
              </a:tr>
              <a:tr h="370840">
                <a:tc>
                  <a:txBody>
                    <a:bodyPr/>
                    <a:lstStyle/>
                    <a:p>
                      <a:r>
                        <a:rPr lang="nl-NL" dirty="0"/>
                        <a:t>Nicotine</a:t>
                      </a:r>
                      <a:r>
                        <a:rPr lang="nl-NL" baseline="0" dirty="0"/>
                        <a:t> in de lucht in woonkamer en kinderkamers</a:t>
                      </a:r>
                      <a:endParaRPr lang="nl-NL" dirty="0"/>
                    </a:p>
                  </a:txBody>
                  <a:tcPr/>
                </a:tc>
                <a:tc>
                  <a:txBody>
                    <a:bodyPr/>
                    <a:lstStyle/>
                    <a:p>
                      <a:endParaRPr lang="nl-NL" dirty="0"/>
                    </a:p>
                  </a:txBody>
                  <a:tcPr/>
                </a:tc>
                <a:tc>
                  <a:txBody>
                    <a:bodyPr/>
                    <a:lstStyle/>
                    <a:p>
                      <a:r>
                        <a:rPr lang="nl-NL" dirty="0"/>
                        <a:t>    2 tot 3 keer zoveel nicotine</a:t>
                      </a:r>
                    </a:p>
                  </a:txBody>
                  <a:tcPr/>
                </a:tc>
                <a:tc>
                  <a:txBody>
                    <a:bodyPr/>
                    <a:lstStyle/>
                    <a:p>
                      <a:r>
                        <a:rPr lang="nl-NL" dirty="0"/>
                        <a:t>     7 tot 8 keer zoveel nicotine</a:t>
                      </a:r>
                    </a:p>
                  </a:txBody>
                  <a:tcPr/>
                </a:tc>
                <a:extLst>
                  <a:ext uri="{0D108BD9-81ED-4DB2-BD59-A6C34878D82A}">
                    <a16:rowId xmlns:a16="http://schemas.microsoft.com/office/drawing/2014/main" val="10001"/>
                  </a:ext>
                </a:extLst>
              </a:tr>
              <a:tr h="370840">
                <a:tc>
                  <a:txBody>
                    <a:bodyPr/>
                    <a:lstStyle/>
                    <a:p>
                      <a:r>
                        <a:rPr lang="nl-NL" dirty="0"/>
                        <a:t>Nicotine op de meubels</a:t>
                      </a:r>
                      <a:r>
                        <a:rPr lang="nl-NL" baseline="0" dirty="0"/>
                        <a:t> in woonkamer en kinderkamer</a:t>
                      </a:r>
                      <a:endParaRPr lang="nl-NL" dirty="0"/>
                    </a:p>
                  </a:txBody>
                  <a:tcPr/>
                </a:tc>
                <a:tc>
                  <a:txBody>
                    <a:bodyPr/>
                    <a:lstStyle/>
                    <a:p>
                      <a:r>
                        <a:rPr lang="nl-NL" dirty="0"/>
                        <a:t>Nergens nicotine op meubels</a:t>
                      </a:r>
                    </a:p>
                  </a:txBody>
                  <a:tcPr/>
                </a:tc>
                <a:tc>
                  <a:txBody>
                    <a:bodyPr/>
                    <a:lstStyle/>
                    <a:p>
                      <a:r>
                        <a:rPr lang="nl-NL" dirty="0"/>
                        <a:t>Bij</a:t>
                      </a:r>
                      <a:r>
                        <a:rPr lang="nl-NL" baseline="0" dirty="0"/>
                        <a:t> meer dan de helft van de gezinnen (51%/53%)</a:t>
                      </a:r>
                      <a:endParaRPr lang="nl-NL" dirty="0"/>
                    </a:p>
                  </a:txBody>
                  <a:tcPr/>
                </a:tc>
                <a:tc>
                  <a:txBody>
                    <a:bodyPr/>
                    <a:lstStyle/>
                    <a:p>
                      <a:r>
                        <a:rPr lang="nl-NL" dirty="0"/>
                        <a:t>Bij bijna alle gezinnen (88%)</a:t>
                      </a:r>
                    </a:p>
                  </a:txBody>
                  <a:tcPr/>
                </a:tc>
                <a:extLst>
                  <a:ext uri="{0D108BD9-81ED-4DB2-BD59-A6C34878D82A}">
                    <a16:rowId xmlns:a16="http://schemas.microsoft.com/office/drawing/2014/main" val="10002"/>
                  </a:ext>
                </a:extLst>
              </a:tr>
              <a:tr h="370840">
                <a:tc>
                  <a:txBody>
                    <a:bodyPr/>
                    <a:lstStyle/>
                    <a:p>
                      <a:r>
                        <a:rPr lang="nl-NL" dirty="0"/>
                        <a:t>Nicotine op de vingers van de moeder</a:t>
                      </a:r>
                    </a:p>
                  </a:txBody>
                  <a:tcPr/>
                </a:tc>
                <a:tc>
                  <a:txBody>
                    <a:bodyPr/>
                    <a:lstStyle/>
                    <a:p>
                      <a:r>
                        <a:rPr lang="nl-NL" dirty="0"/>
                        <a:t>Niemand</a:t>
                      </a:r>
                    </a:p>
                  </a:txBody>
                  <a:tcPr/>
                </a:tc>
                <a:tc>
                  <a:txBody>
                    <a:bodyPr/>
                    <a:lstStyle/>
                    <a:p>
                      <a:r>
                        <a:rPr lang="nl-NL" dirty="0"/>
                        <a:t>Bij alle moeders</a:t>
                      </a:r>
                    </a:p>
                  </a:txBody>
                  <a:tcPr/>
                </a:tc>
                <a:tc>
                  <a:txBody>
                    <a:bodyPr/>
                    <a:lstStyle/>
                    <a:p>
                      <a:endParaRPr lang="nl-NL" dirty="0"/>
                    </a:p>
                  </a:txBody>
                  <a:tcPr/>
                </a:tc>
                <a:extLst>
                  <a:ext uri="{0D108BD9-81ED-4DB2-BD59-A6C34878D82A}">
                    <a16:rowId xmlns:a16="http://schemas.microsoft.com/office/drawing/2014/main" val="10003"/>
                  </a:ext>
                </a:extLst>
              </a:tr>
              <a:tr h="370840">
                <a:tc>
                  <a:txBody>
                    <a:bodyPr/>
                    <a:lstStyle/>
                    <a:p>
                      <a:r>
                        <a:rPr lang="nl-NL" dirty="0" err="1"/>
                        <a:t>Cotinine</a:t>
                      </a:r>
                      <a:r>
                        <a:rPr lang="nl-NL" baseline="0" dirty="0"/>
                        <a:t> in de urine van de baby</a:t>
                      </a:r>
                      <a:endParaRPr lang="nl-NL" dirty="0"/>
                    </a:p>
                  </a:txBody>
                  <a:tcPr/>
                </a:tc>
                <a:tc>
                  <a:txBody>
                    <a:bodyPr/>
                    <a:lstStyle/>
                    <a:p>
                      <a:endParaRPr lang="nl-NL" dirty="0"/>
                    </a:p>
                  </a:txBody>
                  <a:tcPr/>
                </a:tc>
                <a:tc>
                  <a:txBody>
                    <a:bodyPr/>
                    <a:lstStyle/>
                    <a:p>
                      <a:r>
                        <a:rPr lang="nl-NL" dirty="0"/>
                        <a:t>    8 keer meer</a:t>
                      </a:r>
                      <a:r>
                        <a:rPr lang="nl-NL" baseline="0" dirty="0"/>
                        <a:t> </a:t>
                      </a:r>
                      <a:r>
                        <a:rPr lang="nl-NL" dirty="0" err="1"/>
                        <a:t>cotinine</a:t>
                      </a:r>
                      <a:endParaRPr lang="nl-NL" dirty="0"/>
                    </a:p>
                  </a:txBody>
                  <a:tcPr/>
                </a:tc>
                <a:tc>
                  <a:txBody>
                    <a:bodyPr/>
                    <a:lstStyle/>
                    <a:p>
                      <a:r>
                        <a:rPr lang="nl-NL" dirty="0"/>
                        <a:t>     6 keer meer </a:t>
                      </a:r>
                      <a:r>
                        <a:rPr lang="nl-NL" dirty="0" err="1"/>
                        <a:t>cotinine</a:t>
                      </a:r>
                      <a:endParaRPr lang="nl-NL" dirty="0"/>
                    </a:p>
                  </a:txBody>
                  <a:tcPr/>
                </a:tc>
                <a:extLst>
                  <a:ext uri="{0D108BD9-81ED-4DB2-BD59-A6C34878D82A}">
                    <a16:rowId xmlns:a16="http://schemas.microsoft.com/office/drawing/2014/main" val="10004"/>
                  </a:ext>
                </a:extLst>
              </a:tr>
              <a:tr h="370840">
                <a:tc>
                  <a:txBody>
                    <a:bodyPr/>
                    <a:lstStyle/>
                    <a:p>
                      <a:r>
                        <a:rPr lang="nl-NL" dirty="0" err="1"/>
                        <a:t>Cotinine</a:t>
                      </a:r>
                      <a:r>
                        <a:rPr lang="nl-NL" dirty="0"/>
                        <a:t> in het haar van de baby</a:t>
                      </a:r>
                    </a:p>
                  </a:txBody>
                  <a:tcPr/>
                </a:tc>
                <a:tc>
                  <a:txBody>
                    <a:bodyPr/>
                    <a:lstStyle/>
                    <a:p>
                      <a:endParaRPr lang="nl-NL" dirty="0"/>
                    </a:p>
                  </a:txBody>
                  <a:tcPr/>
                </a:tc>
                <a:tc>
                  <a:txBody>
                    <a:bodyPr/>
                    <a:lstStyle/>
                    <a:p>
                      <a:r>
                        <a:rPr lang="nl-NL" dirty="0"/>
                        <a:t>    5 keer meer </a:t>
                      </a:r>
                      <a:r>
                        <a:rPr lang="nl-NL" dirty="0" err="1"/>
                        <a:t>cotinine</a:t>
                      </a:r>
                      <a:endParaRPr lang="nl-NL" dirty="0"/>
                    </a:p>
                  </a:txBody>
                  <a:tcPr/>
                </a:tc>
                <a:tc>
                  <a:txBody>
                    <a:bodyPr/>
                    <a:lstStyle/>
                    <a:p>
                      <a:r>
                        <a:rPr lang="nl-NL" dirty="0"/>
                        <a:t>     2 keer meer </a:t>
                      </a:r>
                      <a:r>
                        <a:rPr lang="nl-NL" dirty="0" err="1"/>
                        <a:t>cotinine</a:t>
                      </a:r>
                      <a:endParaRPr lang="nl-NL" dirty="0"/>
                    </a:p>
                  </a:txBody>
                  <a:tcPr/>
                </a:tc>
                <a:extLst>
                  <a:ext uri="{0D108BD9-81ED-4DB2-BD59-A6C34878D82A}">
                    <a16:rowId xmlns:a16="http://schemas.microsoft.com/office/drawing/2014/main" val="10005"/>
                  </a:ext>
                </a:extLst>
              </a:tr>
            </a:tbl>
          </a:graphicData>
        </a:graphic>
      </p:graphicFrame>
      <p:cxnSp>
        <p:nvCxnSpPr>
          <p:cNvPr id="6" name="Rechte verbindingslijn met pijl 5"/>
          <p:cNvCxnSpPr/>
          <p:nvPr/>
        </p:nvCxnSpPr>
        <p:spPr>
          <a:xfrm flipV="1">
            <a:off x="5865813" y="1822575"/>
            <a:ext cx="457200" cy="106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7910573" y="1833207"/>
            <a:ext cx="457200" cy="106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flipV="1">
            <a:off x="5865813" y="5478424"/>
            <a:ext cx="457200" cy="106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flipV="1">
            <a:off x="7910573" y="5503677"/>
            <a:ext cx="457200" cy="106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p:nvPr/>
        </p:nvCxnSpPr>
        <p:spPr>
          <a:xfrm flipV="1">
            <a:off x="5865813" y="4861807"/>
            <a:ext cx="457200" cy="106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V="1">
            <a:off x="7910573" y="4872439"/>
            <a:ext cx="457200" cy="106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itel 1"/>
          <p:cNvSpPr txBox="1">
            <a:spLocks/>
          </p:cNvSpPr>
          <p:nvPr/>
        </p:nvSpPr>
        <p:spPr>
          <a:xfrm>
            <a:off x="850169" y="432466"/>
            <a:ext cx="10512862" cy="1325563"/>
          </a:xfrm>
          <a:prstGeom prst="rect">
            <a:avLst/>
          </a:prstGeom>
        </p:spPr>
        <p:txBody>
          <a:bodyPr/>
          <a:lstStyle>
            <a:lvl1pPr algn="l" rtl="0" eaLnBrk="1" fontAlgn="base" hangingPunct="1">
              <a:lnSpc>
                <a:spcPct val="90000"/>
              </a:lnSpc>
              <a:spcBef>
                <a:spcPct val="0"/>
              </a:spcBef>
              <a:spcAft>
                <a:spcPct val="0"/>
              </a:spcAft>
              <a:defRPr sz="4399" b="1" i="0" kern="1200">
                <a:solidFill>
                  <a:srgbClr val="F16B82"/>
                </a:solidFill>
                <a:latin typeface="Calibri" charset="0"/>
                <a:ea typeface="Calibri" charset="0"/>
                <a:cs typeface="Calibri" charset="0"/>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06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12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189"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251"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a:lstStyle>
          <a:p>
            <a:pPr defTabSz="914400"/>
            <a:r>
              <a:rPr lang="nl-NL" dirty="0"/>
              <a:t>Buiten roken is niet voldoende</a:t>
            </a:r>
          </a:p>
        </p:txBody>
      </p:sp>
    </p:spTree>
    <p:extLst>
      <p:ext uri="{BB962C8B-B14F-4D97-AF65-F5344CB8AC3E}">
        <p14:creationId xmlns:p14="http://schemas.microsoft.com/office/powerpoint/2010/main" val="342348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Derdehands rook in ziekenhuizen</a:t>
            </a:r>
          </a:p>
        </p:txBody>
      </p:sp>
      <p:sp>
        <p:nvSpPr>
          <p:cNvPr id="3" name="Tijdelijke aanduiding voor inhoud 2"/>
          <p:cNvSpPr>
            <a:spLocks noGrp="1"/>
          </p:cNvSpPr>
          <p:nvPr>
            <p:ph idx="1"/>
          </p:nvPr>
        </p:nvSpPr>
        <p:spPr>
          <a:xfrm>
            <a:off x="837982" y="1252710"/>
            <a:ext cx="10512862" cy="4351338"/>
          </a:xfrm>
        </p:spPr>
        <p:txBody>
          <a:bodyPr/>
          <a:lstStyle/>
          <a:p>
            <a:r>
              <a:rPr lang="nl-NL" dirty="0"/>
              <a:t>Derdehands rook kan zelfs bij baby’s op de intensive </a:t>
            </a:r>
            <a:r>
              <a:rPr lang="nl-NL" dirty="0" err="1"/>
              <a:t>care-afdeling</a:t>
            </a:r>
            <a:r>
              <a:rPr lang="nl-NL" dirty="0"/>
              <a:t> van een ziekenhuis komen.</a:t>
            </a:r>
          </a:p>
          <a:p>
            <a:r>
              <a:rPr lang="nl-NL" dirty="0"/>
              <a:t>Interview 5 rokende moeders (6 baby’s). De baby’s waren te vroeg geboren en lagen in een couveuse op een intensive care afdeling speciaal voor jonge kinderen</a:t>
            </a:r>
          </a:p>
          <a:p>
            <a:r>
              <a:rPr lang="nl-NL" dirty="0"/>
              <a:t>De hoeveelheid nicotine op: </a:t>
            </a:r>
          </a:p>
          <a:p>
            <a:pPr lvl="1"/>
            <a:r>
              <a:rPr lang="nl-NL" dirty="0"/>
              <a:t>de vingers van de moeder 	</a:t>
            </a:r>
          </a:p>
          <a:p>
            <a:pPr lvl="1"/>
            <a:r>
              <a:rPr lang="nl-NL" dirty="0"/>
              <a:t>de stoel in de kraamkamer </a:t>
            </a:r>
          </a:p>
          <a:p>
            <a:pPr lvl="1"/>
            <a:r>
              <a:rPr lang="nl-NL" dirty="0"/>
              <a:t>de couveuse of het wiegje</a:t>
            </a:r>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9447" y="3428379"/>
            <a:ext cx="6449890" cy="2306175"/>
          </a:xfrm>
          <a:prstGeom prst="rect">
            <a:avLst/>
          </a:prstGeom>
        </p:spPr>
      </p:pic>
    </p:spTree>
    <p:extLst>
      <p:ext uri="{BB962C8B-B14F-4D97-AF65-F5344CB8AC3E}">
        <p14:creationId xmlns:p14="http://schemas.microsoft.com/office/powerpoint/2010/main" val="227705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88825" cy="8123589"/>
          </a:xfrm>
          <a:prstGeom prst="rect">
            <a:avLst/>
          </a:prstGeom>
        </p:spPr>
      </p:pic>
      <p:sp>
        <p:nvSpPr>
          <p:cNvPr id="5" name="Rechthoek 4"/>
          <p:cNvSpPr/>
          <p:nvPr/>
        </p:nvSpPr>
        <p:spPr>
          <a:xfrm>
            <a:off x="-32827" y="4596223"/>
            <a:ext cx="6584436" cy="381748"/>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399" b="1" dirty="0"/>
          </a:p>
        </p:txBody>
      </p:sp>
      <p:sp>
        <p:nvSpPr>
          <p:cNvPr id="6" name="Rechthoek 5"/>
          <p:cNvSpPr/>
          <p:nvPr/>
        </p:nvSpPr>
        <p:spPr>
          <a:xfrm>
            <a:off x="-32827" y="4977971"/>
            <a:ext cx="6584436" cy="1310528"/>
          </a:xfrm>
          <a:prstGeom prst="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399" b="1" dirty="0"/>
          </a:p>
        </p:txBody>
      </p:sp>
      <p:sp>
        <p:nvSpPr>
          <p:cNvPr id="7" name="Tekstvak 6"/>
          <p:cNvSpPr txBox="1"/>
          <p:nvPr/>
        </p:nvSpPr>
        <p:spPr>
          <a:xfrm>
            <a:off x="374840" y="5286847"/>
            <a:ext cx="5769103" cy="646203"/>
          </a:xfrm>
          <a:prstGeom prst="rect">
            <a:avLst/>
          </a:prstGeom>
          <a:noFill/>
        </p:spPr>
        <p:txBody>
          <a:bodyPr wrap="square" rtlCol="0">
            <a:spAutoFit/>
          </a:bodyPr>
          <a:lstStyle/>
          <a:p>
            <a:r>
              <a:rPr lang="nl-NL" sz="3599" dirty="0">
                <a:solidFill>
                  <a:schemeClr val="bg1"/>
                </a:solidFill>
              </a:rPr>
              <a:t>Taskforce Rookvrije Start</a:t>
            </a:r>
          </a:p>
        </p:txBody>
      </p:sp>
    </p:spTree>
    <p:extLst>
      <p:ext uri="{BB962C8B-B14F-4D97-AF65-F5344CB8AC3E}">
        <p14:creationId xmlns:p14="http://schemas.microsoft.com/office/powerpoint/2010/main" val="1403262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Derdehands rook in ziekenhuizen</a:t>
            </a:r>
          </a:p>
        </p:txBody>
      </p:sp>
      <p:sp>
        <p:nvSpPr>
          <p:cNvPr id="3" name="Tijdelijke aanduiding voor inhoud 2"/>
          <p:cNvSpPr>
            <a:spLocks noGrp="1"/>
          </p:cNvSpPr>
          <p:nvPr>
            <p:ph idx="1"/>
          </p:nvPr>
        </p:nvSpPr>
        <p:spPr>
          <a:xfrm>
            <a:off x="837982" y="1465360"/>
            <a:ext cx="10512862" cy="4351338"/>
          </a:xfrm>
        </p:spPr>
        <p:txBody>
          <a:bodyPr/>
          <a:lstStyle/>
          <a:p>
            <a:r>
              <a:rPr lang="nl-NL" dirty="0"/>
              <a:t>Op bijna alle couveuses, wiegjes en stoelen werd nicotine gevonden. De hoeveelheid vergelijkbaar met huishoudens waar gezinsleden alleen buiten roken. Op 1 stoel een hoeveelheid nicotine die vergelijkbaar is met een huishouden waarin gezinsleden ook binnen roken.</a:t>
            </a:r>
          </a:p>
          <a:p>
            <a:r>
              <a:rPr lang="nl-NL" dirty="0"/>
              <a:t>Bij alle moeders zat nicotine op de vingers. Verschil of moeder op de dag van de meting al had gerookt of nog niet. </a:t>
            </a:r>
          </a:p>
          <a:p>
            <a:r>
              <a:rPr lang="nl-NL" dirty="0"/>
              <a:t>Bij bijna alle baby’s vonden de onderzoekers een verhoogde hoeveelheid </a:t>
            </a:r>
            <a:r>
              <a:rPr lang="nl-NL" dirty="0" err="1"/>
              <a:t>cotinine</a:t>
            </a:r>
            <a:r>
              <a:rPr lang="nl-NL" dirty="0"/>
              <a:t> en andere kankerverwekkende stoffen in de urine.</a:t>
            </a:r>
          </a:p>
        </p:txBody>
      </p:sp>
    </p:spTree>
    <p:extLst>
      <p:ext uri="{BB962C8B-B14F-4D97-AF65-F5344CB8AC3E}">
        <p14:creationId xmlns:p14="http://schemas.microsoft.com/office/powerpoint/2010/main" val="64123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843" y="-1892179"/>
            <a:ext cx="13273550" cy="8849033"/>
          </a:xfrm>
          <a:prstGeom prst="rect">
            <a:avLst/>
          </a:prstGeom>
        </p:spPr>
      </p:pic>
      <p:sp>
        <p:nvSpPr>
          <p:cNvPr id="5" name="Rechthoek 4"/>
          <p:cNvSpPr/>
          <p:nvPr/>
        </p:nvSpPr>
        <p:spPr>
          <a:xfrm>
            <a:off x="-4" y="4262309"/>
            <a:ext cx="6943064" cy="909131"/>
          </a:xfrm>
          <a:prstGeom prst="rect">
            <a:avLst/>
          </a:prstGeom>
          <a:solidFill>
            <a:srgbClr val="41ADC0"/>
          </a:solidFill>
          <a:ln>
            <a:solidFill>
              <a:srgbClr val="41AD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nl-NL" dirty="0"/>
          </a:p>
        </p:txBody>
      </p:sp>
      <p:sp>
        <p:nvSpPr>
          <p:cNvPr id="6" name="Rechthoek 5"/>
          <p:cNvSpPr/>
          <p:nvPr/>
        </p:nvSpPr>
        <p:spPr>
          <a:xfrm>
            <a:off x="0" y="3854536"/>
            <a:ext cx="6943060" cy="407773"/>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NL" sz="2400" b="1" dirty="0"/>
          </a:p>
        </p:txBody>
      </p:sp>
      <p:sp>
        <p:nvSpPr>
          <p:cNvPr id="7" name="Tekstvak 6"/>
          <p:cNvSpPr txBox="1"/>
          <p:nvPr/>
        </p:nvSpPr>
        <p:spPr>
          <a:xfrm>
            <a:off x="302736" y="4374760"/>
            <a:ext cx="6470204" cy="584775"/>
          </a:xfrm>
          <a:prstGeom prst="rect">
            <a:avLst/>
          </a:prstGeom>
          <a:noFill/>
        </p:spPr>
        <p:txBody>
          <a:bodyPr wrap="square" rtlCol="0">
            <a:spAutoFit/>
          </a:bodyPr>
          <a:lstStyle/>
          <a:p>
            <a:r>
              <a:rPr lang="nl-NL" altLang="nl-NL" sz="3200" dirty="0">
                <a:solidFill>
                  <a:schemeClr val="bg1"/>
                </a:solidFill>
              </a:rPr>
              <a:t>Het gesprek over stoppen met roken</a:t>
            </a:r>
            <a:endParaRPr lang="nl-NL" sz="3200" dirty="0">
              <a:solidFill>
                <a:schemeClr val="bg1"/>
              </a:solidFill>
            </a:endParaRPr>
          </a:p>
        </p:txBody>
      </p:sp>
    </p:spTree>
    <p:extLst>
      <p:ext uri="{BB962C8B-B14F-4D97-AF65-F5344CB8AC3E}">
        <p14:creationId xmlns:p14="http://schemas.microsoft.com/office/powerpoint/2010/main" val="4266649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ga je het gesprek aan? </a:t>
            </a:r>
          </a:p>
        </p:txBody>
      </p:sp>
      <p:pic>
        <p:nvPicPr>
          <p:cNvPr id="4" name="Afbeelding 3"/>
          <p:cNvPicPr>
            <a:picLocks noChangeAspect="1"/>
          </p:cNvPicPr>
          <p:nvPr/>
        </p:nvPicPr>
        <p:blipFill>
          <a:blip r:embed="rId3"/>
          <a:stretch>
            <a:fillRect/>
          </a:stretch>
        </p:blipFill>
        <p:spPr>
          <a:xfrm>
            <a:off x="1932880" y="1381125"/>
            <a:ext cx="7817695" cy="4405778"/>
          </a:xfrm>
          <a:prstGeom prst="rect">
            <a:avLst/>
          </a:prstGeom>
        </p:spPr>
      </p:pic>
    </p:spTree>
    <p:extLst>
      <p:ext uri="{BB962C8B-B14F-4D97-AF65-F5344CB8AC3E}">
        <p14:creationId xmlns:p14="http://schemas.microsoft.com/office/powerpoint/2010/main" val="2152677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E6CFFE2E-EF03-467C-A21A-D14CAD706367}"/>
              </a:ext>
            </a:extLst>
          </p:cNvPr>
          <p:cNvSpPr/>
          <p:nvPr/>
        </p:nvSpPr>
        <p:spPr>
          <a:xfrm>
            <a:off x="1066803" y="1313133"/>
            <a:ext cx="2571750" cy="1410578"/>
          </a:xfrm>
          <a:prstGeom prst="round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1600" b="1" dirty="0"/>
              <a:t>Stap 1 </a:t>
            </a:r>
          </a:p>
          <a:p>
            <a:pPr lvl="0" algn="ctr"/>
            <a:r>
              <a:rPr lang="nl-NL" sz="1600" b="1" dirty="0"/>
              <a:t>Uitvragen rookprofiel</a:t>
            </a:r>
            <a:br>
              <a:rPr lang="nl-NL" sz="1600" b="1" dirty="0"/>
            </a:br>
            <a:endParaRPr lang="nl-NL" sz="1600" b="1" dirty="0"/>
          </a:p>
          <a:p>
            <a:pPr algn="ctr"/>
            <a:r>
              <a:rPr lang="nl-NL" sz="1400" dirty="0">
                <a:solidFill>
                  <a:schemeClr val="bg1"/>
                </a:solidFill>
                <a:sym typeface="Symbol" panose="05050102010706020507" pitchFamily="18" charset="2"/>
              </a:rPr>
              <a:t> Vraag toestemming</a:t>
            </a:r>
          </a:p>
          <a:p>
            <a:pPr algn="ctr"/>
            <a:r>
              <a:rPr lang="nl-NL" sz="1400" dirty="0">
                <a:solidFill>
                  <a:schemeClr val="bg1"/>
                </a:solidFill>
                <a:sym typeface="Symbol" panose="05050102010706020507" pitchFamily="18" charset="2"/>
              </a:rPr>
              <a:t> Breng rookprofiel in kaart</a:t>
            </a:r>
          </a:p>
        </p:txBody>
      </p:sp>
      <p:sp>
        <p:nvSpPr>
          <p:cNvPr id="5" name="Rechthoek: afgeronde hoeken 4">
            <a:extLst>
              <a:ext uri="{FF2B5EF4-FFF2-40B4-BE49-F238E27FC236}">
                <a16:creationId xmlns:a16="http://schemas.microsoft.com/office/drawing/2014/main" id="{C1797659-0028-44AC-BEEE-7AEBB67C8D8D}"/>
              </a:ext>
            </a:extLst>
          </p:cNvPr>
          <p:cNvSpPr/>
          <p:nvPr/>
        </p:nvSpPr>
        <p:spPr>
          <a:xfrm>
            <a:off x="3829052" y="1203158"/>
            <a:ext cx="7419973" cy="1630529"/>
          </a:xfrm>
          <a:prstGeom prst="round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1400" dirty="0">
                <a:solidFill>
                  <a:schemeClr val="tx1"/>
                </a:solidFill>
                <a:sym typeface="Symbol" panose="05050102010706020507" pitchFamily="18" charset="2"/>
              </a:rPr>
              <a:t>  </a:t>
            </a:r>
            <a:r>
              <a:rPr lang="nl-NL" sz="1400" dirty="0">
                <a:solidFill>
                  <a:schemeClr val="tx1"/>
                </a:solidFill>
              </a:rPr>
              <a:t>Ik wil het graag met je over roken hebben. Vind je dat goed?</a:t>
            </a:r>
          </a:p>
          <a:p>
            <a:pPr lvl="0"/>
            <a:endParaRPr lang="nl-NL" sz="1400" dirty="0">
              <a:solidFill>
                <a:schemeClr val="tx1"/>
              </a:solidFill>
            </a:endParaRPr>
          </a:p>
          <a:p>
            <a:pPr lvl="0"/>
            <a:r>
              <a:rPr lang="nl-NL" sz="1400" dirty="0">
                <a:solidFill>
                  <a:schemeClr val="tx1"/>
                </a:solidFill>
                <a:sym typeface="Symbol" panose="05050102010706020507" pitchFamily="18" charset="2"/>
              </a:rPr>
              <a:t>  Rook jij? Hoeveel?</a:t>
            </a:r>
            <a:endParaRPr lang="nl-NL" sz="1400" dirty="0">
              <a:solidFill>
                <a:schemeClr val="tx1"/>
              </a:solidFill>
            </a:endParaRPr>
          </a:p>
          <a:p>
            <a:pPr lvl="0"/>
            <a:r>
              <a:rPr lang="nl-NL" sz="1400" dirty="0">
                <a:solidFill>
                  <a:schemeClr val="tx1"/>
                </a:solidFill>
                <a:sym typeface="Symbol" panose="05050102010706020507" pitchFamily="18" charset="2"/>
              </a:rPr>
              <a:t>  Heb je in het half jaar voor de zwangerschap gerookt? Hoeveel?</a:t>
            </a:r>
            <a:endParaRPr lang="nl-NL" sz="1400" dirty="0">
              <a:solidFill>
                <a:schemeClr val="tx1"/>
              </a:solidFill>
            </a:endParaRPr>
          </a:p>
          <a:p>
            <a:pPr lvl="0"/>
            <a:r>
              <a:rPr lang="nl-NL" sz="1400" dirty="0">
                <a:solidFill>
                  <a:schemeClr val="tx1"/>
                </a:solidFill>
                <a:sym typeface="Symbol" panose="05050102010706020507" pitchFamily="18" charset="2"/>
              </a:rPr>
              <a:t>  Rookt je partner? Hoeveel?</a:t>
            </a:r>
            <a:endParaRPr lang="nl-NL" sz="1400" dirty="0">
              <a:solidFill>
                <a:schemeClr val="tx1"/>
              </a:solidFill>
            </a:endParaRPr>
          </a:p>
          <a:p>
            <a:pPr lvl="0"/>
            <a:r>
              <a:rPr lang="nl-NL" sz="1400" dirty="0">
                <a:solidFill>
                  <a:schemeClr val="tx1"/>
                </a:solidFill>
                <a:sym typeface="Symbol" panose="05050102010706020507" pitchFamily="18" charset="2"/>
              </a:rPr>
              <a:t>  </a:t>
            </a:r>
            <a:r>
              <a:rPr lang="nl-NL" sz="1400" dirty="0">
                <a:solidFill>
                  <a:schemeClr val="tx1"/>
                </a:solidFill>
              </a:rPr>
              <a:t>Roken er mensen in jouw omgeving?</a:t>
            </a:r>
          </a:p>
        </p:txBody>
      </p:sp>
      <p:sp>
        <p:nvSpPr>
          <p:cNvPr id="6" name="Rechthoek: afgeronde hoeken 5">
            <a:extLst>
              <a:ext uri="{FF2B5EF4-FFF2-40B4-BE49-F238E27FC236}">
                <a16:creationId xmlns:a16="http://schemas.microsoft.com/office/drawing/2014/main" id="{164CBA05-9EA2-463F-AB8F-330DEC0BFC2E}"/>
              </a:ext>
            </a:extLst>
          </p:cNvPr>
          <p:cNvSpPr/>
          <p:nvPr/>
        </p:nvSpPr>
        <p:spPr>
          <a:xfrm>
            <a:off x="1047643" y="3405402"/>
            <a:ext cx="2571749" cy="1746336"/>
          </a:xfrm>
          <a:prstGeom prst="round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1600" b="1" dirty="0"/>
              <a:t>Stap 2</a:t>
            </a:r>
          </a:p>
          <a:p>
            <a:pPr lvl="0" algn="ctr"/>
            <a:r>
              <a:rPr lang="nl-NL" sz="1600" b="1" dirty="0"/>
              <a:t>Motivatie verhogen</a:t>
            </a:r>
            <a:br>
              <a:rPr lang="nl-NL" sz="1600" b="1" dirty="0"/>
            </a:br>
            <a:endParaRPr lang="nl-NL" sz="1600" b="1" dirty="0"/>
          </a:p>
          <a:p>
            <a:pPr lvl="0" algn="ctr"/>
            <a:r>
              <a:rPr lang="nl-NL" sz="1400" dirty="0">
                <a:solidFill>
                  <a:schemeClr val="bg1"/>
                </a:solidFill>
                <a:sym typeface="Symbol" panose="05050102010706020507" pitchFamily="18" charset="2"/>
              </a:rPr>
              <a:t> Vraag naar redenen om te roken</a:t>
            </a:r>
          </a:p>
          <a:p>
            <a:pPr lvl="0" algn="ctr"/>
            <a:r>
              <a:rPr lang="nl-NL" sz="1400" dirty="0">
                <a:solidFill>
                  <a:schemeClr val="bg1"/>
                </a:solidFill>
                <a:sym typeface="Symbol" panose="05050102010706020507" pitchFamily="18" charset="2"/>
              </a:rPr>
              <a:t> Meet de motivatie</a:t>
            </a:r>
          </a:p>
          <a:p>
            <a:pPr lvl="0" algn="ctr"/>
            <a:r>
              <a:rPr lang="nl-NL" sz="1400" dirty="0">
                <a:solidFill>
                  <a:schemeClr val="bg1"/>
                </a:solidFill>
                <a:sym typeface="Symbol" panose="05050102010706020507" pitchFamily="18" charset="2"/>
              </a:rPr>
              <a:t> Meet het vertrouwen</a:t>
            </a:r>
            <a:endParaRPr lang="nl-NL" sz="1400" dirty="0">
              <a:solidFill>
                <a:schemeClr val="bg1"/>
              </a:solidFill>
            </a:endParaRPr>
          </a:p>
        </p:txBody>
      </p:sp>
      <p:sp>
        <p:nvSpPr>
          <p:cNvPr id="7" name="Rechthoek: afgeronde hoeken 6">
            <a:extLst>
              <a:ext uri="{FF2B5EF4-FFF2-40B4-BE49-F238E27FC236}">
                <a16:creationId xmlns:a16="http://schemas.microsoft.com/office/drawing/2014/main" id="{A51E337E-2487-4174-8C8E-1B627C17DD6E}"/>
              </a:ext>
            </a:extLst>
          </p:cNvPr>
          <p:cNvSpPr/>
          <p:nvPr/>
        </p:nvSpPr>
        <p:spPr>
          <a:xfrm>
            <a:off x="3829053" y="3054699"/>
            <a:ext cx="7419973" cy="2447743"/>
          </a:xfrm>
          <a:prstGeom prst="round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1400" dirty="0">
                <a:solidFill>
                  <a:schemeClr val="tx1"/>
                </a:solidFill>
                <a:sym typeface="Symbol" panose="05050102010706020507" pitchFamily="18" charset="2"/>
              </a:rPr>
              <a:t> </a:t>
            </a:r>
            <a:r>
              <a:rPr lang="nl-NL" sz="1400" dirty="0">
                <a:solidFill>
                  <a:schemeClr val="tx1"/>
                </a:solidFill>
              </a:rPr>
              <a:t>Wat brengt het roken je?</a:t>
            </a:r>
          </a:p>
          <a:p>
            <a:r>
              <a:rPr lang="nl-NL" sz="1400" dirty="0">
                <a:solidFill>
                  <a:schemeClr val="tx1"/>
                </a:solidFill>
                <a:sym typeface="Symbol" panose="05050102010706020507" pitchFamily="18" charset="2"/>
              </a:rPr>
              <a:t> </a:t>
            </a:r>
            <a:r>
              <a:rPr lang="nl-NL" sz="1400" dirty="0">
                <a:solidFill>
                  <a:schemeClr val="tx1"/>
                </a:solidFill>
              </a:rPr>
              <a:t>Wat ga je missen als je zou stoppen met roken?</a:t>
            </a:r>
          </a:p>
          <a:p>
            <a:endParaRPr lang="nl-NL" sz="1400" dirty="0">
              <a:solidFill>
                <a:schemeClr val="tx1"/>
              </a:solidFill>
            </a:endParaRPr>
          </a:p>
          <a:p>
            <a:pPr lvl="0"/>
            <a:r>
              <a:rPr lang="nl-NL" sz="1400" dirty="0">
                <a:solidFill>
                  <a:schemeClr val="tx1"/>
                </a:solidFill>
                <a:sym typeface="Symbol" panose="05050102010706020507" pitchFamily="18" charset="2"/>
              </a:rPr>
              <a:t> </a:t>
            </a:r>
            <a:r>
              <a:rPr lang="nl-NL" sz="1400" dirty="0">
                <a:solidFill>
                  <a:schemeClr val="tx1"/>
                </a:solidFill>
              </a:rPr>
              <a:t>Hoe graag wil je stoppen met roken op een schaal van 0-10?</a:t>
            </a:r>
          </a:p>
          <a:p>
            <a:pPr lvl="0"/>
            <a:r>
              <a:rPr lang="nl-NL" sz="1400" dirty="0">
                <a:solidFill>
                  <a:schemeClr val="tx1"/>
                </a:solidFill>
                <a:sym typeface="Symbol" panose="05050102010706020507" pitchFamily="18" charset="2"/>
              </a:rPr>
              <a:t> </a:t>
            </a:r>
            <a:r>
              <a:rPr lang="nl-NL" sz="1400" dirty="0">
                <a:solidFill>
                  <a:schemeClr val="tx1"/>
                </a:solidFill>
              </a:rPr>
              <a:t>Wat maakt dat het een 7 is en geen 6?</a:t>
            </a:r>
          </a:p>
          <a:p>
            <a:pPr lvl="0"/>
            <a:r>
              <a:rPr lang="nl-NL" sz="1400" dirty="0">
                <a:solidFill>
                  <a:schemeClr val="tx1"/>
                </a:solidFill>
                <a:sym typeface="Symbol" panose="05050102010706020507" pitchFamily="18" charset="2"/>
              </a:rPr>
              <a:t> </a:t>
            </a:r>
            <a:r>
              <a:rPr lang="nl-NL" sz="1400" dirty="0">
                <a:solidFill>
                  <a:schemeClr val="tx1"/>
                </a:solidFill>
              </a:rPr>
              <a:t>Wat zijn voor jou voordelen om te stoppen met roken?</a:t>
            </a:r>
          </a:p>
          <a:p>
            <a:pPr lvl="0"/>
            <a:endParaRPr lang="nl-NL" sz="1400" dirty="0">
              <a:solidFill>
                <a:schemeClr val="tx1"/>
              </a:solidFill>
            </a:endParaRPr>
          </a:p>
          <a:p>
            <a:pPr lvl="0"/>
            <a:r>
              <a:rPr lang="nl-NL" sz="1400" dirty="0">
                <a:solidFill>
                  <a:schemeClr val="tx1"/>
                </a:solidFill>
                <a:sym typeface="Symbol" panose="05050102010706020507" pitchFamily="18" charset="2"/>
              </a:rPr>
              <a:t> </a:t>
            </a:r>
            <a:r>
              <a:rPr lang="nl-NL" sz="1400" dirty="0">
                <a:solidFill>
                  <a:schemeClr val="tx1"/>
                </a:solidFill>
              </a:rPr>
              <a:t>Stel dat je stopt met roken, in hoeverre denk je dat het gaat lukken op een schaal van 0 tot 10?</a:t>
            </a:r>
          </a:p>
          <a:p>
            <a:pPr lvl="0"/>
            <a:r>
              <a:rPr lang="nl-NL" sz="1400" dirty="0">
                <a:solidFill>
                  <a:schemeClr val="tx1"/>
                </a:solidFill>
                <a:sym typeface="Symbol" panose="05050102010706020507" pitchFamily="18" charset="2"/>
              </a:rPr>
              <a:t> </a:t>
            </a:r>
            <a:r>
              <a:rPr lang="nl-NL" sz="1400" dirty="0">
                <a:solidFill>
                  <a:schemeClr val="tx1"/>
                </a:solidFill>
              </a:rPr>
              <a:t>Wat maakt dat het geen 4 is maar een 5?</a:t>
            </a:r>
          </a:p>
          <a:p>
            <a:pPr lvl="0"/>
            <a:r>
              <a:rPr lang="nl-NL" sz="1400" dirty="0">
                <a:solidFill>
                  <a:schemeClr val="tx1"/>
                </a:solidFill>
                <a:sym typeface="Symbol" panose="05050102010706020507" pitchFamily="18" charset="2"/>
              </a:rPr>
              <a:t> </a:t>
            </a:r>
            <a:r>
              <a:rPr lang="nl-NL" sz="1400" dirty="0">
                <a:solidFill>
                  <a:schemeClr val="tx1"/>
                </a:solidFill>
              </a:rPr>
              <a:t>Wat kan jou helpen om van de 5 een 6 te maken?</a:t>
            </a:r>
          </a:p>
          <a:p>
            <a:pPr lvl="0"/>
            <a:r>
              <a:rPr lang="nl-NL" sz="1400" dirty="0">
                <a:solidFill>
                  <a:schemeClr val="tx1"/>
                </a:solidFill>
                <a:sym typeface="Symbol" panose="05050102010706020507" pitchFamily="18" charset="2"/>
              </a:rPr>
              <a:t> </a:t>
            </a:r>
            <a:r>
              <a:rPr lang="nl-NL" sz="1400" dirty="0">
                <a:solidFill>
                  <a:schemeClr val="tx1"/>
                </a:solidFill>
              </a:rPr>
              <a:t>Hoe zou het voor jou zijn als het zou lukken om te stoppen met roken?</a:t>
            </a:r>
          </a:p>
        </p:txBody>
      </p:sp>
      <p:sp>
        <p:nvSpPr>
          <p:cNvPr id="8" name="Titel 1">
            <a:extLst>
              <a:ext uri="{FF2B5EF4-FFF2-40B4-BE49-F238E27FC236}">
                <a16:creationId xmlns:a16="http://schemas.microsoft.com/office/drawing/2014/main" id="{5AF17A87-05FE-4529-97A4-253FB48B4C4C}"/>
              </a:ext>
            </a:extLst>
          </p:cNvPr>
          <p:cNvSpPr>
            <a:spLocks noGrp="1"/>
          </p:cNvSpPr>
          <p:nvPr>
            <p:ph type="title"/>
          </p:nvPr>
        </p:nvSpPr>
        <p:spPr>
          <a:xfrm>
            <a:off x="837981" y="365126"/>
            <a:ext cx="6886793" cy="1325563"/>
          </a:xfrm>
        </p:spPr>
        <p:txBody>
          <a:bodyPr/>
          <a:lstStyle/>
          <a:p>
            <a:r>
              <a:rPr lang="nl-NL" dirty="0"/>
              <a:t>Stappen Rookvrij Opgroeien</a:t>
            </a:r>
          </a:p>
        </p:txBody>
      </p:sp>
      <p:cxnSp>
        <p:nvCxnSpPr>
          <p:cNvPr id="10" name="Rechte verbindingslijn 9">
            <a:extLst>
              <a:ext uri="{FF2B5EF4-FFF2-40B4-BE49-F238E27FC236}">
                <a16:creationId xmlns:a16="http://schemas.microsoft.com/office/drawing/2014/main" id="{676B0FB7-3B80-4DD2-A8E0-848D85801DB0}"/>
              </a:ext>
            </a:extLst>
          </p:cNvPr>
          <p:cNvCxnSpPr/>
          <p:nvPr/>
        </p:nvCxnSpPr>
        <p:spPr>
          <a:xfrm>
            <a:off x="4029076" y="3691600"/>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7AA20D35-7800-4109-BCCA-65B2994D2984}"/>
              </a:ext>
            </a:extLst>
          </p:cNvPr>
          <p:cNvCxnSpPr/>
          <p:nvPr/>
        </p:nvCxnSpPr>
        <p:spPr>
          <a:xfrm>
            <a:off x="4029076" y="1709739"/>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cxnSp>
        <p:nvCxnSpPr>
          <p:cNvPr id="12" name="Rechte verbindingslijn 11">
            <a:extLst>
              <a:ext uri="{FF2B5EF4-FFF2-40B4-BE49-F238E27FC236}">
                <a16:creationId xmlns:a16="http://schemas.microsoft.com/office/drawing/2014/main" id="{95723F2C-A2D4-412A-BAA1-1FF6835DBAD8}"/>
              </a:ext>
            </a:extLst>
          </p:cNvPr>
          <p:cNvCxnSpPr/>
          <p:nvPr/>
        </p:nvCxnSpPr>
        <p:spPr>
          <a:xfrm>
            <a:off x="4029076" y="4491700"/>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sp>
        <p:nvSpPr>
          <p:cNvPr id="13" name="Tekstvak 12">
            <a:extLst>
              <a:ext uri="{FF2B5EF4-FFF2-40B4-BE49-F238E27FC236}">
                <a16:creationId xmlns:a16="http://schemas.microsoft.com/office/drawing/2014/main" id="{218B95D2-FAAD-4031-80C0-85CC5F5E8A39}"/>
              </a:ext>
            </a:extLst>
          </p:cNvPr>
          <p:cNvSpPr txBox="1"/>
          <p:nvPr/>
        </p:nvSpPr>
        <p:spPr>
          <a:xfrm>
            <a:off x="10281920" y="5851292"/>
            <a:ext cx="1906905"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3"/>
              </a:rPr>
              <a:t>Handkaart Rookvrij Opgroeien</a:t>
            </a:r>
            <a:endParaRPr lang="nl-NL" sz="1100" dirty="0"/>
          </a:p>
        </p:txBody>
      </p:sp>
    </p:spTree>
    <p:extLst>
      <p:ext uri="{BB962C8B-B14F-4D97-AF65-F5344CB8AC3E}">
        <p14:creationId xmlns:p14="http://schemas.microsoft.com/office/powerpoint/2010/main" val="273581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E6CFFE2E-EF03-467C-A21A-D14CAD706367}"/>
              </a:ext>
            </a:extLst>
          </p:cNvPr>
          <p:cNvSpPr/>
          <p:nvPr/>
        </p:nvSpPr>
        <p:spPr>
          <a:xfrm>
            <a:off x="1190628" y="2617620"/>
            <a:ext cx="2571750" cy="1410576"/>
          </a:xfrm>
          <a:prstGeom prst="round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1600" b="1" dirty="0"/>
              <a:t>Stap 3</a:t>
            </a:r>
          </a:p>
          <a:p>
            <a:pPr lvl="0" algn="ctr"/>
            <a:r>
              <a:rPr lang="nl-NL" sz="1600" b="1" dirty="0"/>
              <a:t>Doorverwijzen</a:t>
            </a:r>
            <a:br>
              <a:rPr lang="nl-NL" sz="1600" b="1" dirty="0"/>
            </a:br>
            <a:endParaRPr lang="nl-NL" sz="1600" b="1" dirty="0"/>
          </a:p>
          <a:p>
            <a:pPr algn="ctr"/>
            <a:r>
              <a:rPr lang="nl-NL" sz="1400" dirty="0">
                <a:solidFill>
                  <a:schemeClr val="bg1"/>
                </a:solidFill>
                <a:sym typeface="Symbol" panose="05050102010706020507" pitchFamily="18" charset="2"/>
              </a:rPr>
              <a:t> Geef (extra) informatie</a:t>
            </a:r>
          </a:p>
          <a:p>
            <a:pPr algn="ctr"/>
            <a:r>
              <a:rPr lang="nl-NL" sz="1400" dirty="0">
                <a:solidFill>
                  <a:schemeClr val="bg1"/>
                </a:solidFill>
                <a:sym typeface="Symbol" panose="05050102010706020507" pitchFamily="18" charset="2"/>
              </a:rPr>
              <a:t> Geef stopadvies</a:t>
            </a:r>
          </a:p>
          <a:p>
            <a:pPr algn="ctr"/>
            <a:r>
              <a:rPr lang="nl-NL" sz="1400" dirty="0">
                <a:solidFill>
                  <a:schemeClr val="bg1"/>
                </a:solidFill>
                <a:sym typeface="Symbol" panose="05050102010706020507" pitchFamily="18" charset="2"/>
              </a:rPr>
              <a:t> Verwijs door</a:t>
            </a:r>
          </a:p>
        </p:txBody>
      </p:sp>
      <p:sp>
        <p:nvSpPr>
          <p:cNvPr id="5" name="Rechthoek: afgeronde hoeken 4">
            <a:extLst>
              <a:ext uri="{FF2B5EF4-FFF2-40B4-BE49-F238E27FC236}">
                <a16:creationId xmlns:a16="http://schemas.microsoft.com/office/drawing/2014/main" id="{C1797659-0028-44AC-BEEE-7AEBB67C8D8D}"/>
              </a:ext>
            </a:extLst>
          </p:cNvPr>
          <p:cNvSpPr/>
          <p:nvPr/>
        </p:nvSpPr>
        <p:spPr>
          <a:xfrm>
            <a:off x="4019552" y="2320402"/>
            <a:ext cx="7419973" cy="2005012"/>
          </a:xfrm>
          <a:prstGeom prst="round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1400" dirty="0">
                <a:solidFill>
                  <a:schemeClr val="tx1"/>
                </a:solidFill>
                <a:sym typeface="Symbol" panose="05050102010706020507" pitchFamily="18" charset="2"/>
              </a:rPr>
              <a:t>  </a:t>
            </a:r>
            <a:r>
              <a:rPr lang="nl-NL" sz="1400" dirty="0">
                <a:solidFill>
                  <a:schemeClr val="tx1"/>
                </a:solidFill>
              </a:rPr>
              <a:t>Ik wil je graag nog iets vertellen over meeroken. Vind je dat goed?</a:t>
            </a:r>
          </a:p>
          <a:p>
            <a:pPr lvl="0"/>
            <a:r>
              <a:rPr lang="nl-NL" sz="1400" dirty="0">
                <a:solidFill>
                  <a:schemeClr val="tx1"/>
                </a:solidFill>
                <a:sym typeface="Symbol" panose="05050102010706020507" pitchFamily="18" charset="2"/>
              </a:rPr>
              <a:t>  Het is voor kinderen niet gezond om rook in te ademen. Je kind kan dan moeite krijgen met ademen. Of slechter gaan horen.</a:t>
            </a:r>
            <a:br>
              <a:rPr lang="nl-NL" sz="1400" dirty="0">
                <a:solidFill>
                  <a:schemeClr val="tx1"/>
                </a:solidFill>
                <a:sym typeface="Symbol" panose="05050102010706020507" pitchFamily="18" charset="2"/>
              </a:rPr>
            </a:br>
            <a:endParaRPr lang="nl-NL" sz="1400" dirty="0">
              <a:solidFill>
                <a:schemeClr val="tx1"/>
              </a:solidFill>
            </a:endParaRPr>
          </a:p>
          <a:p>
            <a:pPr lvl="0"/>
            <a:r>
              <a:rPr lang="nl-NL" sz="1400" dirty="0">
                <a:solidFill>
                  <a:schemeClr val="tx1"/>
                </a:solidFill>
                <a:sym typeface="Symbol" panose="05050102010706020507" pitchFamily="18" charset="2"/>
              </a:rPr>
              <a:t>  Ook om die reden adviseer ik je om te stoppen met roken.</a:t>
            </a:r>
            <a:endParaRPr lang="nl-NL" sz="1400" dirty="0">
              <a:solidFill>
                <a:schemeClr val="tx1"/>
              </a:solidFill>
            </a:endParaRPr>
          </a:p>
          <a:p>
            <a:pPr lvl="0"/>
            <a:r>
              <a:rPr lang="nl-NL" sz="1400" dirty="0">
                <a:solidFill>
                  <a:schemeClr val="tx1"/>
                </a:solidFill>
                <a:sym typeface="Symbol" panose="05050102010706020507" pitchFamily="18" charset="2"/>
              </a:rPr>
              <a:t>  Wij werken met de coaches van Rookvrije Ouders. Mag ik jouw telefoonnummer doorgeven? Dan kan een coach je bellen en meer vertellen over de begeleiding.</a:t>
            </a:r>
            <a:endParaRPr lang="nl-NL" sz="1400" dirty="0">
              <a:solidFill>
                <a:schemeClr val="tx1"/>
              </a:solidFill>
            </a:endParaRPr>
          </a:p>
          <a:p>
            <a:pPr lvl="0"/>
            <a:r>
              <a:rPr lang="nl-NL" sz="1400" dirty="0">
                <a:solidFill>
                  <a:schemeClr val="tx1"/>
                </a:solidFill>
                <a:sym typeface="Symbol" panose="05050102010706020507" pitchFamily="18" charset="2"/>
              </a:rPr>
              <a:t>  </a:t>
            </a:r>
            <a:r>
              <a:rPr lang="nl-NL" sz="1400" dirty="0">
                <a:solidFill>
                  <a:schemeClr val="tx1"/>
                </a:solidFill>
              </a:rPr>
              <a:t>Welke vragen heb je nog?</a:t>
            </a:r>
          </a:p>
        </p:txBody>
      </p:sp>
      <p:cxnSp>
        <p:nvCxnSpPr>
          <p:cNvPr id="9" name="Rechte verbindingslijn 8">
            <a:extLst>
              <a:ext uri="{FF2B5EF4-FFF2-40B4-BE49-F238E27FC236}">
                <a16:creationId xmlns:a16="http://schemas.microsoft.com/office/drawing/2014/main" id="{4BB8FE36-27B4-4BB9-92B0-FEEE9BB2D2D1}"/>
              </a:ext>
            </a:extLst>
          </p:cNvPr>
          <p:cNvCxnSpPr/>
          <p:nvPr/>
        </p:nvCxnSpPr>
        <p:spPr>
          <a:xfrm>
            <a:off x="4152901" y="3215350"/>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sp>
        <p:nvSpPr>
          <p:cNvPr id="11" name="Titel 1">
            <a:extLst>
              <a:ext uri="{FF2B5EF4-FFF2-40B4-BE49-F238E27FC236}">
                <a16:creationId xmlns:a16="http://schemas.microsoft.com/office/drawing/2014/main" id="{FE680B97-551F-45DD-AF4D-17A452BE5895}"/>
              </a:ext>
            </a:extLst>
          </p:cNvPr>
          <p:cNvSpPr>
            <a:spLocks noGrp="1"/>
          </p:cNvSpPr>
          <p:nvPr>
            <p:ph type="title"/>
          </p:nvPr>
        </p:nvSpPr>
        <p:spPr>
          <a:xfrm>
            <a:off x="837981" y="365126"/>
            <a:ext cx="6886793" cy="1325563"/>
          </a:xfrm>
        </p:spPr>
        <p:txBody>
          <a:bodyPr/>
          <a:lstStyle/>
          <a:p>
            <a:r>
              <a:rPr lang="nl-NL" dirty="0"/>
              <a:t>Stappen Rookvrij Opgroeien</a:t>
            </a:r>
          </a:p>
        </p:txBody>
      </p:sp>
      <p:sp>
        <p:nvSpPr>
          <p:cNvPr id="6" name="Tekstvak 5">
            <a:extLst>
              <a:ext uri="{FF2B5EF4-FFF2-40B4-BE49-F238E27FC236}">
                <a16:creationId xmlns:a16="http://schemas.microsoft.com/office/drawing/2014/main" id="{F2733EA2-08DB-492F-BC4C-18592EBABB2B}"/>
              </a:ext>
            </a:extLst>
          </p:cNvPr>
          <p:cNvSpPr txBox="1"/>
          <p:nvPr/>
        </p:nvSpPr>
        <p:spPr>
          <a:xfrm>
            <a:off x="10281920" y="5851292"/>
            <a:ext cx="1906905"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3"/>
              </a:rPr>
              <a:t>Handkaart Rookvrij Opgroeien</a:t>
            </a:r>
            <a:endParaRPr lang="nl-NL" sz="1100" dirty="0"/>
          </a:p>
        </p:txBody>
      </p:sp>
    </p:spTree>
    <p:extLst>
      <p:ext uri="{BB962C8B-B14F-4D97-AF65-F5344CB8AC3E}">
        <p14:creationId xmlns:p14="http://schemas.microsoft.com/office/powerpoint/2010/main" val="224081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E6CFFE2E-EF03-467C-A21A-D14CAD706367}"/>
              </a:ext>
            </a:extLst>
          </p:cNvPr>
          <p:cNvSpPr/>
          <p:nvPr/>
        </p:nvSpPr>
        <p:spPr>
          <a:xfrm>
            <a:off x="514243" y="2338169"/>
            <a:ext cx="3340316" cy="1833782"/>
          </a:xfrm>
          <a:prstGeom prst="round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1600" b="1" dirty="0"/>
              <a:t>Rookvrij blijven bespreken</a:t>
            </a:r>
          </a:p>
          <a:p>
            <a:pPr algn="ctr"/>
            <a:r>
              <a:rPr lang="nl-NL" sz="1600" dirty="0">
                <a:solidFill>
                  <a:schemeClr val="bg1"/>
                </a:solidFill>
                <a:sym typeface="Symbol" panose="05050102010706020507" pitchFamily="18" charset="2"/>
              </a:rPr>
              <a:t> Geef compliment</a:t>
            </a:r>
          </a:p>
          <a:p>
            <a:pPr algn="ctr"/>
            <a:r>
              <a:rPr lang="nl-NL" sz="1600" dirty="0">
                <a:solidFill>
                  <a:schemeClr val="bg1"/>
                </a:solidFill>
                <a:sym typeface="Symbol" panose="05050102010706020507" pitchFamily="18" charset="2"/>
              </a:rPr>
              <a:t> Bespreek belang rookvrij blijven</a:t>
            </a:r>
          </a:p>
          <a:p>
            <a:pPr algn="ctr"/>
            <a:r>
              <a:rPr lang="nl-NL" sz="1600" dirty="0">
                <a:solidFill>
                  <a:schemeClr val="bg1"/>
                </a:solidFill>
                <a:sym typeface="Symbol" panose="05050102010706020507" pitchFamily="18" charset="2"/>
              </a:rPr>
              <a:t> Bespreek moeilijke situaties</a:t>
            </a:r>
            <a:br>
              <a:rPr lang="nl-NL" sz="1600" dirty="0">
                <a:solidFill>
                  <a:schemeClr val="bg1"/>
                </a:solidFill>
                <a:sym typeface="Symbol" panose="05050102010706020507" pitchFamily="18" charset="2"/>
              </a:rPr>
            </a:br>
            <a:r>
              <a:rPr lang="nl-NL" sz="1600" dirty="0">
                <a:solidFill>
                  <a:schemeClr val="bg1"/>
                </a:solidFill>
                <a:sym typeface="Symbol" panose="05050102010706020507" pitchFamily="18" charset="2"/>
              </a:rPr>
              <a:t> Bied extra ondersteuning</a:t>
            </a:r>
          </a:p>
        </p:txBody>
      </p:sp>
      <p:sp>
        <p:nvSpPr>
          <p:cNvPr id="5" name="Rechthoek: afgeronde hoeken 4">
            <a:extLst>
              <a:ext uri="{FF2B5EF4-FFF2-40B4-BE49-F238E27FC236}">
                <a16:creationId xmlns:a16="http://schemas.microsoft.com/office/drawing/2014/main" id="{C1797659-0028-44AC-BEEE-7AEBB67C8D8D}"/>
              </a:ext>
            </a:extLst>
          </p:cNvPr>
          <p:cNvSpPr/>
          <p:nvPr/>
        </p:nvSpPr>
        <p:spPr>
          <a:xfrm>
            <a:off x="4054584" y="1447800"/>
            <a:ext cx="7419973" cy="3819525"/>
          </a:xfrm>
          <a:prstGeom prst="round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1400" dirty="0">
                <a:solidFill>
                  <a:schemeClr val="tx1"/>
                </a:solidFill>
                <a:sym typeface="Symbol" panose="05050102010706020507" pitchFamily="18" charset="2"/>
              </a:rPr>
              <a:t>  </a:t>
            </a:r>
            <a:r>
              <a:rPr lang="nl-NL" sz="1400" dirty="0">
                <a:solidFill>
                  <a:schemeClr val="tx1"/>
                </a:solidFill>
              </a:rPr>
              <a:t>Wat goed dat je (tijdens de zwangerschap) gestopt bent met roken! Hoe gaat het nu?</a:t>
            </a:r>
          </a:p>
          <a:p>
            <a:pPr lvl="0"/>
            <a:r>
              <a:rPr lang="nl-NL" sz="1400" dirty="0">
                <a:solidFill>
                  <a:schemeClr val="tx1"/>
                </a:solidFill>
                <a:sym typeface="Symbol" panose="05050102010706020507" pitchFamily="18" charset="2"/>
              </a:rPr>
              <a:t>  Welke voordelen merk je van rookvrij zijn?</a:t>
            </a:r>
            <a:br>
              <a:rPr lang="nl-NL" sz="1400" dirty="0">
                <a:solidFill>
                  <a:schemeClr val="tx1"/>
                </a:solidFill>
                <a:sym typeface="Symbol" panose="05050102010706020507" pitchFamily="18" charset="2"/>
              </a:rPr>
            </a:br>
            <a:endParaRPr lang="nl-NL" sz="1400" dirty="0">
              <a:solidFill>
                <a:schemeClr val="tx1"/>
              </a:solidFill>
            </a:endParaRPr>
          </a:p>
          <a:p>
            <a:pPr lvl="0"/>
            <a:r>
              <a:rPr lang="nl-NL" sz="1400" dirty="0">
                <a:solidFill>
                  <a:schemeClr val="tx1"/>
                </a:solidFill>
                <a:sym typeface="Symbol" panose="05050102010706020507" pitchFamily="18" charset="2"/>
              </a:rPr>
              <a:t>  Ook nu is het voor de gezondheid van je kind belangrijk om rookvrij te blijven.</a:t>
            </a:r>
            <a:endParaRPr lang="nl-NL" sz="1400" dirty="0">
              <a:solidFill>
                <a:schemeClr val="tx1"/>
              </a:solidFill>
            </a:endParaRPr>
          </a:p>
          <a:p>
            <a:pPr lvl="0"/>
            <a:r>
              <a:rPr lang="nl-NL" sz="1400" dirty="0">
                <a:solidFill>
                  <a:schemeClr val="tx1"/>
                </a:solidFill>
                <a:sym typeface="Symbol" panose="05050102010706020507" pitchFamily="18" charset="2"/>
              </a:rPr>
              <a:t>  Het is voor kinderen niet gezond om rook in te ademen. Als je buiten rookt, komen gifstoffen uit de rook in de haren, de huid en in de kleding. Als je naar binnen gaat, dan ademt het kind die gifstoffen ook in.</a:t>
            </a:r>
            <a:br>
              <a:rPr lang="nl-NL" sz="1400" dirty="0">
                <a:solidFill>
                  <a:schemeClr val="tx1"/>
                </a:solidFill>
                <a:sym typeface="Symbol" panose="05050102010706020507" pitchFamily="18" charset="2"/>
              </a:rPr>
            </a:br>
            <a:endParaRPr lang="nl-NL" sz="1400" dirty="0">
              <a:solidFill>
                <a:schemeClr val="tx1"/>
              </a:solidFill>
            </a:endParaRPr>
          </a:p>
          <a:p>
            <a:r>
              <a:rPr lang="nl-NL" sz="1400" dirty="0">
                <a:solidFill>
                  <a:schemeClr val="tx1"/>
                </a:solidFill>
                <a:sym typeface="Symbol" panose="05050102010706020507" pitchFamily="18" charset="2"/>
              </a:rPr>
              <a:t>  </a:t>
            </a:r>
            <a:r>
              <a:rPr lang="nl-NL" sz="1400" dirty="0">
                <a:solidFill>
                  <a:schemeClr val="tx1"/>
                </a:solidFill>
              </a:rPr>
              <a:t>Zijn er momenten waarop je het moeilijk vindt om niet te roken?</a:t>
            </a:r>
          </a:p>
          <a:p>
            <a:r>
              <a:rPr lang="nl-NL" sz="1400" dirty="0">
                <a:solidFill>
                  <a:schemeClr val="tx1"/>
                </a:solidFill>
                <a:sym typeface="Symbol" panose="05050102010706020507" pitchFamily="18" charset="2"/>
              </a:rPr>
              <a:t>  </a:t>
            </a:r>
            <a:r>
              <a:rPr lang="nl-NL" sz="1400" dirty="0">
                <a:solidFill>
                  <a:schemeClr val="tx1"/>
                </a:solidFill>
              </a:rPr>
              <a:t>Wat kun je op deze momenten doen om het makkelijker te maken?</a:t>
            </a:r>
            <a:br>
              <a:rPr lang="nl-NL" sz="1400" dirty="0">
                <a:solidFill>
                  <a:schemeClr val="tx1"/>
                </a:solidFill>
              </a:rPr>
            </a:br>
            <a:endParaRPr lang="nl-NL" sz="1400" dirty="0">
              <a:solidFill>
                <a:schemeClr val="tx1"/>
              </a:solidFill>
            </a:endParaRPr>
          </a:p>
          <a:p>
            <a:r>
              <a:rPr lang="nl-NL" sz="1400" dirty="0">
                <a:solidFill>
                  <a:schemeClr val="tx1"/>
                </a:solidFill>
                <a:sym typeface="Symbol" panose="05050102010706020507" pitchFamily="18" charset="2"/>
              </a:rPr>
              <a:t>  </a:t>
            </a:r>
            <a:r>
              <a:rPr lang="nl-NL" sz="1400" dirty="0">
                <a:solidFill>
                  <a:schemeClr val="tx1"/>
                </a:solidFill>
              </a:rPr>
              <a:t>Wat heb je nodig om rookvrij te blijven?</a:t>
            </a:r>
            <a:br>
              <a:rPr lang="nl-NL" sz="1400" dirty="0">
                <a:solidFill>
                  <a:schemeClr val="tx1"/>
                </a:solidFill>
              </a:rPr>
            </a:br>
            <a:r>
              <a:rPr lang="nl-NL" sz="1400" dirty="0">
                <a:solidFill>
                  <a:schemeClr val="tx1"/>
                </a:solidFill>
                <a:sym typeface="Symbol" panose="05050102010706020507" pitchFamily="18" charset="2"/>
              </a:rPr>
              <a:t>  </a:t>
            </a:r>
            <a:r>
              <a:rPr lang="nl-NL" sz="1400" dirty="0">
                <a:solidFill>
                  <a:schemeClr val="tx1"/>
                </a:solidFill>
              </a:rPr>
              <a:t>Wil je het zelf proberen of vind je het fijn als je hier hulp bij krijgt?</a:t>
            </a:r>
          </a:p>
          <a:p>
            <a:r>
              <a:rPr lang="nl-NL" sz="1400" dirty="0">
                <a:solidFill>
                  <a:schemeClr val="tx1"/>
                </a:solidFill>
                <a:sym typeface="Symbol" panose="05050102010706020507" pitchFamily="18" charset="2"/>
              </a:rPr>
              <a:t>  </a:t>
            </a:r>
            <a:r>
              <a:rPr lang="nl-NL" sz="1400" dirty="0">
                <a:solidFill>
                  <a:schemeClr val="tx1"/>
                </a:solidFill>
              </a:rPr>
              <a:t>In de folder lees je ook wie jou kan helpen bij het rookvrij blijven. En ik kan jou daar ook bij helpen.</a:t>
            </a:r>
            <a:br>
              <a:rPr lang="nl-NL" sz="1400" dirty="0">
                <a:solidFill>
                  <a:schemeClr val="tx1"/>
                </a:solidFill>
              </a:rPr>
            </a:br>
            <a:r>
              <a:rPr lang="nl-NL" sz="1400" dirty="0">
                <a:solidFill>
                  <a:schemeClr val="tx1"/>
                </a:solidFill>
                <a:sym typeface="Symbol" panose="05050102010706020507" pitchFamily="18" charset="2"/>
              </a:rPr>
              <a:t>  </a:t>
            </a:r>
            <a:r>
              <a:rPr lang="nl-NL" sz="1400" dirty="0">
                <a:solidFill>
                  <a:schemeClr val="tx1"/>
                </a:solidFill>
              </a:rPr>
              <a:t>Welke vragen heb je nog?</a:t>
            </a:r>
          </a:p>
        </p:txBody>
      </p:sp>
      <p:sp>
        <p:nvSpPr>
          <p:cNvPr id="8" name="Titel 1">
            <a:extLst>
              <a:ext uri="{FF2B5EF4-FFF2-40B4-BE49-F238E27FC236}">
                <a16:creationId xmlns:a16="http://schemas.microsoft.com/office/drawing/2014/main" id="{5AF17A87-05FE-4529-97A4-253FB48B4C4C}"/>
              </a:ext>
            </a:extLst>
          </p:cNvPr>
          <p:cNvSpPr>
            <a:spLocks noGrp="1"/>
          </p:cNvSpPr>
          <p:nvPr>
            <p:ph type="title"/>
          </p:nvPr>
        </p:nvSpPr>
        <p:spPr>
          <a:xfrm>
            <a:off x="837981" y="365126"/>
            <a:ext cx="8258393" cy="1325563"/>
          </a:xfrm>
        </p:spPr>
        <p:txBody>
          <a:bodyPr/>
          <a:lstStyle/>
          <a:p>
            <a:r>
              <a:rPr lang="nl-NL" dirty="0"/>
              <a:t>Hoe bespreek ik rookvrij blijven?</a:t>
            </a:r>
          </a:p>
        </p:txBody>
      </p:sp>
      <p:cxnSp>
        <p:nvCxnSpPr>
          <p:cNvPr id="6" name="Rechte verbindingslijn 5">
            <a:extLst>
              <a:ext uri="{FF2B5EF4-FFF2-40B4-BE49-F238E27FC236}">
                <a16:creationId xmlns:a16="http://schemas.microsoft.com/office/drawing/2014/main" id="{CC3B59C8-E0A4-43DE-A0A9-AF1C322BF3CC}"/>
              </a:ext>
            </a:extLst>
          </p:cNvPr>
          <p:cNvCxnSpPr/>
          <p:nvPr/>
        </p:nvCxnSpPr>
        <p:spPr>
          <a:xfrm>
            <a:off x="4286251" y="2177125"/>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A1BF007A-7552-4B9B-BF25-2666B279EA86}"/>
              </a:ext>
            </a:extLst>
          </p:cNvPr>
          <p:cNvCxnSpPr/>
          <p:nvPr/>
        </p:nvCxnSpPr>
        <p:spPr>
          <a:xfrm>
            <a:off x="4286251" y="3224875"/>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E41C4EC6-6781-4CF7-B4AA-2896E5FB1C0D}"/>
              </a:ext>
            </a:extLst>
          </p:cNvPr>
          <p:cNvCxnSpPr/>
          <p:nvPr/>
        </p:nvCxnSpPr>
        <p:spPr>
          <a:xfrm>
            <a:off x="4286251" y="3891625"/>
            <a:ext cx="7029450" cy="0"/>
          </a:xfrm>
          <a:prstGeom prst="line">
            <a:avLst/>
          </a:prstGeom>
          <a:ln w="19050">
            <a:solidFill>
              <a:srgbClr val="41ADC0"/>
            </a:solidFill>
          </a:ln>
          <a:effectLst/>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99D31294-B870-4F75-BD2E-F3A62C564E28}"/>
              </a:ext>
            </a:extLst>
          </p:cNvPr>
          <p:cNvSpPr txBox="1"/>
          <p:nvPr/>
        </p:nvSpPr>
        <p:spPr>
          <a:xfrm>
            <a:off x="10281920" y="5851292"/>
            <a:ext cx="1906905" cy="261610"/>
          </a:xfrm>
          <a:prstGeom prst="rect">
            <a:avLst/>
          </a:prstGeom>
          <a:noFill/>
        </p:spPr>
        <p:txBody>
          <a:bodyPr wrap="square">
            <a:spAutoFit/>
          </a:bodyPr>
          <a:lstStyle/>
          <a:p>
            <a:pPr marL="0" indent="0">
              <a:buFont typeface="Arial" panose="020B0604020202020204" pitchFamily="34" charset="0"/>
              <a:buNone/>
            </a:pPr>
            <a:r>
              <a:rPr lang="nl-NL" sz="1100" baseline="0" dirty="0">
                <a:hlinkClick r:id="rId3"/>
              </a:rPr>
              <a:t>Handkaart Rookvrij Opgroeien</a:t>
            </a:r>
            <a:endParaRPr lang="nl-NL" sz="1100" dirty="0"/>
          </a:p>
        </p:txBody>
      </p:sp>
    </p:spTree>
    <p:extLst>
      <p:ext uri="{BB962C8B-B14F-4D97-AF65-F5344CB8AC3E}">
        <p14:creationId xmlns:p14="http://schemas.microsoft.com/office/powerpoint/2010/main" val="1554268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Oefenen met gespreksvoering? </a:t>
            </a:r>
          </a:p>
        </p:txBody>
      </p:sp>
      <p:sp>
        <p:nvSpPr>
          <p:cNvPr id="3" name="Tijdelijke aanduiding voor inhoud 2"/>
          <p:cNvSpPr>
            <a:spLocks noGrp="1"/>
          </p:cNvSpPr>
          <p:nvPr>
            <p:ph idx="1"/>
          </p:nvPr>
        </p:nvSpPr>
        <p:spPr>
          <a:xfrm>
            <a:off x="837982" y="1690689"/>
            <a:ext cx="10512862" cy="4498149"/>
          </a:xfrm>
        </p:spPr>
        <p:txBody>
          <a:bodyPr/>
          <a:lstStyle/>
          <a:p>
            <a:r>
              <a:rPr lang="nl-NL" dirty="0"/>
              <a:t>E-</a:t>
            </a:r>
            <a:r>
              <a:rPr lang="nl-NL" dirty="0" err="1"/>
              <a:t>learning</a:t>
            </a:r>
            <a:r>
              <a:rPr lang="nl-NL" dirty="0"/>
              <a:t> Rookvrije Start</a:t>
            </a:r>
          </a:p>
          <a:p>
            <a:pPr lvl="1"/>
            <a:r>
              <a:rPr lang="nl-NL" dirty="0"/>
              <a:t>Speciale route kraamzorg </a:t>
            </a:r>
          </a:p>
          <a:p>
            <a:r>
              <a:rPr lang="nl-NL" dirty="0" err="1"/>
              <a:t>E-learning</a:t>
            </a:r>
            <a:r>
              <a:rPr lang="nl-NL" dirty="0"/>
              <a:t> Begrijpelijk communiceren</a:t>
            </a:r>
          </a:p>
          <a:p>
            <a:r>
              <a:rPr lang="nl-NL" dirty="0" err="1"/>
              <a:t>E-learning</a:t>
            </a:r>
            <a:r>
              <a:rPr lang="nl-NL" dirty="0"/>
              <a:t> Rookvrije Ouders</a:t>
            </a:r>
          </a:p>
          <a:p>
            <a:r>
              <a:rPr lang="nl-NL" dirty="0"/>
              <a:t>Training Rookvrije Start</a:t>
            </a:r>
          </a:p>
          <a:p>
            <a:pPr marL="457200" lvl="1" indent="0">
              <a:buNone/>
            </a:pPr>
            <a:endParaRPr lang="nl-NL" dirty="0"/>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1114" y="3681582"/>
            <a:ext cx="4228365" cy="2291780"/>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1114" y="1024128"/>
            <a:ext cx="4228365" cy="2289979"/>
          </a:xfrm>
          <a:prstGeom prst="rect">
            <a:avLst/>
          </a:prstGeom>
        </p:spPr>
      </p:pic>
    </p:spTree>
    <p:extLst>
      <p:ext uri="{BB962C8B-B14F-4D97-AF65-F5344CB8AC3E}">
        <p14:creationId xmlns:p14="http://schemas.microsoft.com/office/powerpoint/2010/main" val="1244419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843" y="-1892179"/>
            <a:ext cx="13273550" cy="8849033"/>
          </a:xfrm>
          <a:prstGeom prst="rect">
            <a:avLst/>
          </a:prstGeom>
        </p:spPr>
      </p:pic>
      <p:sp>
        <p:nvSpPr>
          <p:cNvPr id="5" name="Rechthoek 4"/>
          <p:cNvSpPr/>
          <p:nvPr/>
        </p:nvSpPr>
        <p:spPr>
          <a:xfrm>
            <a:off x="-4" y="4262309"/>
            <a:ext cx="6943064" cy="919291"/>
          </a:xfrm>
          <a:prstGeom prst="rect">
            <a:avLst/>
          </a:prstGeom>
          <a:solidFill>
            <a:srgbClr val="41ADC0"/>
          </a:solidFill>
          <a:ln>
            <a:solidFill>
              <a:srgbClr val="41AD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nl-NL" dirty="0"/>
          </a:p>
        </p:txBody>
      </p:sp>
      <p:sp>
        <p:nvSpPr>
          <p:cNvPr id="6" name="Rechthoek 5"/>
          <p:cNvSpPr/>
          <p:nvPr/>
        </p:nvSpPr>
        <p:spPr>
          <a:xfrm>
            <a:off x="0" y="3854536"/>
            <a:ext cx="6943060" cy="407773"/>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NL" sz="2400" b="1" dirty="0"/>
          </a:p>
        </p:txBody>
      </p:sp>
      <p:sp>
        <p:nvSpPr>
          <p:cNvPr id="7" name="Tekstvak 6"/>
          <p:cNvSpPr txBox="1"/>
          <p:nvPr/>
        </p:nvSpPr>
        <p:spPr>
          <a:xfrm>
            <a:off x="302736" y="4374760"/>
            <a:ext cx="6470204" cy="584775"/>
          </a:xfrm>
          <a:prstGeom prst="rect">
            <a:avLst/>
          </a:prstGeom>
          <a:noFill/>
        </p:spPr>
        <p:txBody>
          <a:bodyPr wrap="square" rtlCol="0">
            <a:spAutoFit/>
          </a:bodyPr>
          <a:lstStyle/>
          <a:p>
            <a:r>
              <a:rPr lang="nl-NL" altLang="nl-NL" sz="3200" dirty="0">
                <a:solidFill>
                  <a:schemeClr val="bg1"/>
                </a:solidFill>
              </a:rPr>
              <a:t>Ondersteunende materialen</a:t>
            </a:r>
            <a:r>
              <a:rPr lang="nl-NL" altLang="nl-NL" dirty="0">
                <a:solidFill>
                  <a:schemeClr val="bg1"/>
                </a:solidFill>
              </a:rPr>
              <a:t> </a:t>
            </a:r>
            <a:endParaRPr lang="nl-NL" sz="3200" dirty="0">
              <a:solidFill>
                <a:schemeClr val="bg1"/>
              </a:solidFill>
            </a:endParaRPr>
          </a:p>
        </p:txBody>
      </p:sp>
    </p:spTree>
    <p:extLst>
      <p:ext uri="{BB962C8B-B14F-4D97-AF65-F5344CB8AC3E}">
        <p14:creationId xmlns:p14="http://schemas.microsoft.com/office/powerpoint/2010/main" val="2695664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Andere ondersteunende materialen </a:t>
            </a:r>
          </a:p>
        </p:txBody>
      </p:sp>
      <p:sp>
        <p:nvSpPr>
          <p:cNvPr id="3" name="Tijdelijke aanduiding voor inhoud 2"/>
          <p:cNvSpPr>
            <a:spLocks noGrp="1"/>
          </p:cNvSpPr>
          <p:nvPr>
            <p:ph idx="1"/>
          </p:nvPr>
        </p:nvSpPr>
        <p:spPr/>
        <p:txBody>
          <a:bodyPr/>
          <a:lstStyle/>
          <a:p>
            <a:r>
              <a:rPr lang="nl-NL" dirty="0"/>
              <a:t>Bureaukaarten</a:t>
            </a:r>
          </a:p>
          <a:p>
            <a:r>
              <a:rPr lang="nl-NL" dirty="0"/>
              <a:t>Materialen begrijpelijk communiceren</a:t>
            </a:r>
          </a:p>
          <a:p>
            <a:r>
              <a:rPr lang="nl-NL" dirty="0"/>
              <a:t>Folders voor (aanstaande) ouders</a:t>
            </a:r>
          </a:p>
          <a:p>
            <a:r>
              <a:rPr lang="nl-NL" dirty="0"/>
              <a:t>Doorverwijzen naar Rookvrije Ouders</a:t>
            </a:r>
          </a:p>
        </p:txBody>
      </p:sp>
    </p:spTree>
    <p:extLst>
      <p:ext uri="{BB962C8B-B14F-4D97-AF65-F5344CB8AC3E}">
        <p14:creationId xmlns:p14="http://schemas.microsoft.com/office/powerpoint/2010/main" val="186552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930" y="180755"/>
            <a:ext cx="11599141" cy="5858674"/>
          </a:xfrm>
          <a:prstGeom prst="rect">
            <a:avLst/>
          </a:prstGeom>
        </p:spPr>
      </p:pic>
    </p:spTree>
    <p:extLst>
      <p:ext uri="{BB962C8B-B14F-4D97-AF65-F5344CB8AC3E}">
        <p14:creationId xmlns:p14="http://schemas.microsoft.com/office/powerpoint/2010/main" val="3194579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Taskforce Rookvrije Start</a:t>
            </a:r>
          </a:p>
        </p:txBody>
      </p:sp>
      <p:sp>
        <p:nvSpPr>
          <p:cNvPr id="3" name="Tijdelijke aanduiding voor inhoud 2"/>
          <p:cNvSpPr>
            <a:spLocks noGrp="1"/>
          </p:cNvSpPr>
          <p:nvPr>
            <p:ph idx="1"/>
          </p:nvPr>
        </p:nvSpPr>
        <p:spPr/>
        <p:txBody>
          <a:bodyPr>
            <a:normAutofit/>
          </a:bodyPr>
          <a:lstStyle/>
          <a:p>
            <a:r>
              <a:rPr lang="en-GB" sz="2599" dirty="0"/>
              <a:t>Elk kind </a:t>
            </a:r>
            <a:r>
              <a:rPr lang="en-GB" sz="2599" dirty="0" err="1"/>
              <a:t>heeft</a:t>
            </a:r>
            <a:r>
              <a:rPr lang="en-GB" sz="2599" dirty="0"/>
              <a:t> </a:t>
            </a:r>
            <a:r>
              <a:rPr lang="en-GB" sz="2599" b="1" dirty="0" err="1"/>
              <a:t>recht</a:t>
            </a:r>
            <a:r>
              <a:rPr lang="en-GB" sz="2599" dirty="0"/>
              <a:t> </a:t>
            </a:r>
            <a:r>
              <a:rPr lang="en-GB" sz="2599" b="1" dirty="0"/>
              <a:t>op</a:t>
            </a:r>
            <a:r>
              <a:rPr lang="en-GB" sz="2599" dirty="0"/>
              <a:t> </a:t>
            </a:r>
            <a:r>
              <a:rPr lang="en-GB" sz="2599" b="1" dirty="0" err="1"/>
              <a:t>een</a:t>
            </a:r>
            <a:r>
              <a:rPr lang="en-GB" sz="2599" b="1" dirty="0"/>
              <a:t> </a:t>
            </a:r>
            <a:r>
              <a:rPr lang="en-GB" sz="2599" b="1" dirty="0" err="1"/>
              <a:t>rookvrije</a:t>
            </a:r>
            <a:r>
              <a:rPr lang="en-GB" sz="2599" b="1" dirty="0"/>
              <a:t> start</a:t>
            </a:r>
            <a:r>
              <a:rPr lang="en-GB" sz="2599" dirty="0"/>
              <a:t>. </a:t>
            </a:r>
          </a:p>
          <a:p>
            <a:r>
              <a:rPr lang="en-GB" sz="2599" b="1" dirty="0" err="1"/>
              <a:t>Alle</a:t>
            </a:r>
            <a:r>
              <a:rPr lang="en-GB" sz="2599" b="1" dirty="0"/>
              <a:t> </a:t>
            </a:r>
            <a:r>
              <a:rPr lang="en-GB" sz="2599" b="1" dirty="0" err="1"/>
              <a:t>zorgprofessionals</a:t>
            </a:r>
            <a:r>
              <a:rPr lang="en-GB" sz="2599" b="1" dirty="0"/>
              <a:t> </a:t>
            </a:r>
            <a:r>
              <a:rPr lang="en-GB" sz="2599" dirty="0"/>
              <a:t>- van </a:t>
            </a:r>
            <a:r>
              <a:rPr lang="en-GB" sz="2599" dirty="0" err="1"/>
              <a:t>verloskundige</a:t>
            </a:r>
            <a:r>
              <a:rPr lang="en-GB" sz="2599" dirty="0"/>
              <a:t> tot </a:t>
            </a:r>
            <a:r>
              <a:rPr lang="en-GB" sz="2599" dirty="0" err="1"/>
              <a:t>jeugdarts</a:t>
            </a:r>
            <a:r>
              <a:rPr lang="en-GB" sz="2599" dirty="0"/>
              <a:t> - </a:t>
            </a:r>
            <a:br>
              <a:rPr lang="en-GB" sz="2599" dirty="0"/>
            </a:br>
            <a:r>
              <a:rPr lang="en-GB" sz="2599" dirty="0" err="1"/>
              <a:t>slaan</a:t>
            </a:r>
            <a:r>
              <a:rPr lang="en-GB" sz="2599" dirty="0"/>
              <a:t> </a:t>
            </a:r>
            <a:r>
              <a:rPr lang="en-GB" sz="2599" dirty="0" err="1"/>
              <a:t>daarvoor</a:t>
            </a:r>
            <a:r>
              <a:rPr lang="en-GB" sz="2599" dirty="0"/>
              <a:t> de </a:t>
            </a:r>
            <a:r>
              <a:rPr lang="en-GB" sz="2599" dirty="0" err="1"/>
              <a:t>handen</a:t>
            </a:r>
            <a:r>
              <a:rPr lang="en-GB" sz="2599" dirty="0"/>
              <a:t> </a:t>
            </a:r>
            <a:r>
              <a:rPr lang="en-GB" sz="2599" dirty="0" err="1"/>
              <a:t>ineen</a:t>
            </a:r>
            <a:r>
              <a:rPr lang="en-GB" sz="2599" dirty="0"/>
              <a:t>.</a:t>
            </a:r>
            <a:r>
              <a:rPr lang="nl-NL" sz="2599" dirty="0"/>
              <a:t> </a:t>
            </a:r>
          </a:p>
          <a:p>
            <a:r>
              <a:rPr lang="en-GB" sz="2599" dirty="0" err="1"/>
              <a:t>Mensen</a:t>
            </a:r>
            <a:r>
              <a:rPr lang="en-GB" sz="2599" dirty="0"/>
              <a:t> </a:t>
            </a:r>
            <a:r>
              <a:rPr lang="en-GB" sz="2599" dirty="0" err="1"/>
              <a:t>nemen</a:t>
            </a:r>
            <a:r>
              <a:rPr lang="en-GB" sz="2599" dirty="0"/>
              <a:t> </a:t>
            </a:r>
            <a:r>
              <a:rPr lang="en-GB" sz="2599" dirty="0" err="1"/>
              <a:t>een</a:t>
            </a:r>
            <a:r>
              <a:rPr lang="en-GB" sz="2599" dirty="0"/>
              <a:t> </a:t>
            </a:r>
            <a:r>
              <a:rPr lang="en-GB" sz="2599" b="1" dirty="0" err="1"/>
              <a:t>stopadvies</a:t>
            </a:r>
            <a:r>
              <a:rPr lang="en-GB" sz="2599" dirty="0"/>
              <a:t> van </a:t>
            </a:r>
            <a:r>
              <a:rPr lang="en-GB" sz="2599" dirty="0" err="1"/>
              <a:t>zorgprofessionals</a:t>
            </a:r>
            <a:r>
              <a:rPr lang="en-GB" sz="2599" dirty="0"/>
              <a:t> </a:t>
            </a:r>
            <a:r>
              <a:rPr lang="en-GB" sz="2599" b="1" dirty="0" err="1"/>
              <a:t>serieus</a:t>
            </a:r>
            <a:r>
              <a:rPr lang="en-GB" sz="2599" dirty="0"/>
              <a:t>. </a:t>
            </a:r>
          </a:p>
          <a:p>
            <a:r>
              <a:rPr lang="en-GB" sz="2599" dirty="0"/>
              <a:t>Het is de </a:t>
            </a:r>
            <a:r>
              <a:rPr lang="en-GB" sz="2599" b="1" dirty="0" err="1"/>
              <a:t>taak</a:t>
            </a:r>
            <a:r>
              <a:rPr lang="en-GB" sz="2599" dirty="0"/>
              <a:t> van </a:t>
            </a:r>
            <a:r>
              <a:rPr lang="en-GB" sz="2599" dirty="0" err="1"/>
              <a:t>zorgprofessionals</a:t>
            </a:r>
            <a:r>
              <a:rPr lang="en-GB" sz="2599" dirty="0"/>
              <a:t> om met (</a:t>
            </a:r>
            <a:r>
              <a:rPr lang="en-GB" sz="2599" dirty="0" err="1"/>
              <a:t>aanstaande</a:t>
            </a:r>
            <a:r>
              <a:rPr lang="en-GB" sz="2599" dirty="0"/>
              <a:t>) </a:t>
            </a:r>
            <a:br>
              <a:rPr lang="en-GB" sz="2599" dirty="0"/>
            </a:br>
            <a:r>
              <a:rPr lang="en-GB" sz="2599" dirty="0" err="1"/>
              <a:t>ouders</a:t>
            </a:r>
            <a:r>
              <a:rPr lang="en-GB" sz="2599" dirty="0"/>
              <a:t> in </a:t>
            </a:r>
            <a:r>
              <a:rPr lang="en-GB" sz="2599" dirty="0" err="1"/>
              <a:t>gesprek</a:t>
            </a:r>
            <a:r>
              <a:rPr lang="en-GB" sz="2599" dirty="0"/>
              <a:t> </a:t>
            </a:r>
            <a:r>
              <a:rPr lang="en-GB" sz="2599" dirty="0" err="1"/>
              <a:t>te</a:t>
            </a:r>
            <a:r>
              <a:rPr lang="en-GB" sz="2599" dirty="0"/>
              <a:t> </a:t>
            </a:r>
            <a:r>
              <a:rPr lang="en-GB" sz="2599" dirty="0" err="1"/>
              <a:t>gaan</a:t>
            </a:r>
            <a:r>
              <a:rPr lang="en-GB" sz="2599" dirty="0"/>
              <a:t> over het </a:t>
            </a:r>
            <a:r>
              <a:rPr lang="en-GB" sz="2599" dirty="0" err="1"/>
              <a:t>roken</a:t>
            </a:r>
            <a:r>
              <a:rPr lang="en-GB" sz="2599" dirty="0"/>
              <a:t>.</a:t>
            </a:r>
          </a:p>
          <a:p>
            <a:endParaRPr lang="en-GB" sz="2599" dirty="0"/>
          </a:p>
          <a:p>
            <a:pPr marL="271382" indent="-271382">
              <a:buFont typeface="Wingdings" charset="2"/>
              <a:buChar char="ü"/>
            </a:pPr>
            <a:r>
              <a:rPr lang="nl-NL" sz="2599" b="1" dirty="0">
                <a:solidFill>
                  <a:srgbClr val="F16B82"/>
                </a:solidFill>
                <a:latin typeface="Calibri" charset="0"/>
                <a:ea typeface="Calibri" charset="0"/>
                <a:cs typeface="Calibri" charset="0"/>
              </a:rPr>
              <a:t> Zo helpen zij de gezondheid van het ongeboren en opgroeiende kind </a:t>
            </a:r>
          </a:p>
          <a:p>
            <a:pPr marL="271382" indent="0">
              <a:buNone/>
            </a:pPr>
            <a:r>
              <a:rPr lang="nl-NL" sz="2599" b="1" dirty="0">
                <a:solidFill>
                  <a:srgbClr val="F16B82"/>
                </a:solidFill>
                <a:latin typeface="Calibri" charset="0"/>
                <a:ea typeface="Calibri" charset="0"/>
                <a:cs typeface="Calibri" charset="0"/>
              </a:rPr>
              <a:t> te beschermen.</a:t>
            </a:r>
          </a:p>
          <a:p>
            <a:endParaRPr lang="nl-NL" sz="2599" dirty="0"/>
          </a:p>
          <a:p>
            <a:pPr marL="0" indent="0">
              <a:buNone/>
            </a:pPr>
            <a:endParaRPr lang="nl-NL" sz="2599" dirty="0"/>
          </a:p>
        </p:txBody>
      </p:sp>
    </p:spTree>
    <p:extLst>
      <p:ext uri="{BB962C8B-B14F-4D97-AF65-F5344CB8AC3E}">
        <p14:creationId xmlns:p14="http://schemas.microsoft.com/office/powerpoint/2010/main" val="1709065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982" y="365127"/>
            <a:ext cx="10512862" cy="722894"/>
          </a:xfrm>
        </p:spPr>
        <p:txBody>
          <a:bodyPr/>
          <a:lstStyle/>
          <a:p>
            <a:r>
              <a:rPr lang="nl-NL" dirty="0"/>
              <a:t>Materiaal begrijpelijk communiceren </a:t>
            </a:r>
          </a:p>
        </p:txBody>
      </p:sp>
      <p:sp>
        <p:nvSpPr>
          <p:cNvPr id="3" name="Tijdelijke aanduiding voor inhoud 2"/>
          <p:cNvSpPr>
            <a:spLocks noGrp="1"/>
          </p:cNvSpPr>
          <p:nvPr>
            <p:ph idx="1"/>
          </p:nvPr>
        </p:nvSpPr>
        <p:spPr>
          <a:xfrm>
            <a:off x="837982" y="1180618"/>
            <a:ext cx="10512862" cy="5008220"/>
          </a:xfrm>
        </p:spPr>
        <p:txBody>
          <a:bodyPr/>
          <a:lstStyle/>
          <a:p>
            <a:r>
              <a:rPr lang="nl-NL" dirty="0"/>
              <a:t> Beeldverhalen met handleiding</a:t>
            </a:r>
          </a:p>
          <a:p>
            <a:pPr lvl="1"/>
            <a:r>
              <a:rPr lang="nl-NL" dirty="0"/>
              <a:t>Tijdens en ná de zwangerschap</a:t>
            </a:r>
          </a:p>
          <a:p>
            <a:r>
              <a:rPr lang="nl-NL" dirty="0"/>
              <a:t>Animaties (Arabisch, Berbers, Turks)</a:t>
            </a:r>
          </a:p>
          <a:p>
            <a:r>
              <a:rPr lang="nl-NL" dirty="0"/>
              <a:t>CO-meter met handleiding en instructiekaart </a:t>
            </a:r>
          </a:p>
        </p:txBody>
      </p:sp>
      <p:pic>
        <p:nvPicPr>
          <p:cNvPr id="5" name="Picture 12" descr="https://www.trimbos.nl/images/optimized/b803b604-3a29-48db-ac22-6be798556aca.jpg&amp;w=270&amp;v=15614689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3227" y="3592172"/>
            <a:ext cx="2897858" cy="2039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ttps://www.trimbos.nl/images/optimized/b848ac8c-e91f-47da-bbc0-d1f25cc5fedc.jpg&amp;w=270&amp;v=15614668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9227" y="3592171"/>
            <a:ext cx="2897858" cy="2039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https://www.trimbos.nl/images/optimized/e070ef21-acd7-41ae-9f2d-38c9606b9948.jpg&amp;w=270&amp;v=15614699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52224" y="3592171"/>
            <a:ext cx="2840790" cy="199907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p:nvPr/>
        </p:nvPicPr>
        <p:blipFill>
          <a:blip r:embed="rId6" cstate="email">
            <a:extLst>
              <a:ext uri="{28A0092B-C50C-407E-A947-70E740481C1C}">
                <a14:useLocalDpi xmlns:a14="http://schemas.microsoft.com/office/drawing/2010/main"/>
              </a:ext>
            </a:extLst>
          </a:blip>
          <a:stretch>
            <a:fillRect/>
          </a:stretch>
        </p:blipFill>
        <p:spPr>
          <a:xfrm>
            <a:off x="8349006" y="1180618"/>
            <a:ext cx="3345420" cy="1774306"/>
          </a:xfrm>
          <a:prstGeom prst="rect">
            <a:avLst/>
          </a:prstGeom>
        </p:spPr>
      </p:pic>
      <p:pic>
        <p:nvPicPr>
          <p:cNvPr id="9" name="Afbeelding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89988" y="3759200"/>
            <a:ext cx="1545144" cy="1679647"/>
          </a:xfrm>
          <a:prstGeom prst="rect">
            <a:avLst/>
          </a:prstGeom>
        </p:spPr>
      </p:pic>
    </p:spTree>
    <p:extLst>
      <p:ext uri="{BB962C8B-B14F-4D97-AF65-F5344CB8AC3E}">
        <p14:creationId xmlns:p14="http://schemas.microsoft.com/office/powerpoint/2010/main" val="1792485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Folders</a:t>
            </a:r>
          </a:p>
        </p:txBody>
      </p:sp>
      <p:pic>
        <p:nvPicPr>
          <p:cNvPr id="1026" name="Picture 2" descr="https://www.trimbos.nl/images/optimized/08defbca-354b-4148-82c2-e420c5a6cb6f.jpg&amp;w=270&amp;v=14927907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93676" y="1310115"/>
            <a:ext cx="3162597" cy="4474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trimbos.nl/images/optimized/fdc261a5-0fa6-49f7-a89a-c037f41d77b7.jpg&amp;w=270&amp;v=1490016615"/>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529648" y="1310116"/>
            <a:ext cx="3156254" cy="4477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trimbos.nl/images/optimized/58b62775-363d-4665-ba2f-75a19634b098.jpg&amp;w=270&amp;v=15555097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7981" y="1310114"/>
            <a:ext cx="3128537" cy="443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089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Verwijs (aanstaande) ouders naar telefonische stoppen-met-roken coaching</a:t>
            </a:r>
            <a:endParaRPr lang="nl-NL" sz="4400" u="sng" dirty="0"/>
          </a:p>
        </p:txBody>
      </p:sp>
      <p:pic>
        <p:nvPicPr>
          <p:cNvPr id="6" name="Afbeelding 5">
            <a:extLst>
              <a:ext uri="{FF2B5EF4-FFF2-40B4-BE49-F238E27FC236}">
                <a16:creationId xmlns:a16="http://schemas.microsoft.com/office/drawing/2014/main" id="{F6E4F569-6F00-4C5E-8BCB-B3EEDC4560DA}"/>
              </a:ext>
            </a:extLst>
          </p:cNvPr>
          <p:cNvPicPr>
            <a:picLocks noChangeAspect="1"/>
          </p:cNvPicPr>
          <p:nvPr/>
        </p:nvPicPr>
        <p:blipFill>
          <a:blip r:embed="rId3"/>
          <a:stretch>
            <a:fillRect/>
          </a:stretch>
        </p:blipFill>
        <p:spPr>
          <a:xfrm>
            <a:off x="2999575" y="2089573"/>
            <a:ext cx="6189674" cy="3621712"/>
          </a:xfrm>
          <a:prstGeom prst="rect">
            <a:avLst/>
          </a:prstGeom>
        </p:spPr>
      </p:pic>
    </p:spTree>
    <p:extLst>
      <p:ext uri="{BB962C8B-B14F-4D97-AF65-F5344CB8AC3E}">
        <p14:creationId xmlns:p14="http://schemas.microsoft.com/office/powerpoint/2010/main" val="348061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Telefonische coaching Rookvrije ouders</a:t>
            </a:r>
            <a:endParaRPr lang="nl-NL" sz="4400" u="sng" dirty="0"/>
          </a:p>
        </p:txBody>
      </p:sp>
      <p:sp>
        <p:nvSpPr>
          <p:cNvPr id="4" name="Tijdelijke aanduiding voor inhoud 2"/>
          <p:cNvSpPr txBox="1">
            <a:spLocks/>
          </p:cNvSpPr>
          <p:nvPr/>
        </p:nvSpPr>
        <p:spPr>
          <a:xfrm>
            <a:off x="837981" y="1690689"/>
            <a:ext cx="10512862" cy="4498149"/>
          </a:xfrm>
          <a:prstGeom prst="rect">
            <a:avLst/>
          </a:prstGeom>
        </p:spPr>
        <p:txBody>
          <a:bodyPr/>
          <a:lstStyle>
            <a:lvl1pPr marL="342900" indent="-342900" algn="l" defTabSz="457200" rtl="0" eaLnBrk="1" latinLnBrk="0" hangingPunct="1">
              <a:spcBef>
                <a:spcPct val="20000"/>
              </a:spcBef>
              <a:buClr>
                <a:srgbClr val="3EB0BF"/>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3EB0B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3EB0BF"/>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3EB0BF"/>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3EB0BF"/>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400" b="1" dirty="0"/>
              <a:t>Effectieve</a:t>
            </a:r>
            <a:r>
              <a:rPr lang="nl-NL" sz="2400" dirty="0"/>
              <a:t> telefonische stoppen-met-roken begeleiding</a:t>
            </a:r>
          </a:p>
          <a:p>
            <a:r>
              <a:rPr lang="nl-NL" sz="2400" dirty="0"/>
              <a:t>Minimaal 6 telefoongesprekken (± 20 minuten) met een SMR-coach</a:t>
            </a:r>
          </a:p>
          <a:p>
            <a:r>
              <a:rPr lang="nl-NL" sz="2400" dirty="0"/>
              <a:t>Coaching gebaseerd op </a:t>
            </a:r>
            <a:r>
              <a:rPr lang="nl-NL" sz="2400" b="1" dirty="0"/>
              <a:t>motiverende gespreksvoering </a:t>
            </a:r>
          </a:p>
          <a:p>
            <a:r>
              <a:rPr lang="nl-NL" sz="2400" dirty="0"/>
              <a:t>Verwijs </a:t>
            </a:r>
            <a:r>
              <a:rPr lang="nl-NL" sz="2400" b="1" dirty="0"/>
              <a:t>makkelijk</a:t>
            </a:r>
            <a:r>
              <a:rPr lang="nl-NL" sz="2400" dirty="0"/>
              <a:t> en </a:t>
            </a:r>
            <a:r>
              <a:rPr lang="nl-NL" sz="2400" b="1" dirty="0"/>
              <a:t>snel</a:t>
            </a:r>
            <a:r>
              <a:rPr lang="nl-NL" sz="2400" dirty="0"/>
              <a:t> door via een online aanmeldformulier</a:t>
            </a:r>
          </a:p>
          <a:p>
            <a:r>
              <a:rPr lang="nl-NL" sz="2400" dirty="0"/>
              <a:t>De coach neemt binnen enkele dagen contact op voor een </a:t>
            </a:r>
            <a:r>
              <a:rPr lang="nl-NL" sz="2400" b="1" dirty="0"/>
              <a:t>vrijblijvend</a:t>
            </a:r>
            <a:r>
              <a:rPr lang="nl-NL" sz="2400" dirty="0"/>
              <a:t> kennismakingsgesprek</a:t>
            </a:r>
          </a:p>
          <a:p>
            <a:r>
              <a:rPr lang="nl-NL" sz="2400" dirty="0"/>
              <a:t>Je ontvangt een </a:t>
            </a:r>
            <a:r>
              <a:rPr lang="nl-NL" sz="2400" b="1" dirty="0"/>
              <a:t>terugkoppeling</a:t>
            </a:r>
            <a:r>
              <a:rPr lang="nl-NL" sz="2400" dirty="0"/>
              <a:t> van de coach</a:t>
            </a:r>
          </a:p>
          <a:p>
            <a:r>
              <a:rPr lang="nl-NL" sz="2400" dirty="0"/>
              <a:t>Rookvrije Ouders is meestal </a:t>
            </a:r>
            <a:r>
              <a:rPr lang="nl-NL" sz="2400" b="1" dirty="0"/>
              <a:t>gratis </a:t>
            </a:r>
            <a:r>
              <a:rPr lang="nl-NL" sz="2400" dirty="0"/>
              <a:t>(vergoed vanuit de basisverzekering)</a:t>
            </a:r>
          </a:p>
          <a:p>
            <a:pPr marL="0" indent="0">
              <a:buNone/>
            </a:pPr>
            <a:endParaRPr lang="nl-NL" sz="2400" dirty="0"/>
          </a:p>
          <a:p>
            <a:pPr marL="0" indent="0" algn="ctr">
              <a:buNone/>
            </a:pPr>
            <a:r>
              <a:rPr lang="nl-NL" sz="2400" dirty="0">
                <a:hlinkClick r:id="rId3"/>
              </a:rPr>
              <a:t>www.rookvrijeouders.nl</a:t>
            </a:r>
            <a:r>
              <a:rPr lang="nl-NL" sz="2400" dirty="0"/>
              <a:t> </a:t>
            </a:r>
          </a:p>
        </p:txBody>
      </p:sp>
    </p:spTree>
    <p:extLst>
      <p:ext uri="{BB962C8B-B14F-4D97-AF65-F5344CB8AC3E}">
        <p14:creationId xmlns:p14="http://schemas.microsoft.com/office/powerpoint/2010/main" val="2060377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F3A1425-42A2-4B7A-B54F-A9D2B61205A2}"/>
              </a:ext>
            </a:extLst>
          </p:cNvPr>
          <p:cNvPicPr>
            <a:picLocks noChangeAspect="1"/>
          </p:cNvPicPr>
          <p:nvPr/>
        </p:nvPicPr>
        <p:blipFill>
          <a:blip r:embed="rId3"/>
          <a:stretch>
            <a:fillRect/>
          </a:stretch>
        </p:blipFill>
        <p:spPr>
          <a:xfrm>
            <a:off x="7255432" y="3461049"/>
            <a:ext cx="4489804" cy="3208851"/>
          </a:xfrm>
          <a:prstGeom prst="rect">
            <a:avLst/>
          </a:prstGeom>
        </p:spPr>
      </p:pic>
      <p:pic>
        <p:nvPicPr>
          <p:cNvPr id="9" name="Afbeelding 8">
            <a:extLst>
              <a:ext uri="{FF2B5EF4-FFF2-40B4-BE49-F238E27FC236}">
                <a16:creationId xmlns:a16="http://schemas.microsoft.com/office/drawing/2014/main" id="{24EB70D0-5B97-4694-97BF-F5D43BEE3FEC}"/>
              </a:ext>
            </a:extLst>
          </p:cNvPr>
          <p:cNvPicPr>
            <a:picLocks noChangeAspect="1"/>
          </p:cNvPicPr>
          <p:nvPr/>
        </p:nvPicPr>
        <p:blipFill>
          <a:blip r:embed="rId4"/>
          <a:stretch>
            <a:fillRect/>
          </a:stretch>
        </p:blipFill>
        <p:spPr>
          <a:xfrm>
            <a:off x="7255432" y="124308"/>
            <a:ext cx="4564428" cy="3208851"/>
          </a:xfrm>
          <a:prstGeom prst="rect">
            <a:avLst/>
          </a:prstGeom>
        </p:spPr>
      </p:pic>
      <p:pic>
        <p:nvPicPr>
          <p:cNvPr id="3" name="Afbeelding 2">
            <a:extLst>
              <a:ext uri="{FF2B5EF4-FFF2-40B4-BE49-F238E27FC236}">
                <a16:creationId xmlns:a16="http://schemas.microsoft.com/office/drawing/2014/main" id="{6CB6480A-46D7-48B8-9736-C50145078881}"/>
              </a:ext>
            </a:extLst>
          </p:cNvPr>
          <p:cNvPicPr>
            <a:picLocks noChangeAspect="1"/>
          </p:cNvPicPr>
          <p:nvPr/>
        </p:nvPicPr>
        <p:blipFill>
          <a:blip r:embed="rId5"/>
          <a:stretch>
            <a:fillRect/>
          </a:stretch>
        </p:blipFill>
        <p:spPr>
          <a:xfrm>
            <a:off x="368965" y="124307"/>
            <a:ext cx="4482077" cy="3173151"/>
          </a:xfrm>
          <a:prstGeom prst="rect">
            <a:avLst/>
          </a:prstGeom>
        </p:spPr>
      </p:pic>
      <p:pic>
        <p:nvPicPr>
          <p:cNvPr id="11" name="Afbeelding 10">
            <a:extLst>
              <a:ext uri="{FF2B5EF4-FFF2-40B4-BE49-F238E27FC236}">
                <a16:creationId xmlns:a16="http://schemas.microsoft.com/office/drawing/2014/main" id="{8E5A4925-D430-4C3D-AC11-464C2924AC73}"/>
              </a:ext>
            </a:extLst>
          </p:cNvPr>
          <p:cNvPicPr>
            <a:picLocks noChangeAspect="1"/>
          </p:cNvPicPr>
          <p:nvPr/>
        </p:nvPicPr>
        <p:blipFill>
          <a:blip r:embed="rId6"/>
          <a:stretch>
            <a:fillRect/>
          </a:stretch>
        </p:blipFill>
        <p:spPr>
          <a:xfrm>
            <a:off x="305649" y="3402913"/>
            <a:ext cx="4627744" cy="3266987"/>
          </a:xfrm>
          <a:prstGeom prst="rect">
            <a:avLst/>
          </a:prstGeom>
        </p:spPr>
      </p:pic>
    </p:spTree>
    <p:extLst>
      <p:ext uri="{BB962C8B-B14F-4D97-AF65-F5344CB8AC3E}">
        <p14:creationId xmlns:p14="http://schemas.microsoft.com/office/powerpoint/2010/main" val="304233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93"/>
            <a:ext cx="12188825" cy="6856214"/>
          </a:xfrm>
          <a:prstGeom prst="rect">
            <a:avLst/>
          </a:prstGeom>
        </p:spPr>
      </p:pic>
      <p:sp>
        <p:nvSpPr>
          <p:cNvPr id="8" name="Title 8"/>
          <p:cNvSpPr txBox="1">
            <a:spLocks/>
          </p:cNvSpPr>
          <p:nvPr/>
        </p:nvSpPr>
        <p:spPr>
          <a:xfrm>
            <a:off x="837981" y="5094080"/>
            <a:ext cx="10512862" cy="1098182"/>
          </a:xfrm>
          <a:prstGeom prst="rect">
            <a:avLst/>
          </a:prstGeom>
        </p:spPr>
        <p:txBody>
          <a:bodyPr vert="horz" lIns="91416" tIns="45708" rIns="91416" bIns="45708" rtlCol="0" anchor="b">
            <a:noAutofit/>
          </a:bodyPr>
          <a:lstStyle>
            <a:lvl1pPr algn="ctr" defTabSz="914400" rtl="0" eaLnBrk="1" latinLnBrk="0" hangingPunct="1">
              <a:lnSpc>
                <a:spcPct val="90000"/>
              </a:lnSpc>
              <a:spcBef>
                <a:spcPct val="0"/>
              </a:spcBef>
              <a:buNone/>
              <a:defRPr sz="8000" b="1" i="0" kern="1200">
                <a:solidFill>
                  <a:srgbClr val="F16B82"/>
                </a:solidFill>
                <a:latin typeface="Calibri" charset="0"/>
                <a:ea typeface="Calibri" charset="0"/>
                <a:cs typeface="Calibri" charset="0"/>
              </a:defRPr>
            </a:lvl1pPr>
          </a:lstStyle>
          <a:p>
            <a:pPr algn="l"/>
            <a:endParaRPr lang="en-US" sz="4199" dirty="0">
              <a:solidFill>
                <a:schemeClr val="bg1"/>
              </a:solidFill>
            </a:endParaRPr>
          </a:p>
        </p:txBody>
      </p:sp>
      <p:sp>
        <p:nvSpPr>
          <p:cNvPr id="4" name="Rechthoek 3"/>
          <p:cNvSpPr/>
          <p:nvPr/>
        </p:nvSpPr>
        <p:spPr>
          <a:xfrm>
            <a:off x="-4" y="4262309"/>
            <a:ext cx="5560832" cy="1427206"/>
          </a:xfrm>
          <a:prstGeom prst="rect">
            <a:avLst/>
          </a:prstGeom>
          <a:solidFill>
            <a:srgbClr val="41ADC0"/>
          </a:solidFill>
          <a:ln>
            <a:solidFill>
              <a:srgbClr val="41AD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nl-NL" dirty="0"/>
          </a:p>
        </p:txBody>
      </p:sp>
      <p:sp>
        <p:nvSpPr>
          <p:cNvPr id="5" name="Rechthoek 4"/>
          <p:cNvSpPr/>
          <p:nvPr/>
        </p:nvSpPr>
        <p:spPr>
          <a:xfrm>
            <a:off x="0" y="3854536"/>
            <a:ext cx="5560828" cy="407773"/>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NL" sz="2400" b="1" dirty="0"/>
          </a:p>
        </p:txBody>
      </p:sp>
      <p:sp>
        <p:nvSpPr>
          <p:cNvPr id="2" name="Tekstvak 1"/>
          <p:cNvSpPr txBox="1"/>
          <p:nvPr/>
        </p:nvSpPr>
        <p:spPr>
          <a:xfrm>
            <a:off x="543696" y="4415452"/>
            <a:ext cx="4857643" cy="646331"/>
          </a:xfrm>
          <a:prstGeom prst="rect">
            <a:avLst/>
          </a:prstGeom>
          <a:noFill/>
        </p:spPr>
        <p:txBody>
          <a:bodyPr wrap="square" rtlCol="0">
            <a:spAutoFit/>
          </a:bodyPr>
          <a:lstStyle/>
          <a:p>
            <a:r>
              <a:rPr lang="nl-NL" sz="3600" dirty="0">
                <a:solidFill>
                  <a:schemeClr val="bg1"/>
                </a:solidFill>
              </a:rPr>
              <a:t>Rookvrije jeugd</a:t>
            </a:r>
          </a:p>
        </p:txBody>
      </p:sp>
    </p:spTree>
    <p:extLst>
      <p:ext uri="{BB962C8B-B14F-4D97-AF65-F5344CB8AC3E}">
        <p14:creationId xmlns:p14="http://schemas.microsoft.com/office/powerpoint/2010/main" val="1511209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831633" y="1949404"/>
            <a:ext cx="10573307" cy="2910728"/>
          </a:xfrm>
          <a:prstGeom prst="rect">
            <a:avLst/>
          </a:prstGeom>
        </p:spPr>
      </p:pic>
      <p:sp>
        <p:nvSpPr>
          <p:cNvPr id="5" name="Tekstvak 4"/>
          <p:cNvSpPr txBox="1"/>
          <p:nvPr/>
        </p:nvSpPr>
        <p:spPr>
          <a:xfrm>
            <a:off x="1416424" y="891099"/>
            <a:ext cx="10239528" cy="830997"/>
          </a:xfrm>
          <a:prstGeom prst="rect">
            <a:avLst/>
          </a:prstGeom>
          <a:noFill/>
        </p:spPr>
        <p:txBody>
          <a:bodyPr wrap="square" rtlCol="0">
            <a:spAutoFit/>
          </a:bodyPr>
          <a:lstStyle/>
          <a:p>
            <a:r>
              <a:rPr lang="nl-NL" sz="4800" b="1" dirty="0">
                <a:solidFill>
                  <a:srgbClr val="F16B82"/>
                </a:solidFill>
                <a:latin typeface="Calibri" charset="0"/>
                <a:ea typeface="Calibri" charset="0"/>
                <a:cs typeface="Calibri" charset="0"/>
              </a:rPr>
              <a:t>Prevalentie roken jeugd </a:t>
            </a:r>
          </a:p>
        </p:txBody>
      </p:sp>
    </p:spTree>
    <p:extLst>
      <p:ext uri="{BB962C8B-B14F-4D97-AF65-F5344CB8AC3E}">
        <p14:creationId xmlns:p14="http://schemas.microsoft.com/office/powerpoint/2010/main" val="2608773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159727" y="535259"/>
            <a:ext cx="10496225" cy="830997"/>
          </a:xfrm>
          <a:prstGeom prst="rect">
            <a:avLst/>
          </a:prstGeom>
          <a:noFill/>
        </p:spPr>
        <p:txBody>
          <a:bodyPr wrap="square" rtlCol="0">
            <a:spAutoFit/>
          </a:bodyPr>
          <a:lstStyle/>
          <a:p>
            <a:r>
              <a:rPr lang="nl-NL" sz="4800" b="1" dirty="0">
                <a:solidFill>
                  <a:srgbClr val="F16B82"/>
                </a:solidFill>
                <a:latin typeface="Calibri" charset="0"/>
                <a:ea typeface="Calibri" charset="0"/>
                <a:cs typeface="Calibri" charset="0"/>
              </a:rPr>
              <a:t>Voorlichting bij jongeren</a:t>
            </a:r>
          </a:p>
        </p:txBody>
      </p:sp>
      <p:sp>
        <p:nvSpPr>
          <p:cNvPr id="7" name="Tijdelijke aanduiding voor inhoud 2"/>
          <p:cNvSpPr>
            <a:spLocks noGrp="1"/>
          </p:cNvSpPr>
          <p:nvPr>
            <p:ph idx="1"/>
          </p:nvPr>
        </p:nvSpPr>
        <p:spPr>
          <a:xfrm>
            <a:off x="837982" y="1569870"/>
            <a:ext cx="10512862" cy="4351338"/>
          </a:xfrm>
        </p:spPr>
        <p:txBody>
          <a:bodyPr/>
          <a:lstStyle/>
          <a:p>
            <a:pPr marL="0" indent="0" algn="l">
              <a:buNone/>
            </a:pPr>
            <a:r>
              <a:rPr lang="nl-NL" sz="2400" b="1" dirty="0"/>
              <a:t>Basisonderwijs </a:t>
            </a:r>
          </a:p>
          <a:p>
            <a:pPr algn="l"/>
            <a:r>
              <a:rPr lang="nl-NL" sz="2400" dirty="0"/>
              <a:t>De meeste kinderen op het basisonderwijs hebben nog weinig interesse in alcohol en roken. Daarom is voorlichting aan alle jongeren op het basisonderwijs </a:t>
            </a:r>
            <a:r>
              <a:rPr lang="nl-NL" sz="2400" u="sng" dirty="0"/>
              <a:t>niet</a:t>
            </a:r>
            <a:r>
              <a:rPr lang="nl-NL" sz="2400" dirty="0"/>
              <a:t> nodig.</a:t>
            </a:r>
          </a:p>
          <a:p>
            <a:pPr marL="0" indent="0" algn="l">
              <a:buNone/>
            </a:pPr>
            <a:r>
              <a:rPr lang="nl-NL" sz="2400" b="1" dirty="0"/>
              <a:t>Voortgezet onderwijs </a:t>
            </a:r>
          </a:p>
          <a:p>
            <a:pPr algn="l"/>
            <a:r>
              <a:rPr lang="nl-NL" sz="2400" dirty="0">
                <a:hlinkClick r:id="rId3"/>
              </a:rPr>
              <a:t>Helder op School </a:t>
            </a:r>
            <a:r>
              <a:rPr lang="nl-NL" sz="2400" dirty="0"/>
              <a:t>heeft leeftijdsspecifieke educatieprogramma’s ontwikkeld. Per leeftijdsfase is onderzocht wat werkt en wat niet. De uitkomsten van dit onderzoek zijn gebruikt om de lesprogramma’s zo effectief mogelijk te maken. De programma’s richten zich op kennis, houding en gedrag t.o.v. roken, alcohol en blowen. </a:t>
            </a:r>
          </a:p>
          <a:p>
            <a:endParaRPr lang="nl-NL" sz="2400" dirty="0"/>
          </a:p>
        </p:txBody>
      </p:sp>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68468" y="5226741"/>
            <a:ext cx="2181012" cy="1388934"/>
          </a:xfrm>
          <a:prstGeom prst="rect">
            <a:avLst/>
          </a:prstGeom>
        </p:spPr>
      </p:pic>
    </p:spTree>
    <p:extLst>
      <p:ext uri="{BB962C8B-B14F-4D97-AF65-F5344CB8AC3E}">
        <p14:creationId xmlns:p14="http://schemas.microsoft.com/office/powerpoint/2010/main" val="2097301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004047" y="735106"/>
            <a:ext cx="9735671" cy="4346318"/>
          </a:xfrm>
          <a:prstGeom prst="rect">
            <a:avLst/>
          </a:prstGeom>
          <a:noFill/>
        </p:spPr>
        <p:txBody>
          <a:bodyPr wrap="square" rtlCol="0">
            <a:spAutoFit/>
          </a:bodyPr>
          <a:lstStyle/>
          <a:p>
            <a:pPr marL="685594" lvl="1" indent="-228531" fontAlgn="base">
              <a:lnSpc>
                <a:spcPct val="90000"/>
              </a:lnSpc>
              <a:spcBef>
                <a:spcPts val="500"/>
              </a:spcBef>
              <a:spcAft>
                <a:spcPct val="0"/>
              </a:spcAft>
              <a:buClr>
                <a:srgbClr val="F16B82"/>
              </a:buClr>
              <a:buFont typeface="Arial" panose="020B0604020202020204" pitchFamily="34" charset="0"/>
              <a:buChar char="•"/>
            </a:pPr>
            <a:r>
              <a:rPr lang="nl-NL" sz="2400" b="1" dirty="0"/>
              <a:t>De </a:t>
            </a:r>
            <a:r>
              <a:rPr lang="nl-NL" sz="2400" b="1" dirty="0" err="1"/>
              <a:t>Smokefree</a:t>
            </a:r>
            <a:r>
              <a:rPr lang="nl-NL" sz="2400" b="1" dirty="0"/>
              <a:t> Challenge </a:t>
            </a:r>
          </a:p>
          <a:p>
            <a:pPr marL="457063" lvl="1" fontAlgn="base">
              <a:spcBef>
                <a:spcPts val="500"/>
              </a:spcBef>
              <a:spcAft>
                <a:spcPct val="0"/>
              </a:spcAft>
              <a:buClr>
                <a:srgbClr val="F16B82"/>
              </a:buClr>
            </a:pPr>
            <a:r>
              <a:rPr lang="nl-NL" sz="2400" dirty="0"/>
              <a:t>Voor leerlingen klas 1 en 2 van het voortgezet onderwijs.</a:t>
            </a:r>
          </a:p>
          <a:p>
            <a:pPr marL="457063" lvl="1" fontAlgn="base">
              <a:spcBef>
                <a:spcPts val="500"/>
              </a:spcBef>
              <a:spcAft>
                <a:spcPct val="0"/>
              </a:spcAft>
              <a:buClr>
                <a:srgbClr val="F16B82"/>
              </a:buClr>
            </a:pPr>
            <a:r>
              <a:rPr lang="nl-NL" sz="2400" dirty="0"/>
              <a:t>Het doel is om de niet-roken norm zo lang mogelijk vast te houden. Er wordt gericht op de voordelen van niet-roken. Dit betekent dus dat juist ook klassen waarin niet wordt gerookt mee kunnen doen!</a:t>
            </a:r>
          </a:p>
          <a:p>
            <a:pPr marL="457063" lvl="1" fontAlgn="base">
              <a:spcBef>
                <a:spcPts val="500"/>
              </a:spcBef>
              <a:spcAft>
                <a:spcPct val="0"/>
              </a:spcAft>
              <a:buClr>
                <a:srgbClr val="F16B82"/>
              </a:buClr>
            </a:pPr>
            <a:endParaRPr lang="nl-NL" sz="2400" dirty="0"/>
          </a:p>
          <a:p>
            <a:pPr marL="685594" lvl="1" indent="-228531" fontAlgn="base">
              <a:lnSpc>
                <a:spcPct val="90000"/>
              </a:lnSpc>
              <a:spcBef>
                <a:spcPts val="500"/>
              </a:spcBef>
              <a:spcAft>
                <a:spcPct val="0"/>
              </a:spcAft>
              <a:buClr>
                <a:srgbClr val="F16B82"/>
              </a:buClr>
              <a:buFont typeface="Arial" panose="020B0604020202020204" pitchFamily="34" charset="0"/>
              <a:buChar char="•"/>
            </a:pPr>
            <a:r>
              <a:rPr lang="nl-NL" sz="2400" b="1" dirty="0" err="1"/>
              <a:t>Stopstone</a:t>
            </a:r>
            <a:r>
              <a:rPr lang="nl-NL" sz="2400" b="1" dirty="0"/>
              <a:t> App</a:t>
            </a:r>
          </a:p>
          <a:p>
            <a:pPr marL="457063" lvl="1" fontAlgn="base">
              <a:spcBef>
                <a:spcPts val="500"/>
              </a:spcBef>
              <a:spcAft>
                <a:spcPct val="0"/>
              </a:spcAft>
              <a:buClr>
                <a:srgbClr val="F16B82"/>
              </a:buClr>
            </a:pPr>
            <a:r>
              <a:rPr lang="nl-NL" sz="2400" dirty="0"/>
              <a:t>Jongeren ondersteunen bij het stoppen met roken. Hoe doe je dat? De vernieuwde </a:t>
            </a:r>
            <a:r>
              <a:rPr lang="nl-NL" sz="2400" dirty="0" err="1"/>
              <a:t>Stopstone</a:t>
            </a:r>
            <a:r>
              <a:rPr lang="nl-NL" sz="2400" dirty="0"/>
              <a:t>-app helpt jongeren met motivators, tools en tips door moeilijke momenten heen. </a:t>
            </a:r>
          </a:p>
          <a:p>
            <a:endParaRPr lang="nl-NL" dirty="0"/>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0366" y="340660"/>
            <a:ext cx="3018094" cy="1006220"/>
          </a:xfrm>
          <a:prstGeom prst="rect">
            <a:avLst/>
          </a:prstGeom>
        </p:spPr>
      </p:pic>
      <p:pic>
        <p:nvPicPr>
          <p:cNvPr id="7" name="Afbeelding 6"/>
          <p:cNvPicPr>
            <a:picLocks noChangeAspect="1"/>
          </p:cNvPicPr>
          <p:nvPr/>
        </p:nvPicPr>
        <p:blipFill>
          <a:blip r:embed="rId4"/>
          <a:stretch>
            <a:fillRect/>
          </a:stretch>
        </p:blipFill>
        <p:spPr>
          <a:xfrm>
            <a:off x="9601480" y="4513845"/>
            <a:ext cx="2276475" cy="1924050"/>
          </a:xfrm>
          <a:prstGeom prst="rect">
            <a:avLst/>
          </a:prstGeom>
        </p:spPr>
      </p:pic>
    </p:spTree>
    <p:extLst>
      <p:ext uri="{BB962C8B-B14F-4D97-AF65-F5344CB8AC3E}">
        <p14:creationId xmlns:p14="http://schemas.microsoft.com/office/powerpoint/2010/main" val="2602073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910464" y="1184183"/>
            <a:ext cx="9430871" cy="4078039"/>
          </a:xfrm>
          <a:prstGeom prst="rect">
            <a:avLst/>
          </a:prstGeom>
          <a:noFill/>
        </p:spPr>
        <p:txBody>
          <a:bodyPr wrap="square" rtlCol="0">
            <a:spAutoFit/>
          </a:bodyPr>
          <a:lstStyle/>
          <a:p>
            <a:pPr marL="685594" lvl="1" indent="-228531" fontAlgn="base">
              <a:spcBef>
                <a:spcPts val="500"/>
              </a:spcBef>
              <a:spcAft>
                <a:spcPct val="0"/>
              </a:spcAft>
              <a:buClr>
                <a:srgbClr val="F16B82"/>
              </a:buClr>
              <a:buFont typeface="Arial" panose="020B0604020202020204" pitchFamily="34" charset="0"/>
              <a:buChar char="•"/>
            </a:pPr>
            <a:r>
              <a:rPr lang="nl-NL" sz="2400" b="1" dirty="0"/>
              <a:t>Rookvrije schoolterrein</a:t>
            </a:r>
          </a:p>
          <a:p>
            <a:pPr marL="457063" lvl="1" fontAlgn="base">
              <a:spcBef>
                <a:spcPts val="500"/>
              </a:spcBef>
              <a:spcAft>
                <a:spcPct val="0"/>
              </a:spcAft>
              <a:buClr>
                <a:srgbClr val="F16B82"/>
              </a:buClr>
            </a:pPr>
            <a:r>
              <a:rPr lang="nl-NL" sz="2400" dirty="0"/>
              <a:t>Kinderen en jongeren moeten rookvrij kunnen opgroeien. Daar hoort een rookvrij onderwijsterrein bij. Scholen zijn verplicht vanaf 1 januari 2021 een rookvrij terrein te hebben.</a:t>
            </a:r>
          </a:p>
          <a:p>
            <a:pPr marL="457063" lvl="1" fontAlgn="base">
              <a:spcBef>
                <a:spcPts val="500"/>
              </a:spcBef>
              <a:spcAft>
                <a:spcPct val="0"/>
              </a:spcAft>
              <a:buClr>
                <a:srgbClr val="F16B82"/>
              </a:buClr>
            </a:pPr>
            <a:endParaRPr lang="nl-NL" sz="2400" dirty="0"/>
          </a:p>
          <a:p>
            <a:pPr marL="685594" lvl="1" indent="-228531" fontAlgn="base">
              <a:spcBef>
                <a:spcPts val="500"/>
              </a:spcBef>
              <a:spcAft>
                <a:spcPct val="0"/>
              </a:spcAft>
              <a:buClr>
                <a:srgbClr val="F16B82"/>
              </a:buClr>
              <a:buFont typeface="Arial" panose="020B0604020202020204" pitchFamily="34" charset="0"/>
              <a:buChar char="•"/>
            </a:pPr>
            <a:r>
              <a:rPr lang="nl-NL" sz="2400" b="1" dirty="0">
                <a:solidFill>
                  <a:prstClr val="black"/>
                </a:solidFill>
              </a:rPr>
              <a:t>Website Rokeninfo voor jongeren</a:t>
            </a:r>
          </a:p>
          <a:p>
            <a:pPr marL="457063" lvl="1" fontAlgn="base">
              <a:spcBef>
                <a:spcPts val="500"/>
              </a:spcBef>
              <a:spcAft>
                <a:spcPct val="0"/>
              </a:spcAft>
              <a:buClr>
                <a:srgbClr val="F16B82"/>
              </a:buClr>
            </a:pPr>
            <a:r>
              <a:rPr lang="nl-NL" sz="2400" dirty="0">
                <a:hlinkClick r:id="rId3"/>
              </a:rPr>
              <a:t>www.rokeninfo.nl/jongeren</a:t>
            </a:r>
            <a:r>
              <a:rPr lang="nl-NL" sz="2400" dirty="0"/>
              <a:t> </a:t>
            </a:r>
          </a:p>
          <a:p>
            <a:pPr marL="457063" lvl="1" fontAlgn="base">
              <a:spcBef>
                <a:spcPts val="500"/>
              </a:spcBef>
              <a:spcAft>
                <a:spcPct val="0"/>
              </a:spcAft>
              <a:buClr>
                <a:srgbClr val="F16B82"/>
              </a:buClr>
            </a:pPr>
            <a:endParaRPr lang="nl-NL" sz="2400" dirty="0"/>
          </a:p>
          <a:p>
            <a:pPr marL="457063" lvl="1" fontAlgn="base">
              <a:spcBef>
                <a:spcPts val="500"/>
              </a:spcBef>
              <a:spcAft>
                <a:spcPct val="0"/>
              </a:spcAft>
              <a:buClr>
                <a:srgbClr val="F16B82"/>
              </a:buClr>
            </a:pPr>
            <a:endParaRPr lang="nl-NL" sz="2400" dirty="0"/>
          </a:p>
          <a:p>
            <a:endParaRPr lang="nl-NL" dirty="0"/>
          </a:p>
        </p:txBody>
      </p:sp>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30872" y="2865795"/>
            <a:ext cx="2119394" cy="3144760"/>
          </a:xfrm>
          <a:prstGeom prst="rect">
            <a:avLst/>
          </a:prstGeom>
        </p:spPr>
      </p:pic>
    </p:spTree>
    <p:extLst>
      <p:ext uri="{BB962C8B-B14F-4D97-AF65-F5344CB8AC3E}">
        <p14:creationId xmlns:p14="http://schemas.microsoft.com/office/powerpoint/2010/main" val="155095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Taskforce Rookvrije Start</a:t>
            </a:r>
            <a:endParaRPr lang="nl-NL" dirty="0">
              <a:highlight>
                <a:srgbClr val="FFFF00"/>
              </a:highlight>
            </a:endParaRPr>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1124" y="4695690"/>
            <a:ext cx="2229719" cy="894935"/>
          </a:xfrm>
          <a:prstGeom prst="rect">
            <a:avLst/>
          </a:prstGeom>
        </p:spPr>
      </p:pic>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5497" y="4904909"/>
            <a:ext cx="2176655" cy="511514"/>
          </a:xfrm>
          <a:prstGeom prst="rect">
            <a:avLst/>
          </a:prstGeom>
        </p:spPr>
      </p:pic>
      <p:pic>
        <p:nvPicPr>
          <p:cNvPr id="7" name="Afbeelding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829" y="4543148"/>
            <a:ext cx="3218030" cy="934009"/>
          </a:xfrm>
          <a:prstGeom prst="rect">
            <a:avLst/>
          </a:prstGeom>
        </p:spPr>
      </p:pic>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34503" y="3351694"/>
            <a:ext cx="2115543" cy="931165"/>
          </a:xfrm>
          <a:prstGeom prst="rect">
            <a:avLst/>
          </a:prstGeom>
        </p:spPr>
      </p:pic>
      <p:pic>
        <p:nvPicPr>
          <p:cNvPr id="9" name="Afbeelding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898" y="3489844"/>
            <a:ext cx="1766422" cy="794890"/>
          </a:xfrm>
          <a:prstGeom prst="rect">
            <a:avLst/>
          </a:prstGeom>
        </p:spPr>
      </p:pic>
      <p:pic>
        <p:nvPicPr>
          <p:cNvPr id="12" name="Afbeelding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5909" y="1894591"/>
            <a:ext cx="1615682" cy="966647"/>
          </a:xfrm>
          <a:prstGeom prst="rect">
            <a:avLst/>
          </a:prstGeom>
        </p:spPr>
      </p:pic>
      <p:pic>
        <p:nvPicPr>
          <p:cNvPr id="15" name="Afbeelding 1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765030" y="1811814"/>
            <a:ext cx="1738947" cy="1228856"/>
          </a:xfrm>
          <a:prstGeom prst="rect">
            <a:avLst/>
          </a:prstGeom>
        </p:spPr>
      </p:pic>
      <p:pic>
        <p:nvPicPr>
          <p:cNvPr id="16" name="Afbeelding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16660" y="4819369"/>
            <a:ext cx="1888055" cy="781922"/>
          </a:xfrm>
          <a:prstGeom prst="rect">
            <a:avLst/>
          </a:prstGeom>
        </p:spPr>
      </p:pic>
      <p:pic>
        <p:nvPicPr>
          <p:cNvPr id="17" name="Afbeelding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4805" y="2041959"/>
            <a:ext cx="1851836" cy="816706"/>
          </a:xfrm>
          <a:prstGeom prst="rect">
            <a:avLst/>
          </a:prstGeom>
        </p:spPr>
      </p:pic>
      <p:pic>
        <p:nvPicPr>
          <p:cNvPr id="18" name="Afbeelding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942366" y="1576126"/>
            <a:ext cx="1491187" cy="1491187"/>
          </a:xfrm>
          <a:prstGeom prst="rect">
            <a:avLst/>
          </a:prstGeom>
        </p:spPr>
      </p:pic>
      <p:pic>
        <p:nvPicPr>
          <p:cNvPr id="1026" name="Picture 2" descr="kckz-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791225" y="2177157"/>
            <a:ext cx="2245192" cy="54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V&amp;VN GGZ Verpleegkunde – samen sterk in de dagelijkse praktijk">
            <a:extLst>
              <a:ext uri="{FF2B5EF4-FFF2-40B4-BE49-F238E27FC236}">
                <a16:creationId xmlns:a16="http://schemas.microsoft.com/office/drawing/2014/main" id="{3E1C4740-0F23-47C5-87DA-51AE1A2AD727}"/>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543041" y="3614135"/>
            <a:ext cx="1617646" cy="546308"/>
          </a:xfrm>
          <a:prstGeom prst="rect">
            <a:avLst/>
          </a:prstGeom>
          <a:noFill/>
          <a:extLst>
            <a:ext uri="{909E8E84-426E-40DD-AFC4-6F175D3DCCD1}">
              <a14:hiddenFill xmlns:a14="http://schemas.microsoft.com/office/drawing/2010/main">
                <a:solidFill>
                  <a:srgbClr val="FFFFFF"/>
                </a:solidFill>
              </a14:hiddenFill>
            </a:ext>
          </a:extLst>
        </p:spPr>
      </p:pic>
      <p:pic>
        <p:nvPicPr>
          <p:cNvPr id="19" name="Tijdelijke aanduiding voor inhoud 18" descr="Afbeelding met tekst, illustratie&#10;&#10;Automatisch gegenereerde beschrijving">
            <a:extLst>
              <a:ext uri="{FF2B5EF4-FFF2-40B4-BE49-F238E27FC236}">
                <a16:creationId xmlns:a16="http://schemas.microsoft.com/office/drawing/2014/main" id="{05DCAE46-C07E-4C11-B69D-5E29C27E5F4F}"/>
              </a:ext>
            </a:extLst>
          </p:cNvPr>
          <p:cNvPicPr>
            <a:picLocks noGrp="1" noChangeAspect="1"/>
          </p:cNvPicPr>
          <p:nvPr>
            <p:ph idx="1"/>
          </p:nvPr>
        </p:nvPicPr>
        <p:blipFill>
          <a:blip r:embed="rId15" cstate="email">
            <a:extLst>
              <a:ext uri="{28A0092B-C50C-407E-A947-70E740481C1C}">
                <a14:useLocalDpi xmlns:a14="http://schemas.microsoft.com/office/drawing/2010/main"/>
              </a:ext>
            </a:extLst>
          </a:blip>
          <a:stretch>
            <a:fillRect/>
          </a:stretch>
        </p:blipFill>
        <p:spPr>
          <a:xfrm>
            <a:off x="6059395" y="3480715"/>
            <a:ext cx="1533597" cy="663629"/>
          </a:xfrm>
        </p:spPr>
      </p:pic>
    </p:spTree>
    <p:extLst>
      <p:ext uri="{BB962C8B-B14F-4D97-AF65-F5344CB8AC3E}">
        <p14:creationId xmlns:p14="http://schemas.microsoft.com/office/powerpoint/2010/main" val="2631227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93"/>
            <a:ext cx="12188825" cy="6856214"/>
          </a:xfrm>
          <a:prstGeom prst="rect">
            <a:avLst/>
          </a:prstGeom>
        </p:spPr>
      </p:pic>
      <p:sp>
        <p:nvSpPr>
          <p:cNvPr id="8" name="Title 8"/>
          <p:cNvSpPr txBox="1">
            <a:spLocks/>
          </p:cNvSpPr>
          <p:nvPr/>
        </p:nvSpPr>
        <p:spPr>
          <a:xfrm>
            <a:off x="837981" y="5094080"/>
            <a:ext cx="10512862" cy="1098182"/>
          </a:xfrm>
          <a:prstGeom prst="rect">
            <a:avLst/>
          </a:prstGeom>
        </p:spPr>
        <p:txBody>
          <a:bodyPr vert="horz" lIns="91416" tIns="45708" rIns="91416" bIns="45708" rtlCol="0" anchor="b">
            <a:noAutofit/>
          </a:bodyPr>
          <a:lstStyle>
            <a:lvl1pPr algn="ctr" defTabSz="914400" rtl="0" eaLnBrk="1" latinLnBrk="0" hangingPunct="1">
              <a:lnSpc>
                <a:spcPct val="90000"/>
              </a:lnSpc>
              <a:spcBef>
                <a:spcPct val="0"/>
              </a:spcBef>
              <a:buNone/>
              <a:defRPr sz="8000" b="1" i="0" kern="1200">
                <a:solidFill>
                  <a:srgbClr val="F16B82"/>
                </a:solidFill>
                <a:latin typeface="Calibri" charset="0"/>
                <a:ea typeface="Calibri" charset="0"/>
                <a:cs typeface="Calibri" charset="0"/>
              </a:defRPr>
            </a:lvl1pPr>
          </a:lstStyle>
          <a:p>
            <a:pPr algn="l"/>
            <a:endParaRPr lang="en-US" sz="4199" dirty="0">
              <a:solidFill>
                <a:schemeClr val="bg1"/>
              </a:solidFill>
            </a:endParaRPr>
          </a:p>
        </p:txBody>
      </p:sp>
      <p:sp>
        <p:nvSpPr>
          <p:cNvPr id="4" name="Rechthoek 3"/>
          <p:cNvSpPr/>
          <p:nvPr/>
        </p:nvSpPr>
        <p:spPr>
          <a:xfrm>
            <a:off x="-4" y="4262309"/>
            <a:ext cx="5560832" cy="1427206"/>
          </a:xfrm>
          <a:prstGeom prst="rect">
            <a:avLst/>
          </a:prstGeom>
          <a:solidFill>
            <a:srgbClr val="41ADC0"/>
          </a:solidFill>
          <a:ln>
            <a:solidFill>
              <a:srgbClr val="41AD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nl-NL" dirty="0"/>
          </a:p>
        </p:txBody>
      </p:sp>
      <p:sp>
        <p:nvSpPr>
          <p:cNvPr id="5" name="Rechthoek 4"/>
          <p:cNvSpPr/>
          <p:nvPr/>
        </p:nvSpPr>
        <p:spPr>
          <a:xfrm>
            <a:off x="0" y="3854536"/>
            <a:ext cx="5560828" cy="407773"/>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nl-NL" sz="2400" b="1" dirty="0"/>
          </a:p>
        </p:txBody>
      </p:sp>
      <p:sp>
        <p:nvSpPr>
          <p:cNvPr id="2" name="Tekstvak 1"/>
          <p:cNvSpPr txBox="1"/>
          <p:nvPr/>
        </p:nvSpPr>
        <p:spPr>
          <a:xfrm>
            <a:off x="543696" y="4415452"/>
            <a:ext cx="4857643" cy="646331"/>
          </a:xfrm>
          <a:prstGeom prst="rect">
            <a:avLst/>
          </a:prstGeom>
          <a:noFill/>
        </p:spPr>
        <p:txBody>
          <a:bodyPr wrap="square" rtlCol="0">
            <a:spAutoFit/>
          </a:bodyPr>
          <a:lstStyle/>
          <a:p>
            <a:r>
              <a:rPr lang="nl-NL" sz="3600" dirty="0">
                <a:solidFill>
                  <a:schemeClr val="bg1"/>
                </a:solidFill>
              </a:rPr>
              <a:t>Meer weten?</a:t>
            </a:r>
          </a:p>
        </p:txBody>
      </p:sp>
    </p:spTree>
    <p:extLst>
      <p:ext uri="{BB962C8B-B14F-4D97-AF65-F5344CB8AC3E}">
        <p14:creationId xmlns:p14="http://schemas.microsoft.com/office/powerpoint/2010/main" val="1357204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nl-NL" altLang="nl-NL" sz="4000" dirty="0"/>
              <a:t>Taskforce Rookvrije Start</a:t>
            </a:r>
          </a:p>
        </p:txBody>
      </p:sp>
      <p:sp>
        <p:nvSpPr>
          <p:cNvPr id="4" name="Tijdelijke aanduiding voor inhoud 3"/>
          <p:cNvSpPr txBox="1">
            <a:spLocks noGrp="1"/>
          </p:cNvSpPr>
          <p:nvPr>
            <p:ph idx="1"/>
          </p:nvPr>
        </p:nvSpPr>
        <p:spPr>
          <a:xfrm>
            <a:off x="837982" y="1171295"/>
            <a:ext cx="10512862" cy="4351338"/>
          </a:xfrm>
        </p:spPr>
        <p:txBody>
          <a:bodyPr/>
          <a:lstStyle/>
          <a:p>
            <a:r>
              <a:rPr lang="nl-NL" sz="2400" dirty="0"/>
              <a:t>Twitteraccount: @</a:t>
            </a:r>
            <a:r>
              <a:rPr lang="nl-NL" sz="2400" dirty="0" err="1"/>
              <a:t>rookvrijestart</a:t>
            </a:r>
            <a:r>
              <a:rPr lang="nl-NL" sz="2400" dirty="0"/>
              <a:t> </a:t>
            </a:r>
          </a:p>
          <a:p>
            <a:r>
              <a:rPr lang="nl-NL" sz="2400" dirty="0"/>
              <a:t>Emailadres: </a:t>
            </a:r>
            <a:r>
              <a:rPr lang="nl-NL" sz="2400" dirty="0">
                <a:hlinkClick r:id="rId3"/>
              </a:rPr>
              <a:t>rookvrijestart@trimbos.nl</a:t>
            </a:r>
            <a:r>
              <a:rPr lang="nl-NL" sz="2400" dirty="0"/>
              <a:t> </a:t>
            </a:r>
          </a:p>
          <a:p>
            <a:r>
              <a:rPr lang="nl-NL" sz="2400" dirty="0"/>
              <a:t>Website: </a:t>
            </a:r>
            <a:r>
              <a:rPr lang="nl-NL" sz="2400" u="sng" dirty="0">
                <a:solidFill>
                  <a:schemeClr val="accent1"/>
                </a:solidFill>
              </a:rPr>
              <a:t>rookvrijestart.nl</a:t>
            </a:r>
            <a:r>
              <a:rPr lang="nl-NL" sz="2400" dirty="0"/>
              <a:t> </a:t>
            </a:r>
          </a:p>
          <a:p>
            <a:pPr lvl="1"/>
            <a:r>
              <a:rPr lang="nl-NL" sz="2400" dirty="0"/>
              <a:t>De </a:t>
            </a:r>
            <a:r>
              <a:rPr lang="nl-NL" sz="2400" dirty="0" err="1"/>
              <a:t>toolkit</a:t>
            </a:r>
            <a:r>
              <a:rPr lang="nl-NL" sz="2400" dirty="0"/>
              <a:t> met alle materialen</a:t>
            </a:r>
          </a:p>
          <a:p>
            <a:pPr lvl="1"/>
            <a:r>
              <a:rPr lang="nl-NL" sz="2400" dirty="0"/>
              <a:t>Aanmelden als ambassadeur of lokale taskforce</a:t>
            </a:r>
          </a:p>
          <a:p>
            <a:pPr lvl="1"/>
            <a:r>
              <a:rPr lang="nl-NL" sz="2400" dirty="0"/>
              <a:t>De nieuwsbrief Rookvrije Start</a:t>
            </a:r>
          </a:p>
        </p:txBody>
      </p:sp>
      <p:pic>
        <p:nvPicPr>
          <p:cNvPr id="5" name="Afbeelding 4">
            <a:extLst>
              <a:ext uri="{FF2B5EF4-FFF2-40B4-BE49-F238E27FC236}">
                <a16:creationId xmlns:a16="http://schemas.microsoft.com/office/drawing/2014/main" id="{25DD0391-472E-47F0-B823-4FBE03392C92}"/>
              </a:ext>
            </a:extLst>
          </p:cNvPr>
          <p:cNvPicPr>
            <a:picLocks noChangeAspect="1"/>
          </p:cNvPicPr>
          <p:nvPr/>
        </p:nvPicPr>
        <p:blipFill>
          <a:blip r:embed="rId4"/>
          <a:stretch>
            <a:fillRect/>
          </a:stretch>
        </p:blipFill>
        <p:spPr>
          <a:xfrm>
            <a:off x="0" y="4077633"/>
            <a:ext cx="12188825" cy="2060083"/>
          </a:xfrm>
          <a:prstGeom prst="rect">
            <a:avLst/>
          </a:prstGeom>
        </p:spPr>
      </p:pic>
    </p:spTree>
    <p:extLst>
      <p:ext uri="{BB962C8B-B14F-4D97-AF65-F5344CB8AC3E}">
        <p14:creationId xmlns:p14="http://schemas.microsoft.com/office/powerpoint/2010/main" val="526192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0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Word ambassadeur / Start je Taskforce</a:t>
            </a:r>
          </a:p>
        </p:txBody>
      </p:sp>
      <p:sp>
        <p:nvSpPr>
          <p:cNvPr id="3" name="Tijdelijke aanduiding voor inhoud 2"/>
          <p:cNvSpPr>
            <a:spLocks noGrp="1"/>
          </p:cNvSpPr>
          <p:nvPr>
            <p:ph idx="1"/>
          </p:nvPr>
        </p:nvSpPr>
        <p:spPr>
          <a:xfrm>
            <a:off x="1096255" y="1427767"/>
            <a:ext cx="5843911" cy="4660398"/>
          </a:xfrm>
        </p:spPr>
        <p:txBody>
          <a:bodyPr/>
          <a:lstStyle/>
          <a:p>
            <a:r>
              <a:rPr lang="nl-NL" b="1" dirty="0"/>
              <a:t>Ruim 1.300 ambassadeurs</a:t>
            </a:r>
          </a:p>
          <a:p>
            <a:r>
              <a:rPr lang="nl-NL" dirty="0"/>
              <a:t>Ondersteuning: gratis e-learning, brochures en folders, toolkit, nieuwsbrief</a:t>
            </a:r>
          </a:p>
          <a:p>
            <a:pPr marL="0" indent="0">
              <a:buNone/>
            </a:pPr>
            <a:endParaRPr lang="nl-NL" dirty="0"/>
          </a:p>
          <a:p>
            <a:r>
              <a:rPr lang="nl-NL" b="1" dirty="0"/>
              <a:t>13 lokale taskforces</a:t>
            </a:r>
          </a:p>
          <a:p>
            <a:r>
              <a:rPr lang="nl-NL" dirty="0"/>
              <a:t>Ondersteuning: materialen, gratis advies en ondersteuning, korting training, gadgets</a:t>
            </a:r>
          </a:p>
        </p:txBody>
      </p:sp>
      <p:pic>
        <p:nvPicPr>
          <p:cNvPr id="4" name="Picture 4" descr="https://images.e-vision.nl/trimbos/rookvrijestart/images/optimized/f2668967-6e64-4c85-b7ac-8cf11b7f151b.jpg&amp;w=270&amp;v=15216276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1160" y="1269525"/>
            <a:ext cx="4481983" cy="448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44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Ondersteuning Taskforce</a:t>
            </a:r>
          </a:p>
        </p:txBody>
      </p:sp>
      <p:sp>
        <p:nvSpPr>
          <p:cNvPr id="3" name="Tijdelijke aanduiding voor inhoud 2"/>
          <p:cNvSpPr>
            <a:spLocks noGrp="1"/>
          </p:cNvSpPr>
          <p:nvPr>
            <p:ph idx="1"/>
          </p:nvPr>
        </p:nvSpPr>
        <p:spPr/>
        <p:txBody>
          <a:bodyPr/>
          <a:lstStyle/>
          <a:p>
            <a:r>
              <a:rPr lang="nl-NL" dirty="0"/>
              <a:t>Zorgprofessionals ondersteunen om het gesprek aan te gaan met (aanstaande) ouders over stoppen met roken. </a:t>
            </a:r>
          </a:p>
        </p:txBody>
      </p:sp>
      <p:pic>
        <p:nvPicPr>
          <p:cNvPr id="13" name="Afbeelding 12" descr="Afbeelding met persoon, zitten, venster&#10;&#10;Automatisch gegenereerde beschrijving">
            <a:extLst>
              <a:ext uri="{FF2B5EF4-FFF2-40B4-BE49-F238E27FC236}">
                <a16:creationId xmlns:a16="http://schemas.microsoft.com/office/drawing/2014/main" id="{EBAD132B-DB6F-494A-8CF8-BA89DEFCDA51}"/>
              </a:ext>
            </a:extLst>
          </p:cNvPr>
          <p:cNvPicPr>
            <a:picLocks noChangeAspect="1"/>
          </p:cNvPicPr>
          <p:nvPr/>
        </p:nvPicPr>
        <p:blipFill>
          <a:blip r:embed="rId3"/>
          <a:stretch>
            <a:fillRect/>
          </a:stretch>
        </p:blipFill>
        <p:spPr>
          <a:xfrm>
            <a:off x="8287125" y="3079293"/>
            <a:ext cx="3682998" cy="2455332"/>
          </a:xfrm>
          <a:prstGeom prst="rect">
            <a:avLst/>
          </a:prstGeom>
        </p:spPr>
      </p:pic>
      <p:pic>
        <p:nvPicPr>
          <p:cNvPr id="14" name="Afbeelding 13" descr="Afbeelding met persoon, binnen, computer, microscoop&#10;&#10;Automatisch gegenereerde beschrijving">
            <a:extLst>
              <a:ext uri="{FF2B5EF4-FFF2-40B4-BE49-F238E27FC236}">
                <a16:creationId xmlns:a16="http://schemas.microsoft.com/office/drawing/2014/main" id="{B1EFE4F2-6441-42EA-98F9-6AA71D7A120A}"/>
              </a:ext>
            </a:extLst>
          </p:cNvPr>
          <p:cNvPicPr>
            <a:picLocks noChangeAspect="1"/>
          </p:cNvPicPr>
          <p:nvPr/>
        </p:nvPicPr>
        <p:blipFill>
          <a:blip r:embed="rId4"/>
          <a:stretch>
            <a:fillRect/>
          </a:stretch>
        </p:blipFill>
        <p:spPr>
          <a:xfrm>
            <a:off x="4221463" y="3079293"/>
            <a:ext cx="3687578" cy="2458148"/>
          </a:xfrm>
          <a:prstGeom prst="rect">
            <a:avLst/>
          </a:prstGeom>
        </p:spPr>
      </p:pic>
      <p:pic>
        <p:nvPicPr>
          <p:cNvPr id="15" name="Afbeelding 14" descr="Afbeelding met persoon, buiten, menigte&#10;&#10;Automatisch gegenereerde beschrijving">
            <a:extLst>
              <a:ext uri="{FF2B5EF4-FFF2-40B4-BE49-F238E27FC236}">
                <a16:creationId xmlns:a16="http://schemas.microsoft.com/office/drawing/2014/main" id="{90C54A0D-C647-4960-B530-E21C5FD8C37C}"/>
              </a:ext>
            </a:extLst>
          </p:cNvPr>
          <p:cNvPicPr>
            <a:picLocks noChangeAspect="1"/>
          </p:cNvPicPr>
          <p:nvPr/>
        </p:nvPicPr>
        <p:blipFill>
          <a:blip r:embed="rId5"/>
          <a:stretch>
            <a:fillRect/>
          </a:stretch>
        </p:blipFill>
        <p:spPr>
          <a:xfrm>
            <a:off x="156155" y="3081724"/>
            <a:ext cx="3687224" cy="2458149"/>
          </a:xfrm>
          <a:prstGeom prst="rect">
            <a:avLst/>
          </a:prstGeom>
        </p:spPr>
      </p:pic>
      <p:sp>
        <p:nvSpPr>
          <p:cNvPr id="18" name="Tekstvak 17">
            <a:extLst>
              <a:ext uri="{FF2B5EF4-FFF2-40B4-BE49-F238E27FC236}">
                <a16:creationId xmlns:a16="http://schemas.microsoft.com/office/drawing/2014/main" id="{92E823DC-D537-4D8C-8560-3C63C95AEE16}"/>
              </a:ext>
            </a:extLst>
          </p:cNvPr>
          <p:cNvSpPr txBox="1"/>
          <p:nvPr/>
        </p:nvSpPr>
        <p:spPr>
          <a:xfrm>
            <a:off x="0" y="5668255"/>
            <a:ext cx="3878699" cy="338554"/>
          </a:xfrm>
          <a:prstGeom prst="rect">
            <a:avLst/>
          </a:prstGeom>
          <a:noFill/>
        </p:spPr>
        <p:txBody>
          <a:bodyPr wrap="square" rtlCol="0">
            <a:spAutoFit/>
          </a:bodyPr>
          <a:lstStyle/>
          <a:p>
            <a:pPr algn="ctr"/>
            <a:r>
              <a:rPr lang="nl-NL" sz="1600" i="1" dirty="0"/>
              <a:t>vóór de zwangerschap</a:t>
            </a:r>
          </a:p>
        </p:txBody>
      </p:sp>
      <p:sp>
        <p:nvSpPr>
          <p:cNvPr id="19" name="Tekstvak 18">
            <a:extLst>
              <a:ext uri="{FF2B5EF4-FFF2-40B4-BE49-F238E27FC236}">
                <a16:creationId xmlns:a16="http://schemas.microsoft.com/office/drawing/2014/main" id="{E032F773-66DC-4C8F-9240-DA8D39FE0F3E}"/>
              </a:ext>
            </a:extLst>
          </p:cNvPr>
          <p:cNvSpPr txBox="1"/>
          <p:nvPr/>
        </p:nvSpPr>
        <p:spPr>
          <a:xfrm>
            <a:off x="4030342" y="5683227"/>
            <a:ext cx="3878699" cy="338554"/>
          </a:xfrm>
          <a:prstGeom prst="rect">
            <a:avLst/>
          </a:prstGeom>
          <a:noFill/>
        </p:spPr>
        <p:txBody>
          <a:bodyPr wrap="square" rtlCol="0">
            <a:spAutoFit/>
          </a:bodyPr>
          <a:lstStyle/>
          <a:p>
            <a:pPr algn="ctr"/>
            <a:r>
              <a:rPr lang="nl-NL" sz="1600" i="1" dirty="0"/>
              <a:t>tijdens de zwangerschap</a:t>
            </a:r>
          </a:p>
        </p:txBody>
      </p:sp>
      <p:sp>
        <p:nvSpPr>
          <p:cNvPr id="20" name="Tekstvak 19">
            <a:extLst>
              <a:ext uri="{FF2B5EF4-FFF2-40B4-BE49-F238E27FC236}">
                <a16:creationId xmlns:a16="http://schemas.microsoft.com/office/drawing/2014/main" id="{4814046B-779B-40EF-81F7-45B2BB6CA912}"/>
              </a:ext>
            </a:extLst>
          </p:cNvPr>
          <p:cNvSpPr txBox="1"/>
          <p:nvPr/>
        </p:nvSpPr>
        <p:spPr>
          <a:xfrm>
            <a:off x="8153972" y="5668255"/>
            <a:ext cx="3878699" cy="338554"/>
          </a:xfrm>
          <a:prstGeom prst="rect">
            <a:avLst/>
          </a:prstGeom>
          <a:noFill/>
        </p:spPr>
        <p:txBody>
          <a:bodyPr wrap="square" rtlCol="0">
            <a:spAutoFit/>
          </a:bodyPr>
          <a:lstStyle/>
          <a:p>
            <a:pPr algn="ctr"/>
            <a:r>
              <a:rPr lang="nl-NL" sz="1600" i="1" dirty="0"/>
              <a:t>na de zwangerschap</a:t>
            </a:r>
          </a:p>
        </p:txBody>
      </p:sp>
    </p:spTree>
    <p:extLst>
      <p:ext uri="{BB962C8B-B14F-4D97-AF65-F5344CB8AC3E}">
        <p14:creationId xmlns:p14="http://schemas.microsoft.com/office/powerpoint/2010/main" val="140220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Ondersteuning Taskforce</a:t>
            </a:r>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4377" y="2806097"/>
            <a:ext cx="4159754" cy="2233932"/>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694" y="2806098"/>
            <a:ext cx="4124875" cy="2233931"/>
          </a:xfrm>
          <a:prstGeom prst="rect">
            <a:avLst/>
          </a:prstGeom>
        </p:spPr>
      </p:pic>
      <p:sp>
        <p:nvSpPr>
          <p:cNvPr id="8" name="Tekstvak 7"/>
          <p:cNvSpPr txBox="1"/>
          <p:nvPr/>
        </p:nvSpPr>
        <p:spPr>
          <a:xfrm>
            <a:off x="967621" y="5249660"/>
            <a:ext cx="4159754" cy="369332"/>
          </a:xfrm>
          <a:prstGeom prst="rect">
            <a:avLst/>
          </a:prstGeom>
          <a:noFill/>
        </p:spPr>
        <p:txBody>
          <a:bodyPr wrap="square" rtlCol="0">
            <a:spAutoFit/>
          </a:bodyPr>
          <a:lstStyle/>
          <a:p>
            <a:pPr algn="ctr"/>
            <a:r>
              <a:rPr lang="nl-NL" dirty="0" err="1"/>
              <a:t>E-learnings</a:t>
            </a:r>
            <a:r>
              <a:rPr lang="nl-NL" dirty="0"/>
              <a:t> &amp; Face-</a:t>
            </a:r>
            <a:r>
              <a:rPr lang="nl-NL" dirty="0" err="1"/>
              <a:t>to</a:t>
            </a:r>
            <a:r>
              <a:rPr lang="nl-NL" dirty="0"/>
              <a:t>-face training</a:t>
            </a:r>
          </a:p>
        </p:txBody>
      </p:sp>
      <p:graphicFrame>
        <p:nvGraphicFramePr>
          <p:cNvPr id="13" name="Tabel 12">
            <a:extLst>
              <a:ext uri="{FF2B5EF4-FFF2-40B4-BE49-F238E27FC236}">
                <a16:creationId xmlns:a16="http://schemas.microsoft.com/office/drawing/2014/main" id="{0543D70E-B82F-4334-9211-9479EF6527A1}"/>
              </a:ext>
            </a:extLst>
          </p:cNvPr>
          <p:cNvGraphicFramePr>
            <a:graphicFrameLocks noGrp="1"/>
          </p:cNvGraphicFramePr>
          <p:nvPr/>
        </p:nvGraphicFramePr>
        <p:xfrm>
          <a:off x="2386002" y="1765468"/>
          <a:ext cx="1522258" cy="646331"/>
        </p:xfrm>
        <a:graphic>
          <a:graphicData uri="http://schemas.openxmlformats.org/drawingml/2006/table">
            <a:tbl>
              <a:tblPr firstRow="1" bandRow="1">
                <a:tableStyleId>{5C22544A-7EE6-4342-B048-85BDC9FD1C3A}</a:tableStyleId>
              </a:tblPr>
              <a:tblGrid>
                <a:gridCol w="1522258">
                  <a:extLst>
                    <a:ext uri="{9D8B030D-6E8A-4147-A177-3AD203B41FA5}">
                      <a16:colId xmlns:a16="http://schemas.microsoft.com/office/drawing/2014/main" val="4235192994"/>
                    </a:ext>
                  </a:extLst>
                </a:gridCol>
              </a:tblGrid>
              <a:tr h="646331">
                <a:tc>
                  <a:txBody>
                    <a:bodyPr/>
                    <a:lstStyle/>
                    <a:p>
                      <a:pPr algn="ctr"/>
                      <a:r>
                        <a:rPr lang="nl-NL" sz="2800" dirty="0"/>
                        <a:t>Scholing</a:t>
                      </a:r>
                    </a:p>
                  </a:txBody>
                  <a:tcPr anchor="ctr">
                    <a:solidFill>
                      <a:srgbClr val="41ADC0"/>
                    </a:solidFill>
                  </a:tcPr>
                </a:tc>
                <a:extLst>
                  <a:ext uri="{0D108BD9-81ED-4DB2-BD59-A6C34878D82A}">
                    <a16:rowId xmlns:a16="http://schemas.microsoft.com/office/drawing/2014/main" val="596033764"/>
                  </a:ext>
                </a:extLst>
              </a:tr>
            </a:tbl>
          </a:graphicData>
        </a:graphic>
      </p:graphicFrame>
      <p:graphicFrame>
        <p:nvGraphicFramePr>
          <p:cNvPr id="14" name="Tabel 13">
            <a:extLst>
              <a:ext uri="{FF2B5EF4-FFF2-40B4-BE49-F238E27FC236}">
                <a16:creationId xmlns:a16="http://schemas.microsoft.com/office/drawing/2014/main" id="{AE232ED7-C46A-4939-A03B-9C618BE3D175}"/>
              </a:ext>
            </a:extLst>
          </p:cNvPr>
          <p:cNvGraphicFramePr>
            <a:graphicFrameLocks noGrp="1"/>
          </p:cNvGraphicFramePr>
          <p:nvPr/>
        </p:nvGraphicFramePr>
        <p:xfrm>
          <a:off x="7978645" y="1765468"/>
          <a:ext cx="2253778" cy="646331"/>
        </p:xfrm>
        <a:graphic>
          <a:graphicData uri="http://schemas.openxmlformats.org/drawingml/2006/table">
            <a:tbl>
              <a:tblPr firstRow="1" bandRow="1">
                <a:tableStyleId>{5C22544A-7EE6-4342-B048-85BDC9FD1C3A}</a:tableStyleId>
              </a:tblPr>
              <a:tblGrid>
                <a:gridCol w="2253778">
                  <a:extLst>
                    <a:ext uri="{9D8B030D-6E8A-4147-A177-3AD203B41FA5}">
                      <a16:colId xmlns:a16="http://schemas.microsoft.com/office/drawing/2014/main" val="4235192994"/>
                    </a:ext>
                  </a:extLst>
                </a:gridCol>
              </a:tblGrid>
              <a:tr h="646331">
                <a:tc>
                  <a:txBody>
                    <a:bodyPr/>
                    <a:lstStyle/>
                    <a:p>
                      <a:pPr algn="ctr"/>
                      <a:r>
                        <a:rPr lang="nl-NL" sz="2800" dirty="0"/>
                        <a:t>Congressen</a:t>
                      </a:r>
                    </a:p>
                  </a:txBody>
                  <a:tcPr anchor="ctr">
                    <a:solidFill>
                      <a:srgbClr val="41ADC0"/>
                    </a:solidFill>
                  </a:tcPr>
                </a:tc>
                <a:extLst>
                  <a:ext uri="{0D108BD9-81ED-4DB2-BD59-A6C34878D82A}">
                    <a16:rowId xmlns:a16="http://schemas.microsoft.com/office/drawing/2014/main" val="596033764"/>
                  </a:ext>
                </a:extLst>
              </a:tr>
            </a:tbl>
          </a:graphicData>
        </a:graphic>
      </p:graphicFrame>
      <p:sp>
        <p:nvSpPr>
          <p:cNvPr id="15" name="Tekstvak 14">
            <a:extLst>
              <a:ext uri="{FF2B5EF4-FFF2-40B4-BE49-F238E27FC236}">
                <a16:creationId xmlns:a16="http://schemas.microsoft.com/office/drawing/2014/main" id="{2C8E1DB6-98A2-43BB-8C27-872853B31736}"/>
              </a:ext>
            </a:extLst>
          </p:cNvPr>
          <p:cNvSpPr txBox="1"/>
          <p:nvPr/>
        </p:nvSpPr>
        <p:spPr>
          <a:xfrm>
            <a:off x="6944377" y="5249660"/>
            <a:ext cx="4159754" cy="369332"/>
          </a:xfrm>
          <a:prstGeom prst="rect">
            <a:avLst/>
          </a:prstGeom>
          <a:noFill/>
        </p:spPr>
        <p:txBody>
          <a:bodyPr wrap="square" rtlCol="0">
            <a:spAutoFit/>
          </a:bodyPr>
          <a:lstStyle/>
          <a:p>
            <a:pPr algn="ctr"/>
            <a:r>
              <a:rPr lang="nl-NL" dirty="0"/>
              <a:t>Congressen &amp; Webinars</a:t>
            </a:r>
          </a:p>
        </p:txBody>
      </p:sp>
      <p:sp>
        <p:nvSpPr>
          <p:cNvPr id="17" name="Tekstvak 16">
            <a:extLst>
              <a:ext uri="{FF2B5EF4-FFF2-40B4-BE49-F238E27FC236}">
                <a16:creationId xmlns:a16="http://schemas.microsoft.com/office/drawing/2014/main" id="{BE2002E4-3E27-47AF-ACD7-EC581CC38F97}"/>
              </a:ext>
            </a:extLst>
          </p:cNvPr>
          <p:cNvSpPr txBox="1"/>
          <p:nvPr/>
        </p:nvSpPr>
        <p:spPr>
          <a:xfrm>
            <a:off x="10119360" y="88127"/>
            <a:ext cx="2183651" cy="276999"/>
          </a:xfrm>
          <a:prstGeom prst="rect">
            <a:avLst/>
          </a:prstGeom>
          <a:noFill/>
        </p:spPr>
        <p:txBody>
          <a:bodyPr wrap="square">
            <a:spAutoFit/>
          </a:bodyPr>
          <a:lstStyle/>
          <a:p>
            <a:pPr marL="0" indent="0">
              <a:buFont typeface="Arial" panose="020B0604020202020204" pitchFamily="34" charset="0"/>
              <a:buNone/>
            </a:pPr>
            <a:r>
              <a:rPr lang="nl-NL" sz="1200" baseline="0" dirty="0">
                <a:hlinkClick r:id="rId5"/>
              </a:rPr>
              <a:t>www.rookvrijestart.nl/scholing</a:t>
            </a:r>
            <a:r>
              <a:rPr lang="nl-NL" sz="1200" baseline="0" dirty="0"/>
              <a:t> </a:t>
            </a:r>
            <a:endParaRPr lang="nl-NL" sz="1200" dirty="0"/>
          </a:p>
        </p:txBody>
      </p:sp>
    </p:spTree>
    <p:extLst>
      <p:ext uri="{BB962C8B-B14F-4D97-AF65-F5344CB8AC3E}">
        <p14:creationId xmlns:p14="http://schemas.microsoft.com/office/powerpoint/2010/main" val="263831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Ondersteuning Taskforce</a:t>
            </a:r>
          </a:p>
        </p:txBody>
      </p:sp>
      <p:graphicFrame>
        <p:nvGraphicFramePr>
          <p:cNvPr id="13" name="Tabel 12">
            <a:extLst>
              <a:ext uri="{FF2B5EF4-FFF2-40B4-BE49-F238E27FC236}">
                <a16:creationId xmlns:a16="http://schemas.microsoft.com/office/drawing/2014/main" id="{0543D70E-B82F-4334-9211-9479EF6527A1}"/>
              </a:ext>
            </a:extLst>
          </p:cNvPr>
          <p:cNvGraphicFramePr>
            <a:graphicFrameLocks noGrp="1"/>
          </p:cNvGraphicFramePr>
          <p:nvPr/>
        </p:nvGraphicFramePr>
        <p:xfrm>
          <a:off x="5150844" y="1308733"/>
          <a:ext cx="1918498" cy="646331"/>
        </p:xfrm>
        <a:graphic>
          <a:graphicData uri="http://schemas.openxmlformats.org/drawingml/2006/table">
            <a:tbl>
              <a:tblPr firstRow="1" bandRow="1">
                <a:tableStyleId>{5C22544A-7EE6-4342-B048-85BDC9FD1C3A}</a:tableStyleId>
              </a:tblPr>
              <a:tblGrid>
                <a:gridCol w="1918498">
                  <a:extLst>
                    <a:ext uri="{9D8B030D-6E8A-4147-A177-3AD203B41FA5}">
                      <a16:colId xmlns:a16="http://schemas.microsoft.com/office/drawing/2014/main" val="4235192994"/>
                    </a:ext>
                  </a:extLst>
                </a:gridCol>
              </a:tblGrid>
              <a:tr h="646331">
                <a:tc>
                  <a:txBody>
                    <a:bodyPr/>
                    <a:lstStyle/>
                    <a:p>
                      <a:pPr algn="ctr"/>
                      <a:r>
                        <a:rPr lang="nl-NL" sz="2800" dirty="0"/>
                        <a:t>Materialen</a:t>
                      </a:r>
                    </a:p>
                  </a:txBody>
                  <a:tcPr anchor="ctr">
                    <a:solidFill>
                      <a:srgbClr val="41ADC0"/>
                    </a:solidFill>
                  </a:tcPr>
                </a:tc>
                <a:extLst>
                  <a:ext uri="{0D108BD9-81ED-4DB2-BD59-A6C34878D82A}">
                    <a16:rowId xmlns:a16="http://schemas.microsoft.com/office/drawing/2014/main" val="596033764"/>
                  </a:ext>
                </a:extLst>
              </a:tr>
            </a:tbl>
          </a:graphicData>
        </a:graphic>
      </p:graphicFrame>
      <p:pic>
        <p:nvPicPr>
          <p:cNvPr id="6" name="Afbeelding 5">
            <a:extLst>
              <a:ext uri="{FF2B5EF4-FFF2-40B4-BE49-F238E27FC236}">
                <a16:creationId xmlns:a16="http://schemas.microsoft.com/office/drawing/2014/main" id="{C442025D-797F-4301-AD05-2DE5C8966FF0}"/>
              </a:ext>
            </a:extLst>
          </p:cNvPr>
          <p:cNvPicPr>
            <a:picLocks noChangeAspect="1"/>
          </p:cNvPicPr>
          <p:nvPr/>
        </p:nvPicPr>
        <p:blipFill rotWithShape="1">
          <a:blip r:embed="rId3"/>
          <a:srcRect l="2468" t="1" b="1348"/>
          <a:stretch/>
        </p:blipFill>
        <p:spPr>
          <a:xfrm>
            <a:off x="6110093" y="2180830"/>
            <a:ext cx="2380985" cy="3404120"/>
          </a:xfrm>
          <a:prstGeom prst="rect">
            <a:avLst/>
          </a:prstGeom>
        </p:spPr>
      </p:pic>
      <p:pic>
        <p:nvPicPr>
          <p:cNvPr id="12" name="Afbeelding 11">
            <a:extLst>
              <a:ext uri="{FF2B5EF4-FFF2-40B4-BE49-F238E27FC236}">
                <a16:creationId xmlns:a16="http://schemas.microsoft.com/office/drawing/2014/main" id="{B33582F3-702C-46EC-9837-18919A840242}"/>
              </a:ext>
            </a:extLst>
          </p:cNvPr>
          <p:cNvPicPr>
            <a:picLocks noChangeAspect="1"/>
          </p:cNvPicPr>
          <p:nvPr/>
        </p:nvPicPr>
        <p:blipFill rotWithShape="1">
          <a:blip r:embed="rId4"/>
          <a:srcRect l="68032" r="-1"/>
          <a:stretch/>
        </p:blipFill>
        <p:spPr>
          <a:xfrm>
            <a:off x="8753271" y="3967316"/>
            <a:ext cx="3010668" cy="1656243"/>
          </a:xfrm>
          <a:prstGeom prst="rect">
            <a:avLst/>
          </a:prstGeom>
        </p:spPr>
      </p:pic>
      <p:pic>
        <p:nvPicPr>
          <p:cNvPr id="15" name="Afbeelding 14">
            <a:extLst>
              <a:ext uri="{FF2B5EF4-FFF2-40B4-BE49-F238E27FC236}">
                <a16:creationId xmlns:a16="http://schemas.microsoft.com/office/drawing/2014/main" id="{97B01B27-3282-48C7-973F-E8DC107B24BE}"/>
              </a:ext>
            </a:extLst>
          </p:cNvPr>
          <p:cNvPicPr>
            <a:picLocks noChangeAspect="1"/>
          </p:cNvPicPr>
          <p:nvPr/>
        </p:nvPicPr>
        <p:blipFill rotWithShape="1">
          <a:blip r:embed="rId4"/>
          <a:srcRect l="34080" r="33951"/>
          <a:stretch/>
        </p:blipFill>
        <p:spPr>
          <a:xfrm>
            <a:off x="8755576" y="2195479"/>
            <a:ext cx="3008363" cy="1654975"/>
          </a:xfrm>
          <a:prstGeom prst="rect">
            <a:avLst/>
          </a:prstGeom>
        </p:spPr>
      </p:pic>
      <p:pic>
        <p:nvPicPr>
          <p:cNvPr id="17" name="Afbeelding 16">
            <a:extLst>
              <a:ext uri="{FF2B5EF4-FFF2-40B4-BE49-F238E27FC236}">
                <a16:creationId xmlns:a16="http://schemas.microsoft.com/office/drawing/2014/main" id="{0FCBD4EF-DEBB-4BA5-B84B-D51DC48193F4}"/>
              </a:ext>
            </a:extLst>
          </p:cNvPr>
          <p:cNvPicPr>
            <a:picLocks noChangeAspect="1"/>
          </p:cNvPicPr>
          <p:nvPr/>
        </p:nvPicPr>
        <p:blipFill rotWithShape="1">
          <a:blip r:embed="rId5"/>
          <a:srcRect/>
          <a:stretch/>
        </p:blipFill>
        <p:spPr>
          <a:xfrm>
            <a:off x="3464610" y="2219439"/>
            <a:ext cx="2380985" cy="3365511"/>
          </a:xfrm>
          <a:prstGeom prst="rect">
            <a:avLst/>
          </a:prstGeom>
        </p:spPr>
      </p:pic>
      <p:pic>
        <p:nvPicPr>
          <p:cNvPr id="19" name="Afbeelding 18">
            <a:extLst>
              <a:ext uri="{FF2B5EF4-FFF2-40B4-BE49-F238E27FC236}">
                <a16:creationId xmlns:a16="http://schemas.microsoft.com/office/drawing/2014/main" id="{4FA847A5-67F1-4534-B847-B9662F1E734B}"/>
              </a:ext>
            </a:extLst>
          </p:cNvPr>
          <p:cNvPicPr>
            <a:picLocks noChangeAspect="1"/>
          </p:cNvPicPr>
          <p:nvPr/>
        </p:nvPicPr>
        <p:blipFill>
          <a:blip r:embed="rId6"/>
          <a:stretch>
            <a:fillRect/>
          </a:stretch>
        </p:blipFill>
        <p:spPr>
          <a:xfrm>
            <a:off x="837982" y="2219439"/>
            <a:ext cx="2403566" cy="3404120"/>
          </a:xfrm>
          <a:prstGeom prst="rect">
            <a:avLst/>
          </a:prstGeom>
        </p:spPr>
      </p:pic>
      <p:sp>
        <p:nvSpPr>
          <p:cNvPr id="20" name="Tekstvak 19">
            <a:extLst>
              <a:ext uri="{FF2B5EF4-FFF2-40B4-BE49-F238E27FC236}">
                <a16:creationId xmlns:a16="http://schemas.microsoft.com/office/drawing/2014/main" id="{596A12DE-EF1C-461E-93B8-8BD5A351E7A6}"/>
              </a:ext>
            </a:extLst>
          </p:cNvPr>
          <p:cNvSpPr txBox="1"/>
          <p:nvPr/>
        </p:nvSpPr>
        <p:spPr>
          <a:xfrm>
            <a:off x="703461" y="5744368"/>
            <a:ext cx="2538087" cy="369332"/>
          </a:xfrm>
          <a:prstGeom prst="rect">
            <a:avLst/>
          </a:prstGeom>
          <a:noFill/>
        </p:spPr>
        <p:txBody>
          <a:bodyPr wrap="square" rtlCol="0">
            <a:spAutoFit/>
          </a:bodyPr>
          <a:lstStyle/>
          <a:p>
            <a:pPr algn="ctr"/>
            <a:r>
              <a:rPr lang="nl-NL" dirty="0"/>
              <a:t>Folders</a:t>
            </a:r>
          </a:p>
        </p:txBody>
      </p:sp>
      <p:sp>
        <p:nvSpPr>
          <p:cNvPr id="21" name="Tekstvak 20">
            <a:extLst>
              <a:ext uri="{FF2B5EF4-FFF2-40B4-BE49-F238E27FC236}">
                <a16:creationId xmlns:a16="http://schemas.microsoft.com/office/drawing/2014/main" id="{3B134021-050C-4E0E-85D0-482B26CED387}"/>
              </a:ext>
            </a:extLst>
          </p:cNvPr>
          <p:cNvSpPr txBox="1"/>
          <p:nvPr/>
        </p:nvSpPr>
        <p:spPr>
          <a:xfrm>
            <a:off x="3386058" y="5744368"/>
            <a:ext cx="2538087" cy="369332"/>
          </a:xfrm>
          <a:prstGeom prst="rect">
            <a:avLst/>
          </a:prstGeom>
          <a:noFill/>
        </p:spPr>
        <p:txBody>
          <a:bodyPr wrap="square" rtlCol="0">
            <a:spAutoFit/>
          </a:bodyPr>
          <a:lstStyle/>
          <a:p>
            <a:pPr algn="ctr"/>
            <a:r>
              <a:rPr lang="nl-NL" dirty="0" err="1"/>
              <a:t>Factsheets</a:t>
            </a:r>
            <a:endParaRPr lang="nl-NL" dirty="0"/>
          </a:p>
        </p:txBody>
      </p:sp>
      <p:sp>
        <p:nvSpPr>
          <p:cNvPr id="22" name="Tekstvak 21">
            <a:extLst>
              <a:ext uri="{FF2B5EF4-FFF2-40B4-BE49-F238E27FC236}">
                <a16:creationId xmlns:a16="http://schemas.microsoft.com/office/drawing/2014/main" id="{037AABF1-4FF0-4AB6-8C45-0D29873B81D4}"/>
              </a:ext>
            </a:extLst>
          </p:cNvPr>
          <p:cNvSpPr txBox="1"/>
          <p:nvPr/>
        </p:nvSpPr>
        <p:spPr>
          <a:xfrm>
            <a:off x="5800298" y="5744368"/>
            <a:ext cx="2538087" cy="369332"/>
          </a:xfrm>
          <a:prstGeom prst="rect">
            <a:avLst/>
          </a:prstGeom>
          <a:noFill/>
        </p:spPr>
        <p:txBody>
          <a:bodyPr wrap="square" rtlCol="0">
            <a:spAutoFit/>
          </a:bodyPr>
          <a:lstStyle/>
          <a:p>
            <a:pPr algn="ctr"/>
            <a:r>
              <a:rPr lang="nl-NL" dirty="0"/>
              <a:t>Infographics</a:t>
            </a:r>
          </a:p>
        </p:txBody>
      </p:sp>
      <p:sp>
        <p:nvSpPr>
          <p:cNvPr id="23" name="Tekstvak 22">
            <a:extLst>
              <a:ext uri="{FF2B5EF4-FFF2-40B4-BE49-F238E27FC236}">
                <a16:creationId xmlns:a16="http://schemas.microsoft.com/office/drawing/2014/main" id="{5253B46F-4364-4AA4-ABA4-F2BB6225DCD5}"/>
              </a:ext>
            </a:extLst>
          </p:cNvPr>
          <p:cNvSpPr txBox="1"/>
          <p:nvPr/>
        </p:nvSpPr>
        <p:spPr>
          <a:xfrm>
            <a:off x="8989561" y="5740421"/>
            <a:ext cx="2538087" cy="369332"/>
          </a:xfrm>
          <a:prstGeom prst="rect">
            <a:avLst/>
          </a:prstGeom>
          <a:noFill/>
        </p:spPr>
        <p:txBody>
          <a:bodyPr wrap="square" rtlCol="0">
            <a:spAutoFit/>
          </a:bodyPr>
          <a:lstStyle/>
          <a:p>
            <a:pPr algn="ctr"/>
            <a:r>
              <a:rPr lang="nl-NL" dirty="0"/>
              <a:t>Video’s</a:t>
            </a:r>
          </a:p>
        </p:txBody>
      </p:sp>
      <p:sp>
        <p:nvSpPr>
          <p:cNvPr id="24" name="Tekstvak 23">
            <a:extLst>
              <a:ext uri="{FF2B5EF4-FFF2-40B4-BE49-F238E27FC236}">
                <a16:creationId xmlns:a16="http://schemas.microsoft.com/office/drawing/2014/main" id="{016D2AF6-50DC-424F-A447-065EDBC0F320}"/>
              </a:ext>
            </a:extLst>
          </p:cNvPr>
          <p:cNvSpPr txBox="1"/>
          <p:nvPr/>
        </p:nvSpPr>
        <p:spPr>
          <a:xfrm>
            <a:off x="10106774" y="88127"/>
            <a:ext cx="2183651" cy="276999"/>
          </a:xfrm>
          <a:prstGeom prst="rect">
            <a:avLst/>
          </a:prstGeom>
          <a:noFill/>
        </p:spPr>
        <p:txBody>
          <a:bodyPr wrap="square">
            <a:spAutoFit/>
          </a:bodyPr>
          <a:lstStyle/>
          <a:p>
            <a:pPr marL="0" indent="0">
              <a:buFont typeface="Arial" panose="020B0604020202020204" pitchFamily="34" charset="0"/>
              <a:buNone/>
            </a:pPr>
            <a:r>
              <a:rPr lang="nl-NL" sz="1200" baseline="0" dirty="0">
                <a:hlinkClick r:id="rId7"/>
              </a:rPr>
              <a:t>www.rookvrijestart.nl/toolkit</a:t>
            </a:r>
            <a:r>
              <a:rPr lang="nl-NL" sz="1200" baseline="0" dirty="0"/>
              <a:t> </a:t>
            </a:r>
            <a:endParaRPr lang="nl-NL" sz="1200" dirty="0"/>
          </a:p>
        </p:txBody>
      </p:sp>
    </p:spTree>
    <p:extLst>
      <p:ext uri="{BB962C8B-B14F-4D97-AF65-F5344CB8AC3E}">
        <p14:creationId xmlns:p14="http://schemas.microsoft.com/office/powerpoint/2010/main" val="149070442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3C3BF"/>
        </a:solidFill>
        <a:ln>
          <a:noFill/>
        </a:ln>
      </a:spPr>
      <a:bodyPr anchor="ctr"/>
      <a:lstStyle>
        <a:defPPr algn="ctr" eaLnBrk="1" fontAlgn="auto" hangingPunct="1">
          <a:spcBef>
            <a:spcPts val="0"/>
          </a:spcBef>
          <a:spcAft>
            <a:spcPts val="0"/>
          </a:spcAft>
          <a:defRPr sz="2400" b="1"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ookvrije start">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okvrije start" id="{5EDA9196-C1EE-467F-85C8-EA54BD4243A4}" vid="{2DCE2BEF-F5CE-4B0F-BE94-46D815032F32}"/>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3200</TotalTime>
  <Words>5803</Words>
  <Application>Microsoft Office PowerPoint</Application>
  <PresentationFormat>Aangepast</PresentationFormat>
  <Paragraphs>468</Paragraphs>
  <Slides>52</Slides>
  <Notes>50</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52</vt:i4>
      </vt:variant>
    </vt:vector>
  </HeadingPairs>
  <TitlesOfParts>
    <vt:vector size="61" baseType="lpstr">
      <vt:lpstr>Arial</vt:lpstr>
      <vt:lpstr>Calibri</vt:lpstr>
      <vt:lpstr>Calibri Light</vt:lpstr>
      <vt:lpstr>Roboto</vt:lpstr>
      <vt:lpstr>Times</vt:lpstr>
      <vt:lpstr>Wingdings</vt:lpstr>
      <vt:lpstr>Office-thema</vt:lpstr>
      <vt:lpstr>Aangepast ontwerp</vt:lpstr>
      <vt:lpstr>1_rookvrije start</vt:lpstr>
      <vt:lpstr>PowerPoint-presentatie</vt:lpstr>
      <vt:lpstr>Programma</vt:lpstr>
      <vt:lpstr>PowerPoint-presentatie</vt:lpstr>
      <vt:lpstr>Taskforce Rookvrije Start</vt:lpstr>
      <vt:lpstr>Taskforce Rookvrije Start</vt:lpstr>
      <vt:lpstr>Word ambassadeur / Start je Taskforce</vt:lpstr>
      <vt:lpstr>Ondersteuning Taskforce</vt:lpstr>
      <vt:lpstr>Ondersteuning Taskforce</vt:lpstr>
      <vt:lpstr>Ondersteuning Taskforce</vt:lpstr>
      <vt:lpstr>Ondersteuning Taskforce</vt:lpstr>
      <vt:lpstr>PowerPoint-presentatie</vt:lpstr>
      <vt:lpstr>Standpunt JGZ inzake tabaksontmoediging Stop Rookschade! </vt:lpstr>
      <vt:lpstr>PowerPoint-presentatie</vt:lpstr>
      <vt:lpstr>Kahoot Kennis Quiz </vt:lpstr>
      <vt:lpstr>Roken tijdens de zwangerschap is schadelijk</vt:lpstr>
      <vt:lpstr>Veel vrouwen stoppen als ze zwanger zijn</vt:lpstr>
      <vt:lpstr>Maar…</vt:lpstr>
      <vt:lpstr>PowerPoint-presentatie</vt:lpstr>
      <vt:lpstr>PowerPoint-presentatie</vt:lpstr>
      <vt:lpstr>PowerPoint-presentatie</vt:lpstr>
      <vt:lpstr>PowerPoint-presentatie</vt:lpstr>
      <vt:lpstr>PowerPoint-presentatie</vt:lpstr>
      <vt:lpstr>PowerPoint-presentatie</vt:lpstr>
      <vt:lpstr>PowerPoint-presentatie</vt:lpstr>
      <vt:lpstr>Derdehands rook</vt:lpstr>
      <vt:lpstr>PowerPoint-presentatie</vt:lpstr>
      <vt:lpstr>Animatie Rookvrije Ouders (Derdehands rook)</vt:lpstr>
      <vt:lpstr>PowerPoint-presentatie</vt:lpstr>
      <vt:lpstr>Derdehands rook in ziekenhuizen</vt:lpstr>
      <vt:lpstr>Derdehands rook in ziekenhuizen</vt:lpstr>
      <vt:lpstr>PowerPoint-presentatie</vt:lpstr>
      <vt:lpstr>Hoe ga je het gesprek aan? </vt:lpstr>
      <vt:lpstr>Stappen Rookvrij Opgroeien</vt:lpstr>
      <vt:lpstr>Stappen Rookvrij Opgroeien</vt:lpstr>
      <vt:lpstr>Hoe bespreek ik rookvrij blijven?</vt:lpstr>
      <vt:lpstr>Oefenen met gespreksvoering? </vt:lpstr>
      <vt:lpstr>PowerPoint-presentatie</vt:lpstr>
      <vt:lpstr>Andere ondersteunende materialen </vt:lpstr>
      <vt:lpstr>PowerPoint-presentatie</vt:lpstr>
      <vt:lpstr>Materiaal begrijpelijk communiceren </vt:lpstr>
      <vt:lpstr>Folders</vt:lpstr>
      <vt:lpstr>Verwijs (aanstaande) ouders naar telefonische stoppen-met-roken coaching</vt:lpstr>
      <vt:lpstr>Telefonische coaching Rookvrije ouders</vt:lpstr>
      <vt:lpstr>PowerPoint-presentatie</vt:lpstr>
      <vt:lpstr>PowerPoint-presentatie</vt:lpstr>
      <vt:lpstr>PowerPoint-presentatie</vt:lpstr>
      <vt:lpstr>PowerPoint-presentatie</vt:lpstr>
      <vt:lpstr>PowerPoint-presentatie</vt:lpstr>
      <vt:lpstr>PowerPoint-presentatie</vt:lpstr>
      <vt:lpstr>PowerPoint-presentatie</vt:lpstr>
      <vt:lpstr>Taskforce Rookvrije Start</vt:lpstr>
      <vt:lpstr>PowerPoint-presentatie</vt:lpstr>
    </vt:vector>
  </TitlesOfParts>
  <Company>Canon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Trimbos Instituut</dc:creator>
  <cp:lastModifiedBy>Nina van den Eeden</cp:lastModifiedBy>
  <cp:revision>259</cp:revision>
  <cp:lastPrinted>2020-01-16T13:57:14Z</cp:lastPrinted>
  <dcterms:created xsi:type="dcterms:W3CDTF">2018-08-20T10:36:35Z</dcterms:created>
  <dcterms:modified xsi:type="dcterms:W3CDTF">2022-06-27T14:32:32Z</dcterms:modified>
</cp:coreProperties>
</file>