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81" r:id="rId3"/>
    <p:sldId id="282" r:id="rId4"/>
    <p:sldId id="283" r:id="rId5"/>
    <p:sldId id="284" r:id="rId6"/>
    <p:sldId id="285" r:id="rId7"/>
    <p:sldId id="286" r:id="rId8"/>
    <p:sldId id="280" r:id="rId9"/>
  </p:sldIdLst>
  <p:sldSz cx="9144000" cy="6858000" type="screen4x3"/>
  <p:notesSz cx="9944100" cy="6805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yIr9i4QcgEtMgUXr2jc8g==" hashData="GXPWV/cgHriiGXIT5DFksppYsfz1o1cj0iCkqyozKToJ2po463hdI9Yw6MwYwM6moWSS/6eX8GlxoKK0jkIg+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307">
          <p15:clr>
            <a:srgbClr val="A4A3A4"/>
          </p15:clr>
        </p15:guide>
        <p15:guide id="5" pos="5420">
          <p15:clr>
            <a:srgbClr val="A4A3A4"/>
          </p15:clr>
        </p15:guide>
        <p15:guide id="6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42E"/>
    <a:srgbClr val="E20031"/>
    <a:srgbClr val="404040"/>
    <a:srgbClr val="E71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38" autoAdjust="0"/>
  </p:normalViewPr>
  <p:slideViewPr>
    <p:cSldViewPr>
      <p:cViewPr varScale="1">
        <p:scale>
          <a:sx n="97" d="100"/>
          <a:sy n="97" d="100"/>
        </p:scale>
        <p:origin x="732" y="90"/>
      </p:cViewPr>
      <p:guideLst>
        <p:guide orient="horz" pos="2160"/>
        <p:guide pos="2880"/>
        <p:guide orient="horz" pos="4110"/>
        <p:guide orient="horz" pos="307"/>
        <p:guide pos="5420"/>
        <p:guide pos="3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Tabak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62</c:v>
                </c:pt>
                <c:pt idx="1">
                  <c:v>62</c:v>
                </c:pt>
                <c:pt idx="2">
                  <c:v>67</c:v>
                </c:pt>
                <c:pt idx="3">
                  <c:v>70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Alcohol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Blad1!$C$2:$C$5</c:f>
              <c:numCache>
                <c:formatCode>General</c:formatCode>
                <c:ptCount val="4"/>
                <c:pt idx="0">
                  <c:v>62</c:v>
                </c:pt>
                <c:pt idx="1">
                  <c:v>60</c:v>
                </c:pt>
                <c:pt idx="2">
                  <c:v>75</c:v>
                </c:pt>
                <c:pt idx="3">
                  <c:v>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3556232"/>
        <c:axId val="522231416"/>
      </c:lineChart>
      <c:catAx>
        <c:axId val="51355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31416"/>
        <c:crosses val="autoZero"/>
        <c:auto val="1"/>
        <c:lblAlgn val="ctr"/>
        <c:lblOffset val="100"/>
        <c:noMultiLvlLbl val="0"/>
      </c:catAx>
      <c:valAx>
        <c:axId val="52223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1355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Tabak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Blad1!$B$2:$B$4</c:f>
              <c:numCache>
                <c:formatCode>General</c:formatCode>
                <c:ptCount val="3"/>
                <c:pt idx="0">
                  <c:v>20</c:v>
                </c:pt>
                <c:pt idx="1">
                  <c:v>26</c:v>
                </c:pt>
                <c:pt idx="2">
                  <c:v>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Alcohol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Blad1!$C$2:$C$4</c:f>
              <c:numCache>
                <c:formatCode>General</c:formatCode>
                <c:ptCount val="3"/>
                <c:pt idx="0">
                  <c:v>32</c:v>
                </c:pt>
                <c:pt idx="1">
                  <c:v>42</c:v>
                </c:pt>
                <c:pt idx="2">
                  <c:v>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232200"/>
        <c:axId val="522225928"/>
      </c:lineChart>
      <c:catAx>
        <c:axId val="52223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25928"/>
        <c:crosses val="autoZero"/>
        <c:auto val="1"/>
        <c:lblAlgn val="ctr"/>
        <c:lblOffset val="100"/>
        <c:noMultiLvlLbl val="0"/>
      </c:catAx>
      <c:valAx>
        <c:axId val="5222259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32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Nergens op school roken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Leerling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Blad1!$A$2:$A$6</c:f>
              <c:numCache>
                <c:formatCode>General</c:formatCode>
                <c:ptCount val="5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Blad1!$B$2:$B$6</c:f>
              <c:numCache>
                <c:formatCode>General</c:formatCode>
                <c:ptCount val="5"/>
                <c:pt idx="0">
                  <c:v>9</c:v>
                </c:pt>
                <c:pt idx="1">
                  <c:v>16</c:v>
                </c:pt>
                <c:pt idx="2">
                  <c:v>28</c:v>
                </c:pt>
                <c:pt idx="3">
                  <c:v>58</c:v>
                </c:pt>
                <c:pt idx="4">
                  <c:v>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Docent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Blad1!$A$2:$A$6</c:f>
              <c:numCache>
                <c:formatCode>General</c:formatCode>
                <c:ptCount val="5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Blad1!$C$2:$C$6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10</c:v>
                </c:pt>
                <c:pt idx="3">
                  <c:v>19</c:v>
                </c:pt>
                <c:pt idx="4">
                  <c:v>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226712"/>
        <c:axId val="522231808"/>
      </c:lineChart>
      <c:catAx>
        <c:axId val="52222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31808"/>
        <c:crosses val="autoZero"/>
        <c:auto val="1"/>
        <c:lblAlgn val="ctr"/>
        <c:lblOffset val="100"/>
        <c:noMultiLvlLbl val="0"/>
      </c:catAx>
      <c:valAx>
        <c:axId val="5222318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2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nl-N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nl-NL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Nergens op school drinken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Leerling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45</c:v>
                </c:pt>
                <c:pt idx="1">
                  <c:v>34</c:v>
                </c:pt>
                <c:pt idx="2">
                  <c:v>40</c:v>
                </c:pt>
                <c:pt idx="3">
                  <c:v>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Docent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Blad1!$C$2:$C$5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227888"/>
        <c:axId val="522229456"/>
      </c:lineChart>
      <c:catAx>
        <c:axId val="52222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29456"/>
        <c:crosses val="autoZero"/>
        <c:auto val="1"/>
        <c:lblAlgn val="ctr"/>
        <c:lblOffset val="100"/>
        <c:noMultiLvlLbl val="0"/>
      </c:catAx>
      <c:valAx>
        <c:axId val="5222294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22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Sanctie bij 1</a:t>
            </a:r>
            <a:r>
              <a:rPr lang="nl-NL" sz="14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overtreding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Tabak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20</c:v>
                </c:pt>
                <c:pt idx="1">
                  <c:v>17</c:v>
                </c:pt>
                <c:pt idx="2">
                  <c:v>30</c:v>
                </c:pt>
                <c:pt idx="3">
                  <c:v>26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Alcohol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Blad1!$C$2:$C$5</c:f>
              <c:numCache>
                <c:formatCode>General</c:formatCode>
                <c:ptCount val="4"/>
                <c:pt idx="0">
                  <c:v>51</c:v>
                </c:pt>
                <c:pt idx="1">
                  <c:v>62</c:v>
                </c:pt>
                <c:pt idx="2">
                  <c:v>75</c:v>
                </c:pt>
                <c:pt idx="3">
                  <c:v>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008440"/>
        <c:axId val="522010400"/>
      </c:lineChart>
      <c:catAx>
        <c:axId val="522008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10400"/>
        <c:crosses val="autoZero"/>
        <c:auto val="1"/>
        <c:lblAlgn val="ctr"/>
        <c:lblOffset val="100"/>
        <c:noMultiLvlLbl val="0"/>
      </c:catAx>
      <c:valAx>
        <c:axId val="5220104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08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Sanctie bij herhaling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Tabak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Blad1!$B$2:$B$5</c:f>
              <c:numCache>
                <c:formatCode>General</c:formatCode>
                <c:ptCount val="4"/>
                <c:pt idx="0">
                  <c:v>71</c:v>
                </c:pt>
                <c:pt idx="1">
                  <c:v>58</c:v>
                </c:pt>
                <c:pt idx="2">
                  <c:v>68</c:v>
                </c:pt>
                <c:pt idx="3">
                  <c:v>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Alcohol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Blad1!$C$2:$C$5</c:f>
              <c:numCache>
                <c:formatCode>General</c:formatCode>
                <c:ptCount val="4"/>
                <c:pt idx="0">
                  <c:v>97</c:v>
                </c:pt>
                <c:pt idx="1">
                  <c:v>99</c:v>
                </c:pt>
                <c:pt idx="2">
                  <c:v>96</c:v>
                </c:pt>
                <c:pt idx="3">
                  <c:v>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010792"/>
        <c:axId val="522007656"/>
      </c:lineChart>
      <c:catAx>
        <c:axId val="522010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07656"/>
        <c:crosses val="autoZero"/>
        <c:auto val="1"/>
        <c:lblAlgn val="ctr"/>
        <c:lblOffset val="100"/>
        <c:noMultiLvlLbl val="0"/>
      </c:catAx>
      <c:valAx>
        <c:axId val="5220076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10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Signalering alcoholgebruik op school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2799958395660008"/>
          <c:y val="3.08759657349715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Ja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Blad1!$B$2:$B$4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Weet niet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Blad1!$C$2:$C$4</c:f>
              <c:numCache>
                <c:formatCode>General</c:formatCode>
                <c:ptCount val="3"/>
                <c:pt idx="0">
                  <c:v>47</c:v>
                </c:pt>
                <c:pt idx="1">
                  <c:v>45</c:v>
                </c:pt>
                <c:pt idx="2">
                  <c:v>55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Zelden/Nooit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Blad1!$D$2:$D$4</c:f>
              <c:numCache>
                <c:formatCode>General</c:formatCode>
                <c:ptCount val="3"/>
                <c:pt idx="0">
                  <c:v>49</c:v>
                </c:pt>
                <c:pt idx="1">
                  <c:v>51</c:v>
                </c:pt>
                <c:pt idx="2">
                  <c:v>40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006872"/>
        <c:axId val="522006088"/>
      </c:lineChart>
      <c:catAx>
        <c:axId val="52200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06088"/>
        <c:crosses val="autoZero"/>
        <c:auto val="1"/>
        <c:lblAlgn val="ctr"/>
        <c:lblOffset val="100"/>
        <c:noMultiLvlLbl val="0"/>
      </c:catAx>
      <c:valAx>
        <c:axId val="5220060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06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 problemen alcohol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Nee</c:v>
                </c:pt>
              </c:strCache>
            </c:strRef>
          </c:tx>
          <c:spPr>
            <a:ln w="28575" cap="rnd">
              <a:solidFill>
                <a:srgbClr val="EC142E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Blad1!$B$2:$B$4</c:f>
              <c:numCache>
                <c:formatCode>General</c:formatCode>
                <c:ptCount val="3"/>
                <c:pt idx="0">
                  <c:v>35</c:v>
                </c:pt>
                <c:pt idx="1">
                  <c:v>46</c:v>
                </c:pt>
                <c:pt idx="2">
                  <c:v>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Weet niet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Blad1!$C$2:$C$4</c:f>
              <c:numCache>
                <c:formatCode>General</c:formatCode>
                <c:ptCount val="3"/>
                <c:pt idx="0">
                  <c:v>15</c:v>
                </c:pt>
                <c:pt idx="1">
                  <c:v>12</c:v>
                </c:pt>
                <c:pt idx="2">
                  <c:v>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Ja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Blad1!$A$2:$A$4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numCache>
            </c:numRef>
          </c:cat>
          <c:val>
            <c:numRef>
              <c:f>Blad1!$D$2:$D$4</c:f>
              <c:numCache>
                <c:formatCode>General</c:formatCode>
                <c:ptCount val="3"/>
                <c:pt idx="0">
                  <c:v>51</c:v>
                </c:pt>
                <c:pt idx="1">
                  <c:v>42</c:v>
                </c:pt>
                <c:pt idx="2">
                  <c:v>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009224"/>
        <c:axId val="522011184"/>
      </c:lineChart>
      <c:catAx>
        <c:axId val="522009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11184"/>
        <c:crosses val="autoZero"/>
        <c:auto val="1"/>
        <c:lblAlgn val="ctr"/>
        <c:lblOffset val="100"/>
        <c:noMultiLvlLbl val="0"/>
      </c:catAx>
      <c:valAx>
        <c:axId val="5220111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22009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0.1937</cdr:y>
    </cdr:from>
    <cdr:to>
      <cdr:x>1</cdr:x>
      <cdr:y>0.281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1484A75C-DDD3-4111-83F4-57DEFCA31523}"/>
            </a:ext>
          </a:extLst>
        </cdr:cNvPr>
        <cdr:cNvSpPr txBox="1"/>
      </cdr:nvSpPr>
      <cdr:spPr>
        <a:xfrm xmlns:a="http://schemas.openxmlformats.org/drawingml/2006/main">
          <a:off x="3130362" y="478030"/>
          <a:ext cx="523103" cy="2154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nl-NL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93% </a:t>
          </a:r>
          <a:endParaRPr lang="nl-NL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0.85682</cdr:x>
      <cdr:y>0.6445</cdr:y>
    </cdr:from>
    <cdr:to>
      <cdr:x>1</cdr:x>
      <cdr:y>0.7318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xmlns="" xmlns:p="http://schemas.openxmlformats.org/presentationml/2006/main" xmlns:r="http://schemas.openxmlformats.org/officeDocument/2006/relationships" xmlns:lc="http://schemas.openxmlformats.org/drawingml/2006/lockedCanvas" id="{1484A75C-DDD3-4111-83F4-57DEFCA31523}"/>
            </a:ext>
          </a:extLst>
        </cdr:cNvPr>
        <cdr:cNvSpPr txBox="1"/>
      </cdr:nvSpPr>
      <cdr:spPr>
        <a:xfrm xmlns:a="http://schemas.openxmlformats.org/drawingml/2006/main">
          <a:off x="3130362" y="1590596"/>
          <a:ext cx="523103" cy="215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</a:t>
          </a:r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% </a:t>
          </a:r>
          <a:endParaRPr lang="nl-NL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0.84262</cdr:x>
      <cdr:y>0.59763</cdr:y>
    </cdr:from>
    <cdr:to>
      <cdr:x>0.9858</cdr:x>
      <cdr:y>0.68492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1484A75C-DDD3-4111-83F4-57DEFCA31523}"/>
            </a:ext>
          </a:extLst>
        </cdr:cNvPr>
        <cdr:cNvSpPr txBox="1"/>
      </cdr:nvSpPr>
      <cdr:spPr>
        <a:xfrm xmlns:a="http://schemas.openxmlformats.org/drawingml/2006/main">
          <a:off x="3078477" y="1474906"/>
          <a:ext cx="523103" cy="215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nl-NL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14% </a:t>
          </a:r>
          <a:endParaRPr lang="nl-NL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637DC1-76DF-4F06-A5B8-43B205982B89}" type="datetime1">
              <a:rPr lang="nl-NL" smtClean="0"/>
              <a:t>13-11-2018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EACE26-1B65-405B-848C-831F369562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39263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E720CB-2621-442C-9DD9-DC3950B74F8B}" type="datetime1">
              <a:rPr lang="nl-NL" smtClean="0"/>
              <a:t>13-11-2018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410" y="3232666"/>
            <a:ext cx="7955280" cy="306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0A2660-1B25-4C3D-A101-C5C90DF224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01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" y="0"/>
            <a:ext cx="9142202" cy="6858000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" y="485301"/>
            <a:ext cx="8067143" cy="5329014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eis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250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275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86892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rolijke 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1" y="476672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376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d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8" y="479428"/>
            <a:ext cx="8067252" cy="5329086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6151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jonge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6211920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htergrond vrouw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67252" cy="5329086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692150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13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1268760"/>
            <a:ext cx="2160587" cy="13681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564" y="487362"/>
            <a:ext cx="5422900" cy="5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4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man +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87363"/>
            <a:ext cx="8050429" cy="5317973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4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7763" y="3645024"/>
            <a:ext cx="2160587" cy="5766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Kopje</a:t>
            </a:r>
          </a:p>
          <a:p>
            <a:pPr lvl="0"/>
            <a:endParaRPr lang="nl-NL" dirty="0" smtClean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7763" y="4221633"/>
            <a:ext cx="2160587" cy="13681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Tekst</a:t>
            </a:r>
          </a:p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5399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152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" y="0"/>
            <a:ext cx="9141338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99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29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20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mtClean="0"/>
              <a:t>Subtitel van de presentatie</a:t>
            </a:r>
            <a:endParaRPr lang="nl-NL" dirty="0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0" name="Ondertitel 2"/>
          <p:cNvSpPr txBox="1">
            <a:spLocks/>
          </p:cNvSpPr>
          <p:nvPr userDrawn="1"/>
        </p:nvSpPr>
        <p:spPr>
          <a:xfrm>
            <a:off x="539750" y="2132856"/>
            <a:ext cx="8064500" cy="5190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pic>
        <p:nvPicPr>
          <p:cNvPr id="2" name="Afbeelding 1" descr="pagina's 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134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539750" y="476672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pic>
        <p:nvPicPr>
          <p:cNvPr id="3" name="Afbeelding 2" descr="pagina's pp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165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92149" y="6286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0031"/>
                </a:solidFill>
                <a:latin typeface="Verdana" pitchFamily="34" charset="0"/>
              </a:defRPr>
            </a:lvl9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12" name="Ondertitel 2"/>
          <p:cNvSpPr txBox="1">
            <a:spLocks/>
          </p:cNvSpPr>
          <p:nvPr userDrawn="1"/>
        </p:nvSpPr>
        <p:spPr>
          <a:xfrm>
            <a:off x="692150" y="22852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2003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pic>
        <p:nvPicPr>
          <p:cNvPr id="2" name="Afbeelding 1" descr="pagina's ppt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49" y="476250"/>
            <a:ext cx="8064501" cy="147002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 van deze presentatie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2132856"/>
            <a:ext cx="8064500" cy="570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de presentatie</a:t>
            </a:r>
            <a:endParaRPr lang="nl-NL" dirty="0"/>
          </a:p>
        </p:txBody>
      </p:sp>
      <p:sp>
        <p:nvSpPr>
          <p:cNvPr id="3" name="Ovaal 2"/>
          <p:cNvSpPr/>
          <p:nvPr userDrawn="1"/>
        </p:nvSpPr>
        <p:spPr>
          <a:xfrm>
            <a:off x="5724128" y="3429000"/>
            <a:ext cx="3096344" cy="30963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27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2987824" y="6309319"/>
            <a:ext cx="511256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r>
              <a:rPr lang="nl-NL" dirty="0" smtClean="0"/>
              <a:t>Middelengebruik onder studenten op het MBO-HBO (16 en 17 jaar)</a:t>
            </a:r>
          </a:p>
          <a:p>
            <a:r>
              <a:rPr lang="nl-NL" dirty="0" smtClean="0"/>
              <a:t>Middelenmonitor MBO-HBO / Leefstijlmonitor, Trimbos-instituut i.s.m. RIVM, 2017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751" y="476249"/>
            <a:ext cx="8064500" cy="1152625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aseline="0">
                <a:solidFill>
                  <a:srgbClr val="E20031"/>
                </a:solidFill>
              </a:defRPr>
            </a:lvl1pPr>
          </a:lstStyle>
          <a:p>
            <a:r>
              <a:rPr lang="nl-NL" dirty="0" smtClean="0"/>
              <a:t>Klik om een titel te maken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idx="1" hasCustomPrompt="1"/>
          </p:nvPr>
        </p:nvSpPr>
        <p:spPr bwMode="auto">
          <a:xfrm>
            <a:off x="251520" y="2055926"/>
            <a:ext cx="8064500" cy="427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 marL="742950" indent="-285750">
              <a:buFont typeface="Arial"/>
              <a:buChar char="•"/>
              <a:defRPr sz="1600" baseline="0"/>
            </a:lvl2pPr>
            <a:lvl3pPr>
              <a:defRPr sz="1600"/>
            </a:lvl3pPr>
            <a:lvl4pPr marL="1600200" indent="-228600">
              <a:buFont typeface="Arial"/>
              <a:buChar char="•"/>
              <a:defRPr sz="1600"/>
            </a:lvl4pPr>
            <a:lvl5pPr marL="2057400" indent="-228600">
              <a:buFont typeface="Arial"/>
              <a:buChar char="•"/>
              <a:defRPr sz="1600"/>
            </a:lvl5pPr>
          </a:lstStyle>
          <a:p>
            <a:pPr lvl="0"/>
            <a:r>
              <a:rPr lang="nl-NL" dirty="0" smtClean="0"/>
              <a:t>Klik om een tekst in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363573"/>
            <a:ext cx="890740" cy="31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40929"/>
            <a:ext cx="1803811" cy="901905"/>
          </a:xfrm>
          <a:prstGeom prst="rect">
            <a:avLst/>
          </a:prstGeom>
        </p:spPr>
      </p:pic>
      <p:sp>
        <p:nvSpPr>
          <p:cNvPr id="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91680" y="6309320"/>
            <a:ext cx="4032448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940152" y="6309320"/>
            <a:ext cx="1728192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Verdana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7"/>
          <p:cNvSpPr>
            <a:spLocks noGrp="1"/>
          </p:cNvSpPr>
          <p:nvPr>
            <p:ph type="sldNum" sz="quarter" idx="4"/>
          </p:nvPr>
        </p:nvSpPr>
        <p:spPr>
          <a:xfrm>
            <a:off x="7884368" y="6309320"/>
            <a:ext cx="719882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Verdana"/>
              </a:defRPr>
            </a:lvl1pPr>
          </a:lstStyle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700" r:id="rId6"/>
    <p:sldLayoutId id="2147483701" r:id="rId7"/>
    <p:sldLayoutId id="2147483702" r:id="rId8"/>
    <p:sldLayoutId id="2147483678" r:id="rId9"/>
    <p:sldLayoutId id="2147483679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703" r:id="rId16"/>
    <p:sldLayoutId id="2147483699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E20031"/>
          </a:solidFill>
          <a:latin typeface="Verdan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E2003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pitchFamily="34" charset="0"/>
        <a:buChar char="•"/>
        <a:defRPr sz="3200" kern="1200">
          <a:solidFill>
            <a:srgbClr val="404040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800" kern="1200">
          <a:solidFill>
            <a:srgbClr val="404040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•"/>
        <a:defRPr sz="2400" kern="1200">
          <a:solidFill>
            <a:srgbClr val="404040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–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20031"/>
        </a:buClr>
        <a:buFont typeface="Arial" charset="0"/>
        <a:buChar char="»"/>
        <a:defRPr sz="2000" kern="1200">
          <a:solidFill>
            <a:srgbClr val="404040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x18.nl/" TargetMode="External"/><Relationship Id="rId2" Type="http://schemas.openxmlformats.org/officeDocument/2006/relationships/hyperlink" Target="http://www.trimbos.nl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600" dirty="0" smtClean="0"/>
              <a:t>Schoolbeleid</a:t>
            </a:r>
            <a:endParaRPr lang="nl-NL" sz="3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2000" dirty="0" smtClean="0"/>
              <a:t>Het beleid van scholen rond tabak en alcohol</a:t>
            </a:r>
            <a:endParaRPr lang="nl-NL" dirty="0"/>
          </a:p>
        </p:txBody>
      </p:sp>
      <p:pic>
        <p:nvPicPr>
          <p:cNvPr id="6" name="Tijdelijke aanduiding voor inhou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4382052"/>
            <a:ext cx="1116969" cy="11169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85" y="4509119"/>
            <a:ext cx="1342151" cy="98990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805264"/>
            <a:ext cx="2016224" cy="5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427146" y="6309320"/>
            <a:ext cx="5112568" cy="379811"/>
          </a:xfrm>
        </p:spPr>
        <p:txBody>
          <a:bodyPr/>
          <a:lstStyle/>
          <a:p>
            <a:r>
              <a:rPr lang="nl-NL" dirty="0" smtClean="0"/>
              <a:t>Beleid van scholen (voortgezet onderwijs) rond tabak en alcohol. </a:t>
            </a:r>
            <a:endParaRPr lang="nl-NL" dirty="0"/>
          </a:p>
          <a:p>
            <a:r>
              <a:rPr lang="nl-NL" dirty="0"/>
              <a:t>Peilstationsonderzoek </a:t>
            </a:r>
            <a:r>
              <a:rPr lang="nl-NL" dirty="0" smtClean="0"/>
              <a:t>Scholieren, Trimbos-instituut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Voorlichting aan leerlingen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86" y="6316076"/>
            <a:ext cx="346718" cy="3559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312083"/>
            <a:ext cx="540576" cy="35807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751" y="4082340"/>
            <a:ext cx="8064500" cy="1938948"/>
          </a:xfrm>
        </p:spPr>
        <p:txBody>
          <a:bodyPr/>
          <a:lstStyle/>
          <a:p>
            <a:r>
              <a:rPr lang="nl-NL" sz="1600" dirty="0" smtClean="0"/>
              <a:t>Scholen besteden actieve aandacht aan de preventie van tabak of alcohol in de vorm van lespakketten, projecten of themadagen. </a:t>
            </a:r>
          </a:p>
          <a:p>
            <a:r>
              <a:rPr lang="nl-NL" sz="1600" dirty="0" smtClean="0"/>
              <a:t>Sinds 2003 is de aandacht voor tabak ongeveer gelijk gebleven, maar tussen 2003 en 2015 is de aandacht voor alcohol toegenomen van 62% in 2003 tot 80% in 2015. </a:t>
            </a:r>
            <a:endParaRPr lang="nl-NL" sz="1600" dirty="0"/>
          </a:p>
        </p:txBody>
      </p:sp>
      <p:graphicFrame>
        <p:nvGraphicFramePr>
          <p:cNvPr id="18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913290"/>
              </p:ext>
            </p:extLst>
          </p:nvPr>
        </p:nvGraphicFramePr>
        <p:xfrm>
          <a:off x="2745268" y="1418148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5894624" y="1710984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5894624" y="1926427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6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427146" y="6309320"/>
            <a:ext cx="5112568" cy="379811"/>
          </a:xfrm>
        </p:spPr>
        <p:txBody>
          <a:bodyPr/>
          <a:lstStyle/>
          <a:p>
            <a:r>
              <a:rPr lang="nl-NL" dirty="0" smtClean="0"/>
              <a:t>Beleid van scholen (voortgezet onderwijs) rond tabak en alcohol. </a:t>
            </a:r>
            <a:endParaRPr lang="nl-NL" dirty="0"/>
          </a:p>
          <a:p>
            <a:r>
              <a:rPr lang="nl-NL" dirty="0"/>
              <a:t>Peilstationsonderzoek </a:t>
            </a:r>
            <a:r>
              <a:rPr lang="nl-NL" dirty="0" smtClean="0"/>
              <a:t>Scholieren, Trimbos-instituut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Voorlichting aan ouders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86" y="6316076"/>
            <a:ext cx="346718" cy="3559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312083"/>
            <a:ext cx="540576" cy="35807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751" y="4082340"/>
            <a:ext cx="8064500" cy="1938948"/>
          </a:xfrm>
        </p:spPr>
        <p:txBody>
          <a:bodyPr/>
          <a:lstStyle/>
          <a:p>
            <a:r>
              <a:rPr lang="nl-NL" sz="1600" dirty="0" smtClean="0"/>
              <a:t>Scholen geven niet alleen voorlichting aan leerlingen maar betrekken ook de ouders.</a:t>
            </a:r>
          </a:p>
          <a:p>
            <a:r>
              <a:rPr lang="nl-NL" sz="1600" dirty="0" smtClean="0"/>
              <a:t>In 2015 organiseerde bijna de helft van de scholen een ouderavond over alcohol en een derde over tabak.  </a:t>
            </a:r>
          </a:p>
          <a:p>
            <a:r>
              <a:rPr lang="nl-NL" sz="1600" dirty="0" smtClean="0"/>
              <a:t>Tussen 2003 en 2015 is de aandacht voor tabak en alcohol op ouderavonden toegenomen. </a:t>
            </a:r>
            <a:endParaRPr lang="nl-NL" sz="1600" dirty="0"/>
          </a:p>
        </p:txBody>
      </p:sp>
      <p:graphicFrame>
        <p:nvGraphicFramePr>
          <p:cNvPr id="18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123875"/>
              </p:ext>
            </p:extLst>
          </p:nvPr>
        </p:nvGraphicFramePr>
        <p:xfrm>
          <a:off x="2745268" y="1418148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5853391" y="2336005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5853390" y="2568417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5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427146" y="6252297"/>
            <a:ext cx="5112568" cy="477642"/>
          </a:xfrm>
        </p:spPr>
        <p:txBody>
          <a:bodyPr/>
          <a:lstStyle/>
          <a:p>
            <a:r>
              <a:rPr lang="nl-NL" dirty="0" smtClean="0"/>
              <a:t>Beleid van scholen (voortgezet onderwijs) rond tabak. </a:t>
            </a:r>
          </a:p>
          <a:p>
            <a:r>
              <a:rPr lang="nl-NL" dirty="0" smtClean="0"/>
              <a:t>Peilstationsonderzoek Scholieren, Trimbos-instituut;</a:t>
            </a:r>
          </a:p>
          <a:p>
            <a:r>
              <a:rPr lang="nl-NL" dirty="0" smtClean="0"/>
              <a:t>HBSC-Nederland, </a:t>
            </a:r>
            <a:r>
              <a:rPr lang="nl-NL" dirty="0"/>
              <a:t>UU, Trimbos-instituut en </a:t>
            </a:r>
            <a:r>
              <a:rPr lang="nl-NL" dirty="0" smtClean="0"/>
              <a:t>SCP.</a:t>
            </a: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Regels over roken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70" y="6316374"/>
            <a:ext cx="540576" cy="35807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751" y="4019474"/>
            <a:ext cx="8064500" cy="1368154"/>
          </a:xfrm>
        </p:spPr>
        <p:txBody>
          <a:bodyPr/>
          <a:lstStyle/>
          <a:p>
            <a:r>
              <a:rPr lang="nl-NL" sz="1600" dirty="0" smtClean="0"/>
              <a:t>Steeds meer scholen geven aan dat het voor leerlingen nergens op school is toegestaan om te roken. Met name tussen 2011 en 2017 is een sterke toename zichtbaar. </a:t>
            </a:r>
          </a:p>
          <a:p>
            <a:r>
              <a:rPr lang="nl-NL" sz="1600" dirty="0" smtClean="0"/>
              <a:t>Daarnaast mocht in 2003 5% van de docenten nergens op het schoolterrein roken, in 2017 is dit gestegen naar 41%.</a:t>
            </a:r>
          </a:p>
        </p:txBody>
      </p:sp>
      <p:graphicFrame>
        <p:nvGraphicFramePr>
          <p:cNvPr id="18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909956"/>
              </p:ext>
            </p:extLst>
          </p:nvPr>
        </p:nvGraphicFramePr>
        <p:xfrm>
          <a:off x="2745268" y="1316596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5966031" y="1898001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81%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5983430" y="2442843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8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427146" y="6309320"/>
            <a:ext cx="5112568" cy="379811"/>
          </a:xfrm>
        </p:spPr>
        <p:txBody>
          <a:bodyPr/>
          <a:lstStyle/>
          <a:p>
            <a:r>
              <a:rPr lang="nl-NL" dirty="0" smtClean="0"/>
              <a:t>Beleid van scholen (voortgezet onderwijs) rond alcohol. </a:t>
            </a:r>
            <a:endParaRPr lang="nl-NL" dirty="0"/>
          </a:p>
          <a:p>
            <a:r>
              <a:rPr lang="nl-NL" dirty="0"/>
              <a:t>Peilstationsonderzoek </a:t>
            </a:r>
            <a:r>
              <a:rPr lang="nl-NL" dirty="0" smtClean="0"/>
              <a:t>Scholieren, Trimbos-instituut.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5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Regels over drinken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86" y="6316076"/>
            <a:ext cx="346718" cy="35592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751" y="3962341"/>
            <a:ext cx="8064500" cy="2114581"/>
          </a:xfrm>
        </p:spPr>
        <p:txBody>
          <a:bodyPr/>
          <a:lstStyle/>
          <a:p>
            <a:r>
              <a:rPr lang="nl-NL" sz="1600" dirty="0" smtClean="0"/>
              <a:t>Tussen 2003 en 2011 was het op 40% van de scholen nooit toegestaan dat leerlingen tijdens schoolse activiteiten alcohol dronken, in 2015 was dit toegenomen tot 93%. </a:t>
            </a:r>
          </a:p>
          <a:p>
            <a:r>
              <a:rPr lang="nl-NL" sz="1600" dirty="0" smtClean="0"/>
              <a:t>Bij docenten is sinds 2003 geen verandering zichtbaar van drinken van alcohol in schoolverband, dit is op bijna alle scholen toegestaan. </a:t>
            </a:r>
          </a:p>
          <a:p>
            <a:r>
              <a:rPr lang="nl-NL" sz="1600" dirty="0" smtClean="0"/>
              <a:t>8 op de 10 docenten drinken bij speciale gelegenheden (zoals diploma-uitreiking of werkweek), meestal mag dat dan niet in de aanwezigheid van leerlingen. </a:t>
            </a:r>
          </a:p>
        </p:txBody>
      </p:sp>
      <p:graphicFrame>
        <p:nvGraphicFramePr>
          <p:cNvPr id="11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375246"/>
              </p:ext>
            </p:extLst>
          </p:nvPr>
        </p:nvGraphicFramePr>
        <p:xfrm>
          <a:off x="2745268" y="1268760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034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427146" y="6309320"/>
            <a:ext cx="5112568" cy="379811"/>
          </a:xfrm>
        </p:spPr>
        <p:txBody>
          <a:bodyPr/>
          <a:lstStyle/>
          <a:p>
            <a:r>
              <a:rPr lang="nl-NL" dirty="0" smtClean="0"/>
              <a:t>Beleid van scholen (voortgezet onderwijs) rond tabak en alcohol. </a:t>
            </a:r>
            <a:endParaRPr lang="nl-NL" dirty="0"/>
          </a:p>
          <a:p>
            <a:r>
              <a:rPr lang="nl-NL" dirty="0"/>
              <a:t>Peilstationsonderzoek </a:t>
            </a:r>
            <a:r>
              <a:rPr lang="nl-NL" dirty="0" smtClean="0"/>
              <a:t>Scholieren, Trimbos-instituut.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Overtreden van regels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86" y="6316076"/>
            <a:ext cx="346718" cy="3559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312083"/>
            <a:ext cx="540576" cy="35807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751" y="3960041"/>
            <a:ext cx="8064500" cy="2082964"/>
          </a:xfrm>
        </p:spPr>
        <p:txBody>
          <a:bodyPr/>
          <a:lstStyle/>
          <a:p>
            <a:r>
              <a:rPr lang="nl-NL" sz="1600" dirty="0" smtClean="0"/>
              <a:t>Scholen kunnen sancties opleggen bij het overtreden van de schoolregels voor tabak en alcohol, zoals voor- of nablijven of een schorsing. </a:t>
            </a:r>
          </a:p>
          <a:p>
            <a:r>
              <a:rPr lang="nl-NL" sz="1600" dirty="0" smtClean="0"/>
              <a:t>In 2003 werd bij een eerste overtreding van de regels voor tabak door 1 op de 5 scholen een sanctie opgelegd, in 2015 was dit iets toegenomen tot 26%. Bij alcohol was sprake van een toename van 51% tot 70%. </a:t>
            </a:r>
          </a:p>
          <a:p>
            <a:r>
              <a:rPr lang="nl-NL" sz="1600" dirty="0" smtClean="0"/>
              <a:t>Bij een herhaalde overtreding was geen verandering zichtbaar. </a:t>
            </a:r>
            <a:r>
              <a:rPr lang="nl-NL" sz="1600" dirty="0"/>
              <a:t>I</a:t>
            </a:r>
            <a:r>
              <a:rPr lang="nl-NL" sz="1600" dirty="0" smtClean="0"/>
              <a:t>n 2015 legde 71% (tabak) en 99% (alcohol) van de scholen een sanctie op bij herhaalde overtreding van </a:t>
            </a:r>
            <a:r>
              <a:rPr lang="nl-NL" sz="1600" smtClean="0"/>
              <a:t>de betreffende regels</a:t>
            </a:r>
            <a:r>
              <a:rPr lang="nl-NL" sz="1600" dirty="0" smtClean="0"/>
              <a:t>.</a:t>
            </a:r>
          </a:p>
        </p:txBody>
      </p:sp>
      <p:graphicFrame>
        <p:nvGraphicFramePr>
          <p:cNvPr id="18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355604"/>
              </p:ext>
            </p:extLst>
          </p:nvPr>
        </p:nvGraphicFramePr>
        <p:xfrm>
          <a:off x="657035" y="1340768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3787397" y="2038086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3804030" y="2611069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292085"/>
              </p:ext>
            </p:extLst>
          </p:nvPr>
        </p:nvGraphicFramePr>
        <p:xfrm>
          <a:off x="4427784" y="1340768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7558146" y="2038086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7558096" y="1669867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99%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427146" y="6309320"/>
            <a:ext cx="5112568" cy="379811"/>
          </a:xfrm>
        </p:spPr>
        <p:txBody>
          <a:bodyPr/>
          <a:lstStyle/>
          <a:p>
            <a:r>
              <a:rPr lang="nl-NL" dirty="0" smtClean="0"/>
              <a:t>Beleid van scholen (voortgezet onderwijs) rond alcohol. </a:t>
            </a:r>
            <a:endParaRPr lang="nl-NL" dirty="0"/>
          </a:p>
          <a:p>
            <a:r>
              <a:rPr lang="nl-NL" dirty="0"/>
              <a:t>Peilstationsonderzoek </a:t>
            </a:r>
            <a:r>
              <a:rPr lang="nl-NL" dirty="0" smtClean="0"/>
              <a:t>Scholieren, Trimbos-instituut.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Alcohol: signaleren en begeleiden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86" y="6316076"/>
            <a:ext cx="346718" cy="355921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539751" y="4020909"/>
            <a:ext cx="8064500" cy="2082964"/>
          </a:xfrm>
        </p:spPr>
        <p:txBody>
          <a:bodyPr/>
          <a:lstStyle/>
          <a:p>
            <a:r>
              <a:rPr lang="nl-NL" sz="1600" dirty="0" smtClean="0"/>
              <a:t>In 2015 signaleerde 6% van de scholen soms of regelmatig dat scholieren tijdens schooltijd dronken, 55% gaf aan dat ze het niet wisten en 40% stelde dat het zelden of nooit gebeurde. Deze percentages zijn sinds 2007 stabiel.</a:t>
            </a:r>
          </a:p>
          <a:p>
            <a:r>
              <a:rPr lang="nl-NL" sz="1600" dirty="0" smtClean="0"/>
              <a:t>In 2015 had bijna de helft van de scholen een protocol rond het signaleren en begeleiden van problemen met alcohol. Dit percentage is sinds 2007 nauwelijks veranderd.</a:t>
            </a:r>
          </a:p>
        </p:txBody>
      </p:sp>
      <p:graphicFrame>
        <p:nvGraphicFramePr>
          <p:cNvPr id="18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28081"/>
              </p:ext>
            </p:extLst>
          </p:nvPr>
        </p:nvGraphicFramePr>
        <p:xfrm>
          <a:off x="657035" y="1340768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3787397" y="2386047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3768393" y="2923396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Tijdelijke aanduiding voor inhoud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108445"/>
              </p:ext>
            </p:extLst>
          </p:nvPr>
        </p:nvGraphicFramePr>
        <p:xfrm>
          <a:off x="4427784" y="1340768"/>
          <a:ext cx="3653465" cy="246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7510407" y="2377886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7510407" y="2552810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lc="http://schemas.openxmlformats.org/drawingml/2006/lockedCanvas" xmlns:a16="http://schemas.microsoft.com/office/drawing/2014/main" xmlns="" xmlns:cdr="http://schemas.openxmlformats.org/drawingml/2006/chartDrawing" xmlns:c="http://schemas.openxmlformats.org/drawingml/2006/chart" id="{1484A75C-DDD3-4111-83F4-57DEFCA31523}"/>
              </a:ext>
            </a:extLst>
          </p:cNvPr>
          <p:cNvSpPr txBox="1"/>
          <p:nvPr/>
        </p:nvSpPr>
        <p:spPr>
          <a:xfrm>
            <a:off x="3787397" y="2605219"/>
            <a:ext cx="523103" cy="215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 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6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>
          <a:xfrm>
            <a:off x="3399105" y="6217541"/>
            <a:ext cx="5112568" cy="548681"/>
          </a:xfrm>
        </p:spPr>
        <p:txBody>
          <a:bodyPr/>
          <a:lstStyle/>
          <a:p>
            <a:r>
              <a:rPr lang="nl-NL" dirty="0" smtClean="0"/>
              <a:t>Aan </a:t>
            </a:r>
            <a:r>
              <a:rPr lang="nl-NL" dirty="0"/>
              <a:t>het Trimbos-team Naar 18 jaar werken mee:</a:t>
            </a:r>
          </a:p>
          <a:p>
            <a:r>
              <a:rPr lang="nl-NL" dirty="0"/>
              <a:t>Wilke Heijnen, </a:t>
            </a:r>
            <a:r>
              <a:rPr lang="nl-NL" dirty="0" smtClean="0"/>
              <a:t>Lex </a:t>
            </a:r>
            <a:r>
              <a:rPr lang="nl-NL" dirty="0"/>
              <a:t>Lemmers, Liesbeth Naaborgh, Ingrid Schulten, </a:t>
            </a:r>
            <a:r>
              <a:rPr lang="nl-NL" dirty="0" smtClean="0"/>
              <a:t>Marlous </a:t>
            </a:r>
            <a:r>
              <a:rPr lang="nl-NL" dirty="0"/>
              <a:t>Tuithof, </a:t>
            </a:r>
            <a:r>
              <a:rPr lang="nl-NL" dirty="0" smtClean="0"/>
              <a:t>en </a:t>
            </a:r>
            <a:r>
              <a:rPr lang="nl-NL" dirty="0"/>
              <a:t>Neeltje Vogels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E6859-8C28-4DE8-8846-76EA289B8E8B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Meer weten?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751" y="1556792"/>
            <a:ext cx="8064500" cy="4806781"/>
          </a:xfrm>
        </p:spPr>
        <p:txBody>
          <a:bodyPr/>
          <a:lstStyle/>
          <a:p>
            <a:r>
              <a:rPr lang="nl-NL" dirty="0" smtClean="0"/>
              <a:t>Cijfers uit deze presentatie zijn afkomstig </a:t>
            </a:r>
            <a:r>
              <a:rPr lang="nl-NL" dirty="0"/>
              <a:t>uit </a:t>
            </a:r>
            <a:r>
              <a:rPr lang="nl-NL" dirty="0" smtClean="0"/>
              <a:t>het Peilstationsonderzoek en HBSC-Nederland. Kijk voor meer informatie over deze onderzoeken op </a:t>
            </a:r>
            <a:r>
              <a:rPr lang="nl-NL" dirty="0" smtClean="0">
                <a:hlinkClick r:id="rId2"/>
              </a:rPr>
              <a:t>www.trimbos.nl</a:t>
            </a:r>
            <a:r>
              <a:rPr lang="nl-NL" dirty="0" smtClean="0"/>
              <a:t>. </a:t>
            </a:r>
          </a:p>
          <a:p>
            <a:endParaRPr lang="nl-NL" dirty="0" smtClean="0"/>
          </a:p>
          <a:p>
            <a:r>
              <a:rPr lang="nl-NL" dirty="0" smtClean="0"/>
              <a:t>Voor meer informatie over NIX18, zie </a:t>
            </a:r>
            <a:r>
              <a:rPr lang="nl-NL" dirty="0" smtClean="0">
                <a:hlinkClick r:id="rId3"/>
              </a:rPr>
              <a:t>www.nix18.nl</a:t>
            </a:r>
            <a:r>
              <a:rPr lang="nl-NL" dirty="0" smtClean="0"/>
              <a:t>.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386" y="6316076"/>
            <a:ext cx="346718" cy="3559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312083"/>
            <a:ext cx="540576" cy="3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7211"/>
      </p:ext>
    </p:extLst>
  </p:cSld>
  <p:clrMapOvr>
    <a:masterClrMapping/>
  </p:clrMapOvr>
</p:sld>
</file>

<file path=ppt/theme/theme1.xml><?xml version="1.0" encoding="utf-8"?>
<a:theme xmlns:a="http://schemas.openxmlformats.org/drawingml/2006/main" name="Trimbos presentatie_Ton laatste vers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w trimbos presentatie3.potx" id="{B2F7151A-AE10-4407-87E6-9B3EB6D77489}" vid="{A2E734E1-CD97-4B02-9EFB-9E3F94F27AAD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Trimbos presentatie</Template>
  <TotalTime>0</TotalTime>
  <Words>643</Words>
  <Application>Microsoft Office PowerPoint</Application>
  <PresentationFormat>Diavoorstelling (4:3)</PresentationFormat>
  <Paragraphs>73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Verdana</vt:lpstr>
      <vt:lpstr>Trimbos presentatie_Ton laatste versie</vt:lpstr>
      <vt:lpstr>Schoolbeleid</vt:lpstr>
      <vt:lpstr>Voorlichting aan leerlingen</vt:lpstr>
      <vt:lpstr>Voorlichting aan ouders</vt:lpstr>
      <vt:lpstr>Regels over roken</vt:lpstr>
      <vt:lpstr>Regels over drinken</vt:lpstr>
      <vt:lpstr>Overtreden van regels</vt:lpstr>
      <vt:lpstr>Alcohol: signaleren en begeleiden</vt:lpstr>
      <vt:lpstr>Meer weten?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Alcohol</dc:title>
  <dc:creator/>
  <cp:lastModifiedBy/>
  <cp:revision>89</cp:revision>
  <cp:lastPrinted>2018-11-01T14:08:51Z</cp:lastPrinted>
  <dcterms:created xsi:type="dcterms:W3CDTF">2018-10-29T09:11:45Z</dcterms:created>
  <dcterms:modified xsi:type="dcterms:W3CDTF">2018-11-13T14:07:25Z</dcterms:modified>
</cp:coreProperties>
</file>