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9" r:id="rId3"/>
    <p:sldId id="261" r:id="rId4"/>
    <p:sldId id="262" r:id="rId5"/>
    <p:sldId id="265" r:id="rId6"/>
    <p:sldId id="263" r:id="rId7"/>
    <p:sldId id="266" r:id="rId8"/>
    <p:sldId id="267" r:id="rId9"/>
    <p:sldId id="268" r:id="rId10"/>
    <p:sldId id="269" r:id="rId11"/>
    <p:sldId id="270" r:id="rId12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55E86718-8B71-4CB2-99C0-A813EDFE2892}">
          <p14:sldIdLst>
            <p14:sldId id="258"/>
            <p14:sldId id="259"/>
            <p14:sldId id="261"/>
            <p14:sldId id="262"/>
            <p14:sldId id="265"/>
            <p14:sldId id="263"/>
            <p14:sldId id="266"/>
            <p14:sldId id="267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ijl, gemiddeld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36" autoAdjust="0"/>
    <p:restoredTop sz="80842" autoAdjust="0"/>
  </p:normalViewPr>
  <p:slideViewPr>
    <p:cSldViewPr snapToGrid="0">
      <p:cViewPr varScale="1">
        <p:scale>
          <a:sx n="74" d="100"/>
          <a:sy n="74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lja\Dropbox\Onderzoek\Onderzoeksresultaten%20en%20presentaties\resultaten%20definitieve%20data%20deel%202\WVW%20overzichten%20alle%20lokati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'overige lokaties'!$P$33</c:f>
              <c:strCache>
                <c:ptCount val="1"/>
                <c:pt idx="0">
                  <c:v>Gerontopsychiatrische verpleeghuisbewoners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'overige lokaties'!$O$34:$O$41</c:f>
              <c:strCache>
                <c:ptCount val="8"/>
                <c:pt idx="0">
                  <c:v>iemand die van me houdt</c:v>
                </c:pt>
                <c:pt idx="1">
                  <c:v>Het gevoel dat mijn leven zin heeft</c:v>
                </c:pt>
                <c:pt idx="2">
                  <c:v>Respect krijgen van mensen om me heen</c:v>
                </c:pt>
                <c:pt idx="3">
                  <c:v>Fijne contacten hebben</c:v>
                </c:pt>
                <c:pt idx="4">
                  <c:v>Kunnen doen wat ik wil</c:v>
                </c:pt>
                <c:pt idx="5">
                  <c:v>Mezelf de moeite waard vinden</c:v>
                </c:pt>
                <c:pt idx="6">
                  <c:v>Me comfortabel voelen</c:v>
                </c:pt>
                <c:pt idx="7">
                  <c:v>Leuke activiteiten hebben</c:v>
                </c:pt>
              </c:strCache>
            </c:strRef>
          </c:cat>
          <c:val>
            <c:numRef>
              <c:f>'overige lokaties'!$P$34:$P$41</c:f>
              <c:numCache>
                <c:formatCode>General</c:formatCode>
                <c:ptCount val="8"/>
                <c:pt idx="0">
                  <c:v>20.8</c:v>
                </c:pt>
                <c:pt idx="1">
                  <c:v>16.3</c:v>
                </c:pt>
                <c:pt idx="2">
                  <c:v>12.7</c:v>
                </c:pt>
                <c:pt idx="3">
                  <c:v>12.5</c:v>
                </c:pt>
                <c:pt idx="4">
                  <c:v>12.5</c:v>
                </c:pt>
                <c:pt idx="5">
                  <c:v>9.4</c:v>
                </c:pt>
                <c:pt idx="6">
                  <c:v>9.3000000000000007</c:v>
                </c:pt>
                <c:pt idx="7">
                  <c:v>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46659216"/>
        <c:axId val="263517424"/>
      </c:barChart>
      <c:catAx>
        <c:axId val="346659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263517424"/>
        <c:crosses val="autoZero"/>
        <c:auto val="1"/>
        <c:lblAlgn val="ctr"/>
        <c:lblOffset val="100"/>
        <c:noMultiLvlLbl val="0"/>
      </c:catAx>
      <c:valAx>
        <c:axId val="26351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346659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4A231-FDF4-428B-968E-CF80C10321EE}" type="datetimeFigureOut">
              <a:rPr lang="nl-NL" smtClean="0"/>
              <a:t>14-11-2017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F65F8-BE94-457B-A35E-8A8346148D0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7136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E96B09-4B98-432D-861E-D135F0FE85FC}" type="datetimeFigureOut">
              <a:rPr lang="nl-NL" smtClean="0"/>
              <a:t>14-11-2017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4859B-CF8A-4421-A8CE-6E6191EEEB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8817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26060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 i="0" u="none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4859B-CF8A-4421-A8CE-6E6191EEEBD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493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4859B-CF8A-4421-A8CE-6E6191EEEBD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3621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4859B-CF8A-4421-A8CE-6E6191EEEBD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9500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4859B-CF8A-4421-A8CE-6E6191EEEBD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6091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4859B-CF8A-4421-A8CE-6E6191EEEBD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8861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Shape 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23201" y="6092826"/>
            <a:ext cx="3936999" cy="476249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Shape 22"/>
          <p:cNvSpPr/>
          <p:nvPr/>
        </p:nvSpPr>
        <p:spPr>
          <a:xfrm>
            <a:off x="2781300" y="2230438"/>
            <a:ext cx="9429749" cy="1943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2781301" y="4173538"/>
            <a:ext cx="7630583" cy="4683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4" name="Shape 24"/>
          <p:cNvSpPr txBox="1">
            <a:spLocks noGrp="1"/>
          </p:cNvSpPr>
          <p:nvPr>
            <p:ph type="ctrTitle"/>
          </p:nvPr>
        </p:nvSpPr>
        <p:spPr>
          <a:xfrm>
            <a:off x="3024717" y="2405064"/>
            <a:ext cx="8928099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ubTitle" idx="1"/>
          </p:nvPr>
        </p:nvSpPr>
        <p:spPr>
          <a:xfrm>
            <a:off x="3024717" y="4262438"/>
            <a:ext cx="7198781" cy="2952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15963" marR="0" lvl="1" indent="-17621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71575" marR="0" lvl="2" indent="-187325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22425" marR="0" lvl="3" indent="-180975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70100" marR="0" lvl="4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27300" marR="0" lvl="5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84500" marR="0" lvl="6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41700" marR="0" lvl="7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98900" marR="0" lvl="8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8155517" y="6451600"/>
            <a:ext cx="2400300" cy="179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>
              <a:solidFill>
                <a:srgbClr val="E4302C"/>
              </a:solidFill>
            </a:endParaRPr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022600" y="6451600"/>
            <a:ext cx="5037667" cy="17938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>
              <a:solidFill>
                <a:srgbClr val="E4302C"/>
              </a:solidFill>
            </a:endParaRP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10651067" y="6451600"/>
            <a:ext cx="958851" cy="179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r"/>
            <a:endParaRPr lang="nl-NL" sz="1000" smtClean="0">
              <a:solidFill>
                <a:srgbClr val="E4302C"/>
              </a:solidFill>
            </a:endParaRPr>
          </a:p>
          <a:p>
            <a:pPr marL="457200" lvl="1"/>
            <a:endParaRPr lang="nl-NL" sz="1800" smtClean="0">
              <a:solidFill>
                <a:srgbClr val="004640"/>
              </a:solidFill>
            </a:endParaRPr>
          </a:p>
          <a:p>
            <a:pPr marL="914400" lvl="2"/>
            <a:endParaRPr lang="nl-NL" sz="1800" smtClean="0">
              <a:solidFill>
                <a:srgbClr val="004640"/>
              </a:solidFill>
            </a:endParaRPr>
          </a:p>
          <a:p>
            <a:pPr marL="1371600" lvl="3"/>
            <a:endParaRPr lang="nl-NL" sz="1800" smtClean="0">
              <a:solidFill>
                <a:srgbClr val="004640"/>
              </a:solidFill>
            </a:endParaRPr>
          </a:p>
          <a:p>
            <a:pPr marL="1828800" lvl="4"/>
            <a:endParaRPr lang="nl-NL" sz="1800" smtClean="0">
              <a:solidFill>
                <a:srgbClr val="004640"/>
              </a:solidFill>
            </a:endParaRPr>
          </a:p>
          <a:p>
            <a:pPr marL="2286000" lvl="5"/>
            <a:endParaRPr lang="nl-NL" sz="1800" smtClean="0">
              <a:solidFill>
                <a:srgbClr val="004640"/>
              </a:solidFill>
            </a:endParaRPr>
          </a:p>
          <a:p>
            <a:pPr marL="2743200" lvl="6"/>
            <a:endParaRPr lang="nl-NL" sz="1800" smtClean="0">
              <a:solidFill>
                <a:srgbClr val="004640"/>
              </a:solidFill>
            </a:endParaRPr>
          </a:p>
          <a:p>
            <a:pPr marL="3200400" lvl="7"/>
            <a:endParaRPr lang="nl-NL" sz="1800" smtClean="0">
              <a:solidFill>
                <a:srgbClr val="004640"/>
              </a:solidFill>
            </a:endParaRPr>
          </a:p>
          <a:p>
            <a:pPr marL="3657600" lvl="8"/>
            <a:endParaRPr lang="nl-NL" sz="1800">
              <a:solidFill>
                <a:srgbClr val="004640"/>
              </a:solidFill>
            </a:endParaRPr>
          </a:p>
        </p:txBody>
      </p:sp>
      <p:sp>
        <p:nvSpPr>
          <p:cNvPr id="29" name="Shape 29"/>
          <p:cNvSpPr/>
          <p:nvPr/>
        </p:nvSpPr>
        <p:spPr>
          <a:xfrm>
            <a:off x="0" y="1"/>
            <a:ext cx="791632" cy="40671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0" name="Shape 30"/>
          <p:cNvSpPr/>
          <p:nvPr/>
        </p:nvSpPr>
        <p:spPr>
          <a:xfrm>
            <a:off x="0" y="4119562"/>
            <a:ext cx="791632" cy="7143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pic>
        <p:nvPicPr>
          <p:cNvPr id="31" name="Shape 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1801" y="5229225"/>
            <a:ext cx="1703916" cy="11858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6414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rgelijking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775521" y="1628800"/>
            <a:ext cx="4608511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2400" b="1"/>
            </a:lvl1pPr>
            <a:lvl2pPr marL="457200" lvl="1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lvl="2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1775521" y="2286025"/>
            <a:ext cx="4608511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6672065" y="1628800"/>
            <a:ext cx="4896543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2400" b="1"/>
            </a:lvl1pPr>
            <a:lvl2pPr marL="457200" lvl="1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lvl="2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6672065" y="2286025"/>
            <a:ext cx="4896543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8155517" y="6332537"/>
            <a:ext cx="2400300" cy="1793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>
              <a:solidFill>
                <a:srgbClr val="E4302C"/>
              </a:solidFill>
            </a:endParaRPr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1871531" y="6334125"/>
            <a:ext cx="6237815" cy="179386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>
              <a:solidFill>
                <a:srgbClr val="E4302C"/>
              </a:solidFill>
            </a:endParaRPr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10651067" y="6332537"/>
            <a:ext cx="958851" cy="1793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r"/>
            <a:endParaRPr lang="nl-NL" sz="1000" smtClean="0">
              <a:solidFill>
                <a:srgbClr val="E4302C"/>
              </a:solidFill>
            </a:endParaRPr>
          </a:p>
          <a:p>
            <a:pPr marL="457200" lvl="1"/>
            <a:endParaRPr lang="nl-NL" sz="1800" smtClean="0">
              <a:solidFill>
                <a:srgbClr val="004640"/>
              </a:solidFill>
            </a:endParaRPr>
          </a:p>
          <a:p>
            <a:pPr marL="914400" lvl="2"/>
            <a:endParaRPr lang="nl-NL" sz="1800" smtClean="0">
              <a:solidFill>
                <a:srgbClr val="004640"/>
              </a:solidFill>
            </a:endParaRPr>
          </a:p>
          <a:p>
            <a:pPr marL="1371600" lvl="3"/>
            <a:endParaRPr lang="nl-NL" sz="1800" smtClean="0">
              <a:solidFill>
                <a:srgbClr val="004640"/>
              </a:solidFill>
            </a:endParaRPr>
          </a:p>
          <a:p>
            <a:pPr marL="1828800" lvl="4"/>
            <a:endParaRPr lang="nl-NL" sz="1800" smtClean="0">
              <a:solidFill>
                <a:srgbClr val="004640"/>
              </a:solidFill>
            </a:endParaRPr>
          </a:p>
          <a:p>
            <a:pPr marL="2286000" lvl="5"/>
            <a:endParaRPr lang="nl-NL" sz="1800" smtClean="0">
              <a:solidFill>
                <a:srgbClr val="004640"/>
              </a:solidFill>
            </a:endParaRPr>
          </a:p>
          <a:p>
            <a:pPr marL="2743200" lvl="6"/>
            <a:endParaRPr lang="nl-NL" sz="1800" smtClean="0">
              <a:solidFill>
                <a:srgbClr val="004640"/>
              </a:solidFill>
            </a:endParaRPr>
          </a:p>
          <a:p>
            <a:pPr marL="3200400" lvl="7"/>
            <a:endParaRPr lang="nl-NL" sz="1800" smtClean="0">
              <a:solidFill>
                <a:srgbClr val="004640"/>
              </a:solidFill>
            </a:endParaRPr>
          </a:p>
          <a:p>
            <a:pPr marL="3657600" lvl="8"/>
            <a:endParaRPr lang="nl-NL" sz="1800">
              <a:solidFill>
                <a:srgbClr val="004640"/>
              </a:solidFill>
            </a:endParaRPr>
          </a:p>
        </p:txBody>
      </p:sp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1773767" y="173038"/>
            <a:ext cx="9836151" cy="1150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9992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VERTICAL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1773767" y="173038"/>
            <a:ext cx="9836151" cy="1150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 rot="5400000">
            <a:off x="4586817" y="-1014413"/>
            <a:ext cx="4210049" cy="98361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69875" lvl="0" indent="-174625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15963" lvl="1" indent="-17621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71575" lvl="2" indent="-187325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22425" lvl="3" indent="-180975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70100" lvl="4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27300" lvl="5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84500" lvl="6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41700" lvl="7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98900" lvl="8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xfrm>
            <a:off x="8155517" y="6332537"/>
            <a:ext cx="2400300" cy="1793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>
              <a:solidFill>
                <a:srgbClr val="E4302C"/>
              </a:solidFill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1871531" y="6334125"/>
            <a:ext cx="6237815" cy="179386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>
              <a:solidFill>
                <a:srgbClr val="E4302C"/>
              </a:solidFill>
            </a:endParaRPr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10651067" y="6332537"/>
            <a:ext cx="958851" cy="1793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r"/>
            <a:endParaRPr lang="nl-NL" sz="1000" smtClean="0">
              <a:solidFill>
                <a:srgbClr val="E4302C"/>
              </a:solidFill>
            </a:endParaRPr>
          </a:p>
          <a:p>
            <a:pPr marL="457200" lvl="1"/>
            <a:endParaRPr lang="nl-NL" sz="1800" smtClean="0">
              <a:solidFill>
                <a:srgbClr val="004640"/>
              </a:solidFill>
            </a:endParaRPr>
          </a:p>
          <a:p>
            <a:pPr marL="914400" lvl="2"/>
            <a:endParaRPr lang="nl-NL" sz="1800" smtClean="0">
              <a:solidFill>
                <a:srgbClr val="004640"/>
              </a:solidFill>
            </a:endParaRPr>
          </a:p>
          <a:p>
            <a:pPr marL="1371600" lvl="3"/>
            <a:endParaRPr lang="nl-NL" sz="1800" smtClean="0">
              <a:solidFill>
                <a:srgbClr val="004640"/>
              </a:solidFill>
            </a:endParaRPr>
          </a:p>
          <a:p>
            <a:pPr marL="1828800" lvl="4"/>
            <a:endParaRPr lang="nl-NL" sz="1800" smtClean="0">
              <a:solidFill>
                <a:srgbClr val="004640"/>
              </a:solidFill>
            </a:endParaRPr>
          </a:p>
          <a:p>
            <a:pPr marL="2286000" lvl="5"/>
            <a:endParaRPr lang="nl-NL" sz="1800" smtClean="0">
              <a:solidFill>
                <a:srgbClr val="004640"/>
              </a:solidFill>
            </a:endParaRPr>
          </a:p>
          <a:p>
            <a:pPr marL="2743200" lvl="6"/>
            <a:endParaRPr lang="nl-NL" sz="1800" smtClean="0">
              <a:solidFill>
                <a:srgbClr val="004640"/>
              </a:solidFill>
            </a:endParaRPr>
          </a:p>
          <a:p>
            <a:pPr marL="3200400" lvl="7"/>
            <a:endParaRPr lang="nl-NL" sz="1800" smtClean="0">
              <a:solidFill>
                <a:srgbClr val="004640"/>
              </a:solidFill>
            </a:endParaRPr>
          </a:p>
          <a:p>
            <a:pPr marL="3657600" lvl="8"/>
            <a:endParaRPr lang="nl-NL" sz="1800">
              <a:solidFill>
                <a:srgbClr val="0046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73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274636"/>
            <a:ext cx="11582400" cy="155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521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609600" y="1947333"/>
            <a:ext cx="10972800" cy="4620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11409057" y="6333133"/>
            <a:ext cx="7315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fld id="{00000000-1234-1234-1234-123412341234}" type="slidenum">
              <a:rPr lang="nl" smtClean="0"/>
              <a:pPr/>
              <a:t>‹nr.›</a:t>
            </a:fld>
            <a:endParaRPr lang="nl"/>
          </a:p>
        </p:txBody>
      </p:sp>
    </p:spTree>
    <p:extLst>
      <p:ext uri="{BB962C8B-B14F-4D97-AF65-F5344CB8AC3E}">
        <p14:creationId xmlns:p14="http://schemas.microsoft.com/office/powerpoint/2010/main" val="37762275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/>
        </p:nvSpPr>
        <p:spPr>
          <a:xfrm>
            <a:off x="0" y="1"/>
            <a:ext cx="791632" cy="40671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" name="Shape 12"/>
          <p:cNvSpPr/>
          <p:nvPr/>
        </p:nvSpPr>
        <p:spPr>
          <a:xfrm>
            <a:off x="0" y="4119562"/>
            <a:ext cx="791632" cy="7143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Shape 13"/>
          <p:cNvSpPr/>
          <p:nvPr/>
        </p:nvSpPr>
        <p:spPr>
          <a:xfrm>
            <a:off x="791634" y="1"/>
            <a:ext cx="11419417" cy="15112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773767" y="173038"/>
            <a:ext cx="9836151" cy="1150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1773767" y="1798639"/>
            <a:ext cx="9836151" cy="4210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69875" marR="0" lvl="0" indent="-174625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15963" marR="0" lvl="1" indent="-17621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71575" marR="0" lvl="2" indent="-187325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22425" marR="0" lvl="3" indent="-180975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70100" marR="0" lvl="4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27300" marR="0" lvl="5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84500" marR="0" lvl="6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41700" marR="0" lvl="7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98900" marR="0" lvl="8" indent="-1841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8155517" y="6332537"/>
            <a:ext cx="2400300" cy="1793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kern="0">
              <a:solidFill>
                <a:srgbClr val="E4302C"/>
              </a:solidFill>
            </a:endParaRPr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1871531" y="6334125"/>
            <a:ext cx="6237815" cy="179386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kern="0">
              <a:solidFill>
                <a:srgbClr val="E4302C"/>
              </a:solidFill>
            </a:endParaRPr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10651067" y="6332537"/>
            <a:ext cx="958851" cy="1793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r"/>
            <a:endParaRPr lang="nl-NL" sz="1000" kern="0">
              <a:solidFill>
                <a:srgbClr val="E4302C"/>
              </a:solidFill>
              <a:cs typeface="Arial"/>
              <a:sym typeface="Arial"/>
            </a:endParaRPr>
          </a:p>
          <a:p>
            <a:pPr lvl="1"/>
            <a:endParaRPr lang="nl-NL" kern="0">
              <a:solidFill>
                <a:srgbClr val="004640"/>
              </a:solidFill>
              <a:cs typeface="Arial"/>
              <a:sym typeface="Arial"/>
            </a:endParaRPr>
          </a:p>
          <a:p>
            <a:pPr lvl="2"/>
            <a:endParaRPr lang="nl-NL" kern="0">
              <a:solidFill>
                <a:srgbClr val="004640"/>
              </a:solidFill>
              <a:cs typeface="Arial"/>
              <a:sym typeface="Arial"/>
            </a:endParaRPr>
          </a:p>
          <a:p>
            <a:pPr lvl="3"/>
            <a:endParaRPr lang="nl-NL" kern="0">
              <a:solidFill>
                <a:srgbClr val="004640"/>
              </a:solidFill>
              <a:cs typeface="Arial"/>
              <a:sym typeface="Arial"/>
            </a:endParaRPr>
          </a:p>
          <a:p>
            <a:pPr lvl="4"/>
            <a:endParaRPr lang="nl-NL" kern="0">
              <a:solidFill>
                <a:srgbClr val="004640"/>
              </a:solidFill>
              <a:cs typeface="Arial"/>
              <a:sym typeface="Arial"/>
            </a:endParaRPr>
          </a:p>
          <a:p>
            <a:pPr lvl="5"/>
            <a:endParaRPr lang="nl-NL" kern="0">
              <a:solidFill>
                <a:srgbClr val="004640"/>
              </a:solidFill>
              <a:cs typeface="Arial"/>
              <a:sym typeface="Arial"/>
            </a:endParaRPr>
          </a:p>
          <a:p>
            <a:pPr lvl="6"/>
            <a:endParaRPr lang="nl-NL" kern="0">
              <a:solidFill>
                <a:srgbClr val="004640"/>
              </a:solidFill>
              <a:cs typeface="Arial"/>
              <a:sym typeface="Arial"/>
            </a:endParaRPr>
          </a:p>
          <a:p>
            <a:pPr lvl="7"/>
            <a:endParaRPr lang="nl-NL" kern="0">
              <a:solidFill>
                <a:srgbClr val="004640"/>
              </a:solidFill>
              <a:cs typeface="Arial"/>
              <a:sym typeface="Arial"/>
            </a:endParaRPr>
          </a:p>
          <a:p>
            <a:pPr lvl="8"/>
            <a:endParaRPr lang="nl-NL" kern="0">
              <a:solidFill>
                <a:srgbClr val="004640"/>
              </a:solidFill>
              <a:cs typeface="Arial"/>
              <a:sym typeface="Arial"/>
            </a:endParaRPr>
          </a:p>
        </p:txBody>
      </p:sp>
      <p:pic>
        <p:nvPicPr>
          <p:cNvPr id="19" name="Shape 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967" y="6116638"/>
            <a:ext cx="658283" cy="6143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341258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5" r:id="rId3"/>
    <p:sldLayoutId id="214748366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subTitle" idx="1"/>
          </p:nvPr>
        </p:nvSpPr>
        <p:spPr>
          <a:xfrm>
            <a:off x="3647728" y="4124478"/>
            <a:ext cx="6334472" cy="600667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r>
              <a:rPr lang="nl" dirty="0" smtClean="0"/>
              <a:t>NKOP symposium 16 november 2017</a:t>
            </a:r>
            <a:endParaRPr lang="nl" dirty="0"/>
          </a:p>
        </p:txBody>
      </p:sp>
      <p:sp>
        <p:nvSpPr>
          <p:cNvPr id="36" name="Shape 36"/>
          <p:cNvSpPr txBox="1">
            <a:spLocks noGrp="1"/>
          </p:cNvSpPr>
          <p:nvPr>
            <p:ph type="ctrTitle"/>
          </p:nvPr>
        </p:nvSpPr>
        <p:spPr>
          <a:xfrm>
            <a:off x="3647728" y="2276872"/>
            <a:ext cx="6334472" cy="17030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nl" dirty="0" smtClean="0"/>
              <a:t>Welbevinden in de gerontopsychiatrie</a:t>
            </a:r>
            <a:endParaRPr lang="nl" dirty="0"/>
          </a:p>
        </p:txBody>
      </p:sp>
      <p:pic>
        <p:nvPicPr>
          <p:cNvPr id="4" name="Picture 2" descr="45 Life Lessons Written by a 90-Year-Old Woman | POPSUGAR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62" y="575117"/>
            <a:ext cx="2766009" cy="41500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153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idx="1"/>
          </p:nvPr>
        </p:nvSpPr>
        <p:spPr>
          <a:xfrm>
            <a:off x="1775521" y="1628800"/>
            <a:ext cx="9635161" cy="639762"/>
          </a:xfrm>
        </p:spPr>
        <p:txBody>
          <a:bodyPr/>
          <a:lstStyle/>
          <a:p>
            <a:r>
              <a:rPr lang="nl-NL" dirty="0" smtClean="0"/>
              <a:t>4. Niet lekker voelen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775521" y="2286025"/>
            <a:ext cx="9635161" cy="4462505"/>
          </a:xfrm>
        </p:spPr>
        <p:txBody>
          <a:bodyPr/>
          <a:lstStyle/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‘Hoofdpijn, kortademig, pijn in mijn been.. Die is er haast altijd’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‘Dat wat sommige bewoners doen, wat me niet lekker zit’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‘Soms voel ik me verward, of is er zo’n dag waarop niks lukt’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‘Soms heb ik buikpijn, of ben ik een beetje te vaak gevallen, dan gaat het in mijn hoofd tekeer’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Sombere gedachten, dat ik boos op mezelf ben. Ik moet dan huilen en ben sneller boos op anderen’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‘Dan ben je lichamelijk of psychische niet lekker’</a:t>
            </a:r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Reacties bewoners </a:t>
            </a:r>
            <a:r>
              <a:rPr lang="nl-NL" dirty="0" err="1" smtClean="0"/>
              <a:t>gerontopsychiatrie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20339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idx="1"/>
          </p:nvPr>
        </p:nvSpPr>
        <p:spPr>
          <a:xfrm>
            <a:off x="1775521" y="1628800"/>
            <a:ext cx="9635161" cy="639762"/>
          </a:xfrm>
        </p:spPr>
        <p:txBody>
          <a:bodyPr/>
          <a:lstStyle/>
          <a:p>
            <a:r>
              <a:rPr lang="nl-NL" dirty="0" smtClean="0"/>
              <a:t>5. Mensen die belangrijk zijn vaak genoeg zien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056069" y="2286025"/>
            <a:ext cx="10908404" cy="4462505"/>
          </a:xfrm>
        </p:spPr>
        <p:txBody>
          <a:bodyPr/>
          <a:lstStyle/>
          <a:p>
            <a:r>
              <a:rPr lang="nl-NL" dirty="0" smtClean="0">
                <a:solidFill>
                  <a:srgbClr val="0070C0"/>
                </a:solidFill>
              </a:rPr>
              <a:t>‘Ik denk dan aan mijn moeder, dochter en broer, en aan een goede vriend. En aan 2 vrienden die onlangs overleden zijn’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‘Ik denk ook aan een medewerkster van het restaurant, en aan twee zusters.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‘Aan mijn vriendin in Roosendaal en m’n mentor. En aan mijn vriendin op woning 10, en mijn beste vriend hier op de groep. Hij weet alles van me.’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‘Mijn gemoedstoestand is beter als ik ze vaak genoeg zie’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‘Het is nooit genoeg… Ja, mijn beste vriend zie ik tot vervelens toe. Dan weet je dat het genoeg is’</a:t>
            </a:r>
            <a:endParaRPr lang="nl-NL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Reacties bewoners </a:t>
            </a:r>
            <a:r>
              <a:rPr lang="nl-NL" dirty="0" err="1" smtClean="0"/>
              <a:t>gerontopsychiatrie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0347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773767" y="1776870"/>
            <a:ext cx="9836151" cy="4561585"/>
          </a:xfrm>
        </p:spPr>
        <p:txBody>
          <a:bodyPr/>
          <a:lstStyle/>
          <a:p>
            <a:r>
              <a:rPr lang="nl-NL" dirty="0" smtClean="0"/>
              <a:t> Wat is welbevinden? </a:t>
            </a:r>
          </a:p>
          <a:p>
            <a:pPr lvl="1"/>
            <a:r>
              <a:rPr lang="nl-NL" dirty="0" smtClean="0"/>
              <a:t>“welbevinden is een </a:t>
            </a:r>
            <a:r>
              <a:rPr lang="nl-NL" dirty="0" err="1" smtClean="0"/>
              <a:t>multidimensioneel</a:t>
            </a:r>
            <a:r>
              <a:rPr lang="nl-NL" dirty="0" smtClean="0"/>
              <a:t> construct, wat zowel de cognitieve als de emotionele evaluaties van een persoon met betrekking tot zijn/haar leven omvat”</a:t>
            </a:r>
          </a:p>
          <a:p>
            <a:r>
              <a:rPr lang="nl-NL" dirty="0" smtClean="0"/>
              <a:t>Dimensies:</a:t>
            </a:r>
          </a:p>
          <a:p>
            <a:pPr lvl="1"/>
            <a:r>
              <a:rPr lang="nl-NL" dirty="0" smtClean="0"/>
              <a:t>Fysiek welbevinden</a:t>
            </a:r>
          </a:p>
          <a:p>
            <a:pPr lvl="1"/>
            <a:r>
              <a:rPr lang="nl-NL" dirty="0" smtClean="0"/>
              <a:t>Sociaal welbevinden</a:t>
            </a:r>
          </a:p>
          <a:p>
            <a:pPr lvl="1"/>
            <a:r>
              <a:rPr lang="nl-NL" dirty="0" smtClean="0"/>
              <a:t>Psychologisch welbevinden</a:t>
            </a:r>
          </a:p>
          <a:p>
            <a:endParaRPr lang="nl-NL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Definities en </a:t>
            </a:r>
            <a:r>
              <a:rPr lang="nl-NL" dirty="0" err="1" smtClean="0"/>
              <a:t>theorieen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035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Social</a:t>
            </a:r>
            <a:r>
              <a:rPr lang="nl-NL" dirty="0" smtClean="0"/>
              <a:t> </a:t>
            </a:r>
            <a:r>
              <a:rPr lang="nl-NL" dirty="0" err="1" smtClean="0"/>
              <a:t>Production</a:t>
            </a:r>
            <a:r>
              <a:rPr lang="nl-NL" dirty="0" smtClean="0"/>
              <a:t> </a:t>
            </a:r>
            <a:r>
              <a:rPr lang="nl-NL" dirty="0" err="1" smtClean="0"/>
              <a:t>Function</a:t>
            </a:r>
            <a:r>
              <a:rPr lang="nl-NL" dirty="0" smtClean="0"/>
              <a:t> </a:t>
            </a:r>
            <a:r>
              <a:rPr lang="nl-NL" dirty="0" smtClean="0"/>
              <a:t>model </a:t>
            </a:r>
            <a:r>
              <a:rPr lang="nl-NL" sz="1400" dirty="0" smtClean="0"/>
              <a:t>(Lindenberg, 1986)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2400" dirty="0" smtClean="0"/>
              <a:t>aangepast</a:t>
            </a:r>
            <a:endParaRPr lang="nl-NL" sz="2400" dirty="0"/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893260"/>
              </p:ext>
            </p:extLst>
          </p:nvPr>
        </p:nvGraphicFramePr>
        <p:xfrm>
          <a:off x="794759" y="1666568"/>
          <a:ext cx="11211336" cy="2827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892"/>
                <a:gridCol w="1286393"/>
                <a:gridCol w="1233606"/>
                <a:gridCol w="1040584"/>
                <a:gridCol w="1353626"/>
                <a:gridCol w="1087604"/>
                <a:gridCol w="1221231"/>
                <a:gridCol w="1499629"/>
                <a:gridCol w="1119771"/>
              </a:tblGrid>
              <a:tr h="629123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+mj-lt"/>
                        </a:rPr>
                        <a:t>Welbevinden</a:t>
                      </a:r>
                      <a:endParaRPr lang="nl-NL" sz="32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886629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+mj-lt"/>
                        </a:rPr>
                        <a:t>Universele</a:t>
                      </a:r>
                      <a:r>
                        <a:rPr lang="en-US" sz="18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+mj-lt"/>
                        </a:rPr>
                        <a:t>doelen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j-lt"/>
                        </a:rPr>
                        <a:t>Fysiek</a:t>
                      </a:r>
                      <a:r>
                        <a:rPr lang="en-US" sz="20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+mj-lt"/>
                        </a:rPr>
                        <a:t>welbevinden</a:t>
                      </a:r>
                      <a:endParaRPr lang="nl-NL" sz="28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j-lt"/>
                        </a:rPr>
                        <a:t>Sociaal</a:t>
                      </a:r>
                      <a:r>
                        <a:rPr lang="en-US" sz="20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j-lt"/>
                        </a:rPr>
                        <a:t>welbevinden</a:t>
                      </a:r>
                      <a:endParaRPr lang="nl-NL" sz="28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j-lt"/>
                        </a:rPr>
                        <a:t>Psychologisch</a:t>
                      </a:r>
                      <a:r>
                        <a:rPr lang="en-US" sz="20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j-lt"/>
                        </a:rPr>
                        <a:t>welbevinden</a:t>
                      </a:r>
                      <a:endParaRPr lang="nl-NL" sz="28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1311991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Instrumentele</a:t>
                      </a:r>
                      <a:r>
                        <a:rPr lang="en-US" sz="16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j-lt"/>
                        </a:rPr>
                        <a:t>doelen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Comfort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Stimulatie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Affectie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  <a:ea typeface="+mn-ea"/>
                          <a:cs typeface="+mn-cs"/>
                        </a:rPr>
                        <a:t>Gedrags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j-lt"/>
                          <a:ea typeface="+mn-ea"/>
                          <a:cs typeface="+mn-cs"/>
                        </a:rPr>
                        <a:t>bevestiging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Status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Zelf</a:t>
                      </a:r>
                      <a:r>
                        <a:rPr lang="en-US" sz="16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+mj-lt"/>
                        </a:rPr>
                        <a:t>acceptatie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Controle</a:t>
                      </a:r>
                      <a:r>
                        <a:rPr lang="en-US" sz="1600" dirty="0" smtClean="0">
                          <a:effectLst/>
                          <a:latin typeface="+mj-lt"/>
                        </a:rPr>
                        <a:t> ove</a:t>
                      </a:r>
                      <a:r>
                        <a:rPr lang="en-US" sz="1600" baseline="0" dirty="0" smtClean="0">
                          <a:effectLst/>
                          <a:latin typeface="+mj-lt"/>
                        </a:rPr>
                        <a:t>r de </a:t>
                      </a:r>
                      <a:r>
                        <a:rPr lang="en-US" sz="1600" baseline="0" dirty="0" err="1" smtClean="0">
                          <a:effectLst/>
                          <a:latin typeface="+mj-lt"/>
                        </a:rPr>
                        <a:t>omgeving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Zingeving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815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Welbevinden in </a:t>
            </a:r>
            <a:r>
              <a:rPr lang="nl-NL" dirty="0" err="1" smtClean="0"/>
              <a:t>gerontopsychiatrie</a:t>
            </a:r>
            <a:endParaRPr lang="nl-NL" dirty="0"/>
          </a:p>
        </p:txBody>
      </p:sp>
      <p:graphicFrame>
        <p:nvGraphicFramePr>
          <p:cNvPr id="5" name="Grafiek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8335434"/>
              </p:ext>
            </p:extLst>
          </p:nvPr>
        </p:nvGraphicFramePr>
        <p:xfrm>
          <a:off x="1043189" y="1593760"/>
          <a:ext cx="7481380" cy="4969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8406581" y="1593760"/>
            <a:ext cx="3785419" cy="5088168"/>
          </a:xfrm>
        </p:spPr>
        <p:txBody>
          <a:bodyPr/>
          <a:lstStyle/>
          <a:p>
            <a:r>
              <a:rPr lang="nl-NL" sz="2000" dirty="0"/>
              <a:t>Me comfortabel voelen</a:t>
            </a:r>
          </a:p>
          <a:p>
            <a:r>
              <a:rPr lang="nl-NL" sz="2000" dirty="0"/>
              <a:t>Leuke activiteiten hebben </a:t>
            </a:r>
          </a:p>
          <a:p>
            <a:r>
              <a:rPr lang="nl-NL" sz="2000" dirty="0" smtClean="0"/>
              <a:t>Iemand die van me houdt</a:t>
            </a:r>
          </a:p>
          <a:p>
            <a:r>
              <a:rPr lang="nl-NL" sz="2000" dirty="0" smtClean="0"/>
              <a:t>Respect krijgen van de mensen om me heen</a:t>
            </a:r>
          </a:p>
          <a:p>
            <a:r>
              <a:rPr lang="nl-NL" sz="2000" dirty="0" smtClean="0"/>
              <a:t>Fijne contacten hebben</a:t>
            </a:r>
          </a:p>
          <a:p>
            <a:r>
              <a:rPr lang="nl-NL" sz="2000" dirty="0" smtClean="0"/>
              <a:t>Kunnen doen wat ik wil</a:t>
            </a:r>
          </a:p>
          <a:p>
            <a:r>
              <a:rPr lang="nl-NL" sz="2000" dirty="0" smtClean="0"/>
              <a:t>Mezelf de moeite waard vinden</a:t>
            </a:r>
          </a:p>
          <a:p>
            <a:r>
              <a:rPr lang="nl-NL" sz="2000" dirty="0" smtClean="0"/>
              <a:t>Het </a:t>
            </a:r>
            <a:r>
              <a:rPr lang="nl-NL" sz="2000" dirty="0"/>
              <a:t>gevoel dat mijn leven zin heeft</a:t>
            </a:r>
          </a:p>
          <a:p>
            <a:endParaRPr lang="nl-NL" sz="2000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4009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773767" y="1776870"/>
            <a:ext cx="9836151" cy="456158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Social</a:t>
            </a:r>
            <a:r>
              <a:rPr lang="nl-NL" dirty="0" smtClean="0"/>
              <a:t> </a:t>
            </a:r>
            <a:r>
              <a:rPr lang="nl-NL" dirty="0" err="1" smtClean="0"/>
              <a:t>Production</a:t>
            </a:r>
            <a:r>
              <a:rPr lang="nl-NL" dirty="0" smtClean="0"/>
              <a:t> </a:t>
            </a:r>
            <a:r>
              <a:rPr lang="nl-NL" dirty="0" err="1" smtClean="0"/>
              <a:t>Function</a:t>
            </a:r>
            <a:r>
              <a:rPr lang="nl-NL" dirty="0" smtClean="0"/>
              <a:t> model </a:t>
            </a:r>
            <a:r>
              <a:rPr lang="nl-NL" sz="2400" dirty="0" smtClean="0"/>
              <a:t>(aangepast)</a:t>
            </a:r>
            <a:endParaRPr lang="nl-NL" sz="2400" dirty="0"/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215740"/>
              </p:ext>
            </p:extLst>
          </p:nvPr>
        </p:nvGraphicFramePr>
        <p:xfrm>
          <a:off x="781880" y="1563757"/>
          <a:ext cx="11211336" cy="4945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892"/>
                <a:gridCol w="1286393"/>
                <a:gridCol w="1233606"/>
                <a:gridCol w="1040584"/>
                <a:gridCol w="1353626"/>
                <a:gridCol w="1087604"/>
                <a:gridCol w="1221231"/>
                <a:gridCol w="1499629"/>
                <a:gridCol w="1119771"/>
              </a:tblGrid>
              <a:tr h="322143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+mj-lt"/>
                        </a:rPr>
                        <a:t>Welbevinden</a:t>
                      </a:r>
                      <a:endParaRPr lang="nl-NL" sz="32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563998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+mj-lt"/>
                        </a:rPr>
                        <a:t>Universele</a:t>
                      </a:r>
                      <a:r>
                        <a:rPr lang="en-US" sz="18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+mj-lt"/>
                        </a:rPr>
                        <a:t>doelen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j-lt"/>
                        </a:rPr>
                        <a:t>Fysiek</a:t>
                      </a:r>
                      <a:r>
                        <a:rPr lang="en-US" sz="20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+mj-lt"/>
                        </a:rPr>
                        <a:t>welbevinden</a:t>
                      </a:r>
                      <a:endParaRPr lang="nl-NL" sz="28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j-lt"/>
                        </a:rPr>
                        <a:t>Sociaal</a:t>
                      </a:r>
                      <a:r>
                        <a:rPr lang="en-US" sz="20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j-lt"/>
                        </a:rPr>
                        <a:t>welbevinden</a:t>
                      </a:r>
                      <a:endParaRPr lang="nl-NL" sz="28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j-lt"/>
                        </a:rPr>
                        <a:t>Psychologisch</a:t>
                      </a:r>
                      <a:r>
                        <a:rPr lang="en-US" sz="20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j-lt"/>
                        </a:rPr>
                        <a:t>welbevinden</a:t>
                      </a:r>
                      <a:endParaRPr lang="nl-NL" sz="28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893037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Instrumentele</a:t>
                      </a:r>
                      <a:r>
                        <a:rPr lang="en-US" sz="16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j-lt"/>
                        </a:rPr>
                        <a:t>doelen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Comfort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Stimulatie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Affectie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  <a:ea typeface="+mn-ea"/>
                          <a:cs typeface="+mn-cs"/>
                        </a:rPr>
                        <a:t>Gedrags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j-lt"/>
                          <a:ea typeface="+mn-ea"/>
                          <a:cs typeface="+mn-cs"/>
                        </a:rPr>
                        <a:t>bevestiging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Status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Zelf</a:t>
                      </a:r>
                      <a:r>
                        <a:rPr lang="en-US" sz="16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+mj-lt"/>
                        </a:rPr>
                        <a:t>acceptatie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Controle</a:t>
                      </a:r>
                      <a:r>
                        <a:rPr lang="en-US" sz="1600" dirty="0" smtClean="0">
                          <a:effectLst/>
                          <a:latin typeface="+mj-lt"/>
                        </a:rPr>
                        <a:t> ove</a:t>
                      </a:r>
                      <a:r>
                        <a:rPr lang="en-US" sz="1600" baseline="0" dirty="0" smtClean="0">
                          <a:effectLst/>
                          <a:latin typeface="+mj-lt"/>
                        </a:rPr>
                        <a:t>r de </a:t>
                      </a:r>
                      <a:r>
                        <a:rPr lang="en-US" sz="1600" baseline="0" dirty="0" err="1" smtClean="0">
                          <a:effectLst/>
                          <a:latin typeface="+mj-lt"/>
                        </a:rPr>
                        <a:t>omgeving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+mj-lt"/>
                        </a:rPr>
                        <a:t>Zingeving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</a:tr>
              <a:tr h="3016333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 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+mj-lt"/>
                        </a:rPr>
                        <a:t>Fysieke</a:t>
                      </a:r>
                      <a:r>
                        <a:rPr lang="nl-NL" sz="1600" baseline="0" dirty="0" smtClean="0">
                          <a:effectLst/>
                          <a:latin typeface="+mj-lt"/>
                        </a:rPr>
                        <a:t> gezondheid, 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baseline="0" dirty="0" smtClean="0">
                          <a:effectLst/>
                          <a:latin typeface="+mj-lt"/>
                        </a:rPr>
                        <a:t>Eten en drinken,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baseline="0" dirty="0" smtClean="0">
                          <a:effectLst/>
                          <a:latin typeface="+mj-lt"/>
                        </a:rPr>
                        <a:t>Goed verzorgd worden. </a:t>
                      </a:r>
                      <a:endParaRPr lang="nl-NL" sz="20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+mj-lt"/>
                        </a:rPr>
                        <a:t>Hechte relaties</a:t>
                      </a:r>
                      <a:r>
                        <a:rPr lang="nl-NL" sz="1600" baseline="0" dirty="0" smtClean="0">
                          <a:effectLst/>
                          <a:latin typeface="+mj-lt"/>
                        </a:rPr>
                        <a:t> (familie/zorg/medebewoners) 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Contact met de zorg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Groepsleven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nl-NL" sz="1600" baseline="0" dirty="0" smtClean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Positieve contacten </a:t>
                      </a:r>
                      <a:r>
                        <a:rPr lang="nl-NL" sz="16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vs</a:t>
                      </a:r>
                      <a:r>
                        <a:rPr lang="nl-NL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negatieve contacten.</a:t>
                      </a:r>
                      <a:endParaRPr lang="nl-NL" sz="16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Emoties</a:t>
                      </a:r>
                      <a:r>
                        <a:rPr lang="nl-NL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en stemmingen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Bezigheden en dag invulling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Zelf acceptatie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nl-NL" sz="16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Zingeving </a:t>
                      </a:r>
                      <a:endParaRPr lang="nl-NL" sz="1600" dirty="0">
                        <a:effectLst/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18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773767" y="1776870"/>
            <a:ext cx="9836151" cy="4561585"/>
          </a:xfrm>
        </p:spPr>
        <p:txBody>
          <a:bodyPr/>
          <a:lstStyle/>
          <a:p>
            <a:pPr marL="95250" indent="0">
              <a:buNone/>
            </a:pP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Cognitieve interviews</a:t>
            </a:r>
            <a:endParaRPr lang="nl-NL" dirty="0"/>
          </a:p>
        </p:txBody>
      </p:sp>
      <p:pic>
        <p:nvPicPr>
          <p:cNvPr id="2050" name="Picture 2" descr="Gerelateerde afbeel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563" y="1980262"/>
            <a:ext cx="3867637" cy="31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23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idx="1"/>
          </p:nvPr>
        </p:nvSpPr>
        <p:spPr>
          <a:xfrm>
            <a:off x="1775521" y="1628800"/>
            <a:ext cx="9635161" cy="639762"/>
          </a:xfrm>
        </p:spPr>
        <p:txBody>
          <a:bodyPr/>
          <a:lstStyle/>
          <a:p>
            <a:r>
              <a:rPr lang="nl-NL" dirty="0" smtClean="0"/>
              <a:t>1. Voldoende zelfvertrouwen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775521" y="2286025"/>
            <a:ext cx="9635161" cy="4462505"/>
          </a:xfrm>
        </p:spPr>
        <p:txBody>
          <a:bodyPr/>
          <a:lstStyle/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‘Dan voel ik me sterk, en dan kan ik alles aan, dat voelt fantastisch’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‘Het duurt maar kort, na 5 minuten keldert het naar beneden’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‘Dan voel ik me sterk en rustig, en ben ik graag aan de wandel’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‘Mijn dochter en een goede vriend geven me zelfvertrouwen doordat ze zeggen dat ik goed bezig ben’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</a:t>
            </a:r>
            <a:r>
              <a:rPr lang="nl-NL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A</a:t>
            </a:r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ls ik uit bed kom en ik heb weinig pijn, dan voel ik me onoverwinnelijk’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‘Als ik zelfvertrouwen heb loop ik beter’</a:t>
            </a:r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Reacties bewoners </a:t>
            </a:r>
            <a:r>
              <a:rPr lang="nl-NL" dirty="0" err="1" smtClean="0"/>
              <a:t>gerontopsychiatrie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8176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idx="1"/>
          </p:nvPr>
        </p:nvSpPr>
        <p:spPr>
          <a:xfrm>
            <a:off x="1775521" y="1628800"/>
            <a:ext cx="9635161" cy="639762"/>
          </a:xfrm>
        </p:spPr>
        <p:txBody>
          <a:bodyPr/>
          <a:lstStyle/>
          <a:p>
            <a:r>
              <a:rPr lang="nl-NL" dirty="0"/>
              <a:t>2</a:t>
            </a:r>
            <a:r>
              <a:rPr lang="nl-NL" dirty="0" smtClean="0"/>
              <a:t>. Ontspannen voelen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365161" y="2286025"/>
            <a:ext cx="10045521" cy="4462505"/>
          </a:xfrm>
        </p:spPr>
        <p:txBody>
          <a:bodyPr/>
          <a:lstStyle/>
          <a:p>
            <a:r>
              <a:rPr lang="nl-NL" dirty="0" smtClean="0">
                <a:solidFill>
                  <a:srgbClr val="0070C0"/>
                </a:solidFill>
              </a:rPr>
              <a:t>‘Dan ben ik rustig, alsof er een last van mijn schouders valt, letterlijk. Dan zit ik niet zo met </a:t>
            </a:r>
            <a:r>
              <a:rPr lang="nl-NL" dirty="0" err="1" smtClean="0">
                <a:solidFill>
                  <a:srgbClr val="0070C0"/>
                </a:solidFill>
              </a:rPr>
              <a:t>mn</a:t>
            </a:r>
            <a:r>
              <a:rPr lang="nl-NL" dirty="0" smtClean="0">
                <a:solidFill>
                  <a:srgbClr val="0070C0"/>
                </a:solidFill>
              </a:rPr>
              <a:t> vingers te friemelen’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‘Ik heb dan weinig verontrustende gedachten. Ik denk juist aan leuke dingen’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‘Dan zijn mijn spieren ontspannen, dan zit ik er goed bij in mijn stoel.’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‘Als ik tv lig te kijken in bed, dan ben ik wel ontspannen’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‘Als ik zit te eten, en ik heb geen pijn, dan ben ik ook ontspannen. Dat komt dan door het lekkere eten, niet door de gezelligheid.’</a:t>
            </a:r>
            <a:endParaRPr lang="nl-NL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Reacties bewoners </a:t>
            </a:r>
            <a:r>
              <a:rPr lang="nl-NL" dirty="0" err="1" smtClean="0"/>
              <a:t>gerontopsychiatrie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866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idx="1"/>
          </p:nvPr>
        </p:nvSpPr>
        <p:spPr>
          <a:xfrm>
            <a:off x="1775521" y="1628800"/>
            <a:ext cx="9635161" cy="639762"/>
          </a:xfrm>
        </p:spPr>
        <p:txBody>
          <a:bodyPr/>
          <a:lstStyle/>
          <a:p>
            <a:r>
              <a:rPr lang="nl-NL" dirty="0" smtClean="0"/>
              <a:t>3. Bezigheden waar u van genoot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262131" y="2286025"/>
            <a:ext cx="10148552" cy="4462505"/>
          </a:xfrm>
        </p:spPr>
        <p:txBody>
          <a:bodyPr/>
          <a:lstStyle/>
          <a:p>
            <a:r>
              <a:rPr lang="nl-NL" dirty="0" smtClean="0">
                <a:solidFill>
                  <a:srgbClr val="0070C0"/>
                </a:solidFill>
              </a:rPr>
              <a:t>‘Ik geniet van naar de bioscoop gaan en uit eten gaan met een vriend, of als mijn dochter komt, of als ik naar mijn moeder ga’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‘Ik geniet nog het meest van roken.. Verder denk ik aan klassieke muziek, een concert in de theaterzaal. </a:t>
            </a:r>
            <a:r>
              <a:rPr lang="nl-NL" dirty="0" err="1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Oja</a:t>
            </a:r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 en de rommelmarkt.’</a:t>
            </a: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‘Soms komt de zoon van een vriendin met een sigaretje, dat is lief.’</a:t>
            </a:r>
          </a:p>
          <a:p>
            <a:r>
              <a:rPr lang="nl-NL" dirty="0" smtClean="0">
                <a:solidFill>
                  <a:srgbClr val="0070C0"/>
                </a:solidFill>
              </a:rPr>
              <a:t>‘</a:t>
            </a:r>
            <a:r>
              <a:rPr lang="nl-NL" dirty="0">
                <a:solidFill>
                  <a:srgbClr val="0070C0"/>
                </a:solidFill>
              </a:rPr>
              <a:t>Ik voel me dan prettig, ik moet lachen: glimlachen of gewoon lachen</a:t>
            </a:r>
            <a:r>
              <a:rPr lang="nl-NL" dirty="0" smtClean="0">
                <a:solidFill>
                  <a:srgbClr val="0070C0"/>
                </a:solidFill>
              </a:rPr>
              <a:t>’</a:t>
            </a:r>
            <a:r>
              <a:rPr lang="nl-NL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endParaRPr lang="nl-NL" dirty="0" smtClean="0">
              <a:solidFill>
                <a:schemeClr val="accent4">
                  <a:lumMod val="75000"/>
                  <a:lumOff val="25000"/>
                </a:schemeClr>
              </a:solidFill>
            </a:endParaRPr>
          </a:p>
          <a:p>
            <a:r>
              <a:rPr lang="nl-NL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‘</a:t>
            </a:r>
            <a:r>
              <a:rPr lang="nl-NL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Ik denk dan niet aan de erge dingen die in mijn leven zijn gebeurd, maar alleen aan het nu en het hier.’</a:t>
            </a:r>
            <a:r>
              <a:rPr lang="nl-NL" dirty="0">
                <a:solidFill>
                  <a:srgbClr val="0070C0"/>
                </a:solidFill>
              </a:rPr>
              <a:t> </a:t>
            </a:r>
          </a:p>
          <a:p>
            <a:endParaRPr lang="nl-NL" dirty="0">
              <a:solidFill>
                <a:srgbClr val="0070C0"/>
              </a:solidFill>
            </a:endParaRPr>
          </a:p>
          <a:p>
            <a:endParaRPr lang="nl-NL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Reacties bewoners </a:t>
            </a:r>
            <a:r>
              <a:rPr lang="nl-NL" dirty="0" err="1" smtClean="0"/>
              <a:t>gerontopsychiatrie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753900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Theme">
  <a:themeElements>
    <a:clrScheme name="Standaardontwerp 1">
      <a:dk1>
        <a:srgbClr val="004640"/>
      </a:dk1>
      <a:lt1>
        <a:srgbClr val="FFFFFF"/>
      </a:lt1>
      <a:dk2>
        <a:srgbClr val="F4F7F7"/>
      </a:dk2>
      <a:lt2>
        <a:srgbClr val="99B5B3"/>
      </a:lt2>
      <a:accent1>
        <a:srgbClr val="C6D6D5"/>
      </a:accent1>
      <a:accent2>
        <a:srgbClr val="E4302C"/>
      </a:accent2>
      <a:accent3>
        <a:srgbClr val="FFFFFF"/>
      </a:accent3>
      <a:accent4>
        <a:srgbClr val="003A35"/>
      </a:accent4>
      <a:accent5>
        <a:srgbClr val="DFE8E7"/>
      </a:accent5>
      <a:accent6>
        <a:srgbClr val="CF2A27"/>
      </a:accent6>
      <a:hlink>
        <a:srgbClr val="EA726C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39760</TotalTime>
  <Words>775</Words>
  <Application>Microsoft Office PowerPoint</Application>
  <PresentationFormat>Breedbeeld</PresentationFormat>
  <Paragraphs>106</Paragraphs>
  <Slides>11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Custom Theme</vt:lpstr>
      <vt:lpstr>Welbevinden in de gerontopsychiatrie</vt:lpstr>
      <vt:lpstr>Definities en theorieen</vt:lpstr>
      <vt:lpstr>Social Production Function model (Lindenberg, 1986) aangepast</vt:lpstr>
      <vt:lpstr>Welbevinden in gerontopsychiatrie</vt:lpstr>
      <vt:lpstr>Social Production Function model (aangepast)</vt:lpstr>
      <vt:lpstr>Cognitieve interviews</vt:lpstr>
      <vt:lpstr>Reacties bewoners gerontopsychiatrie</vt:lpstr>
      <vt:lpstr>Reacties bewoners gerontopsychiatrie</vt:lpstr>
      <vt:lpstr>Reacties bewoners gerontopsychiatrie</vt:lpstr>
      <vt:lpstr>Reacties bewoners gerontopsychiatrie</vt:lpstr>
      <vt:lpstr>Reacties bewoners gerontopsychiatrie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Well-being in gerontopsychiatry</dc:title>
  <dc:creator>elja vanderwolf</dc:creator>
  <cp:lastModifiedBy>elja vanderwolf</cp:lastModifiedBy>
  <cp:revision>90</cp:revision>
  <cp:lastPrinted>2016-07-22T05:44:46Z</cp:lastPrinted>
  <dcterms:created xsi:type="dcterms:W3CDTF">2016-06-28T14:50:46Z</dcterms:created>
  <dcterms:modified xsi:type="dcterms:W3CDTF">2017-11-14T11:20:11Z</dcterms:modified>
</cp:coreProperties>
</file>