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273" r:id="rId3"/>
    <p:sldId id="262" r:id="rId4"/>
    <p:sldId id="263" r:id="rId5"/>
    <p:sldId id="271" r:id="rId6"/>
    <p:sldId id="264" r:id="rId7"/>
    <p:sldId id="265" r:id="rId8"/>
    <p:sldId id="269" r:id="rId9"/>
    <p:sldId id="272" r:id="rId10"/>
    <p:sldId id="270" r:id="rId11"/>
  </p:sldIdLst>
  <p:sldSz cx="9144000" cy="6858000" type="screen4x3"/>
  <p:notesSz cx="6805613" cy="99441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KjfPnRbu+8QVJmGqq8rcg==" hashData="C1EeqiNo+T7k/M8jUf5ZtOJu50muCvZ9w291hzlIAmUOlksgyc96z0iS+G+gp+g74BFHzx3Ufy+5EadNvKGdB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307" userDrawn="1">
          <p15:clr>
            <a:srgbClr val="A4A3A4"/>
          </p15:clr>
        </p15:guide>
        <p15:guide id="5" pos="5420" userDrawn="1">
          <p15:clr>
            <a:srgbClr val="A4A3A4"/>
          </p15:clr>
        </p15:guide>
        <p15:guide id="6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C142E"/>
    <a:srgbClr val="E20031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1482" y="108"/>
      </p:cViewPr>
      <p:guideLst>
        <p:guide orient="horz" pos="2160"/>
        <p:guide pos="2880"/>
        <p:guide orient="horz" pos="4110"/>
        <p:guide orient="horz" pos="307"/>
        <p:guide pos="5420"/>
        <p:guide pos="3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RIMB-FILE01.trimbos.local\Projecten$\62%20Jeugd%20projecten\62-1805-A%20B%20C%20D%20NIX18%20Campagne\62-1705%20-D%20Onderzoek\2023\Cijfers%20en%20presentatie\Figuren%20voor%20in%20presentat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RIMB-FILE01.trimbos.local\Projecten$\62%20Jeugd%20projecten\62-1805-A%20B%20C%20D%20NIX18%20Campagne\62-1705%20-D%20Onderzoek\2023\Cijfers%20en%20presentatie\Figuren%20voor%20in%20presentat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RIMB-FILE01.trimbos.local\Projecten$\62%20Jeugd%20projecten\62-1805-A%20B%20C%20D%20NIX18%20Campagne\62-1705%20-D%20Onderzoek\2023\Cijfers%20en%20presentatie\Figuren%20voor%20in%20presentat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RIMB-FILE01.trimbos.local\Projecten$\62%20Jeugd%20projecten\62-1805-A%20B%20C%20D%20NIX18%20Campagne\62-1705%20-D%20Onderzoek\2023\Cijfers%20en%20presentatie\Figuren%20voor%20in%20presentati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Alc_slid2!$A$3</c:f>
              <c:strCache>
                <c:ptCount val="1"/>
                <c:pt idx="0">
                  <c:v>Ooit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Alc_slid2!$B$2:$D$2</c:f>
              <c:strCache>
                <c:ptCount val="3"/>
                <c:pt idx="0">
                  <c:v>Jongens</c:v>
                </c:pt>
                <c:pt idx="1">
                  <c:v>Meisjes</c:v>
                </c:pt>
                <c:pt idx="2">
                  <c:v>Totaal</c:v>
                </c:pt>
              </c:strCache>
            </c:strRef>
          </c:cat>
          <c:val>
            <c:numRef>
              <c:f>Alc_slid2!$B$3:$D$3</c:f>
              <c:numCache>
                <c:formatCode>0</c:formatCode>
                <c:ptCount val="3"/>
                <c:pt idx="0">
                  <c:v>48.6</c:v>
                </c:pt>
                <c:pt idx="1">
                  <c:v>46.3</c:v>
                </c:pt>
                <c:pt idx="2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1-457F-9721-09E2A09B11E6}"/>
            </c:ext>
          </c:extLst>
        </c:ser>
        <c:ser>
          <c:idx val="1"/>
          <c:order val="1"/>
          <c:tx>
            <c:strRef>
              <c:f>Alc_slid2!$A$4</c:f>
              <c:strCache>
                <c:ptCount val="1"/>
                <c:pt idx="0">
                  <c:v>Maand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Alc_slid2!$B$2:$D$2</c:f>
              <c:strCache>
                <c:ptCount val="3"/>
                <c:pt idx="0">
                  <c:v>Jongens</c:v>
                </c:pt>
                <c:pt idx="1">
                  <c:v>Meisjes</c:v>
                </c:pt>
                <c:pt idx="2">
                  <c:v>Totaal</c:v>
                </c:pt>
              </c:strCache>
            </c:strRef>
          </c:cat>
          <c:val>
            <c:numRef>
              <c:f>Alc_slid2!$B$4:$D$4</c:f>
              <c:numCache>
                <c:formatCode>0</c:formatCode>
                <c:ptCount val="3"/>
                <c:pt idx="0">
                  <c:v>27.4</c:v>
                </c:pt>
                <c:pt idx="1">
                  <c:v>28.2</c:v>
                </c:pt>
                <c:pt idx="2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31-457F-9721-09E2A09B1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8580080"/>
        <c:axId val="418578000"/>
      </c:barChart>
      <c:catAx>
        <c:axId val="41858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18578000"/>
        <c:crosses val="autoZero"/>
        <c:auto val="1"/>
        <c:lblAlgn val="ctr"/>
        <c:lblOffset val="100"/>
        <c:noMultiLvlLbl val="0"/>
      </c:catAx>
      <c:valAx>
        <c:axId val="418578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%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3.985126859142577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1858008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Alc_slide3!$B$2</c:f>
              <c:strCache>
                <c:ptCount val="1"/>
                <c:pt idx="0">
                  <c:v>Ooit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Alc_slide3!$A$3:$A$7</c:f>
              <c:strCache>
                <c:ptCount val="5"/>
                <c:pt idx="0">
                  <c:v>12 jaar</c:v>
                </c:pt>
                <c:pt idx="1">
                  <c:v>13 jaar</c:v>
                </c:pt>
                <c:pt idx="2">
                  <c:v>14 jaar</c:v>
                </c:pt>
                <c:pt idx="3">
                  <c:v>15 jaar</c:v>
                </c:pt>
                <c:pt idx="4">
                  <c:v>16 jaar</c:v>
                </c:pt>
              </c:strCache>
            </c:strRef>
          </c:cat>
          <c:val>
            <c:numRef>
              <c:f>Alc_slide3!$B$3:$B$7</c:f>
              <c:numCache>
                <c:formatCode>0</c:formatCode>
                <c:ptCount val="5"/>
                <c:pt idx="0">
                  <c:v>26.4</c:v>
                </c:pt>
                <c:pt idx="1">
                  <c:v>35.799999999999997</c:v>
                </c:pt>
                <c:pt idx="2">
                  <c:v>46.6</c:v>
                </c:pt>
                <c:pt idx="3">
                  <c:v>60.5</c:v>
                </c:pt>
                <c:pt idx="4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B5-4FEF-BA85-D1B5B6361B18}"/>
            </c:ext>
          </c:extLst>
        </c:ser>
        <c:ser>
          <c:idx val="1"/>
          <c:order val="1"/>
          <c:tx>
            <c:strRef>
              <c:f>Alc_slide3!$C$2</c:f>
              <c:strCache>
                <c:ptCount val="1"/>
                <c:pt idx="0">
                  <c:v>Maand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Alc_slide3!$A$3:$A$7</c:f>
              <c:strCache>
                <c:ptCount val="5"/>
                <c:pt idx="0">
                  <c:v>12 jaar</c:v>
                </c:pt>
                <c:pt idx="1">
                  <c:v>13 jaar</c:v>
                </c:pt>
                <c:pt idx="2">
                  <c:v>14 jaar</c:v>
                </c:pt>
                <c:pt idx="3">
                  <c:v>15 jaar</c:v>
                </c:pt>
                <c:pt idx="4">
                  <c:v>16 jaar</c:v>
                </c:pt>
              </c:strCache>
            </c:strRef>
          </c:cat>
          <c:val>
            <c:numRef>
              <c:f>Alc_slide3!$C$3:$C$7</c:f>
              <c:numCache>
                <c:formatCode>0</c:formatCode>
                <c:ptCount val="5"/>
                <c:pt idx="0">
                  <c:v>6.9</c:v>
                </c:pt>
                <c:pt idx="1">
                  <c:v>13.6</c:v>
                </c:pt>
                <c:pt idx="2">
                  <c:v>25.9</c:v>
                </c:pt>
                <c:pt idx="3">
                  <c:v>41.8</c:v>
                </c:pt>
                <c:pt idx="4">
                  <c:v>59.9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B5-4FEF-BA85-D1B5B6361B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3761807"/>
        <c:axId val="805556655"/>
      </c:lineChart>
      <c:catAx>
        <c:axId val="623761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05556655"/>
        <c:crosses val="autoZero"/>
        <c:auto val="1"/>
        <c:lblAlgn val="ctr"/>
        <c:lblOffset val="100"/>
        <c:noMultiLvlLbl val="0"/>
      </c:catAx>
      <c:valAx>
        <c:axId val="8055566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1.79666083406241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237618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Alc_slide5!$B$1</c:f>
              <c:strCache>
                <c:ptCount val="1"/>
                <c:pt idx="0">
                  <c:v>Ooit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Alc_slide5!$A$2:$A$9</c:f>
              <c:numCache>
                <c:formatCode>General</c:formatCode>
                <c:ptCount val="8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  <c:pt idx="5">
                  <c:v>2017</c:v>
                </c:pt>
                <c:pt idx="6">
                  <c:v>2019</c:v>
                </c:pt>
                <c:pt idx="7">
                  <c:v>2021</c:v>
                </c:pt>
              </c:numCache>
            </c:numRef>
          </c:cat>
          <c:val>
            <c:numRef>
              <c:f>Alc_slide5!$B$2:$B$9</c:f>
              <c:numCache>
                <c:formatCode>0</c:formatCode>
                <c:ptCount val="8"/>
                <c:pt idx="0">
                  <c:v>71.900000000000006</c:v>
                </c:pt>
                <c:pt idx="1">
                  <c:v>84.2</c:v>
                </c:pt>
                <c:pt idx="2">
                  <c:v>77.5</c:v>
                </c:pt>
                <c:pt idx="3">
                  <c:v>66.2</c:v>
                </c:pt>
                <c:pt idx="4">
                  <c:v>45.4</c:v>
                </c:pt>
                <c:pt idx="5">
                  <c:v>44.8</c:v>
                </c:pt>
                <c:pt idx="6">
                  <c:v>46.6</c:v>
                </c:pt>
                <c:pt idx="7">
                  <c:v>47.5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97-4718-AB0F-953C3DB50218}"/>
            </c:ext>
          </c:extLst>
        </c:ser>
        <c:ser>
          <c:idx val="1"/>
          <c:order val="1"/>
          <c:tx>
            <c:strRef>
              <c:f>Alc_slide5!$C$1</c:f>
              <c:strCache>
                <c:ptCount val="1"/>
                <c:pt idx="0">
                  <c:v>Maand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Alc_slide5!$A$2:$A$9</c:f>
              <c:numCache>
                <c:formatCode>General</c:formatCode>
                <c:ptCount val="8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  <c:pt idx="5">
                  <c:v>2017</c:v>
                </c:pt>
                <c:pt idx="6">
                  <c:v>2019</c:v>
                </c:pt>
                <c:pt idx="7">
                  <c:v>2021</c:v>
                </c:pt>
              </c:numCache>
            </c:numRef>
          </c:cat>
          <c:val>
            <c:numRef>
              <c:f>Alc_slide5!$C$2:$C$9</c:f>
              <c:numCache>
                <c:formatCode>0</c:formatCode>
                <c:ptCount val="8"/>
                <c:pt idx="0">
                  <c:v>51.2</c:v>
                </c:pt>
                <c:pt idx="1">
                  <c:v>57.1</c:v>
                </c:pt>
                <c:pt idx="2">
                  <c:v>47.2</c:v>
                </c:pt>
                <c:pt idx="3">
                  <c:v>37.799999999999997</c:v>
                </c:pt>
                <c:pt idx="4">
                  <c:v>25.5</c:v>
                </c:pt>
                <c:pt idx="5">
                  <c:v>25</c:v>
                </c:pt>
                <c:pt idx="6">
                  <c:v>26.2</c:v>
                </c:pt>
                <c:pt idx="7">
                  <c:v>27.8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97-4718-AB0F-953C3DB50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278128"/>
        <c:axId val="512698976"/>
      </c:lineChart>
      <c:catAx>
        <c:axId val="66727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12698976"/>
        <c:crosses val="autoZero"/>
        <c:auto val="1"/>
        <c:lblAlgn val="ctr"/>
        <c:lblOffset val="100"/>
        <c:noMultiLvlLbl val="0"/>
      </c:catAx>
      <c:valAx>
        <c:axId val="5126989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%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2.15066018626586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672781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Alc_slide6!$A$3</c:f>
              <c:strCache>
                <c:ptCount val="1"/>
                <c:pt idx="0">
                  <c:v>12 jaar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Alc_slide6!$B$1:$I$2</c:f>
              <c:multiLvlStrCache>
                <c:ptCount val="8"/>
                <c:lvl>
                  <c:pt idx="0">
                    <c:v>1999</c:v>
                  </c:pt>
                  <c:pt idx="1">
                    <c:v>2003</c:v>
                  </c:pt>
                  <c:pt idx="2">
                    <c:v>2007</c:v>
                  </c:pt>
                  <c:pt idx="3">
                    <c:v>2011</c:v>
                  </c:pt>
                  <c:pt idx="4">
                    <c:v>2015</c:v>
                  </c:pt>
                  <c:pt idx="5">
                    <c:v>2017</c:v>
                  </c:pt>
                  <c:pt idx="6">
                    <c:v>2019</c:v>
                  </c:pt>
                  <c:pt idx="7">
                    <c:v>2021</c:v>
                  </c:pt>
                </c:lvl>
                <c:lvl>
                  <c:pt idx="0">
                    <c:v>Ooit</c:v>
                  </c:pt>
                </c:lvl>
              </c:multiLvlStrCache>
            </c:multiLvlStrRef>
          </c:cat>
          <c:val>
            <c:numRef>
              <c:f>Alc_slide6!$B$3:$I$3</c:f>
              <c:numCache>
                <c:formatCode>General</c:formatCode>
                <c:ptCount val="8"/>
                <c:pt idx="0">
                  <c:v>46</c:v>
                </c:pt>
                <c:pt idx="1">
                  <c:v>71.099999999999994</c:v>
                </c:pt>
                <c:pt idx="2">
                  <c:v>55.8</c:v>
                </c:pt>
                <c:pt idx="3">
                  <c:v>35.4</c:v>
                </c:pt>
                <c:pt idx="4">
                  <c:v>18.2</c:v>
                </c:pt>
                <c:pt idx="5">
                  <c:v>20.2</c:v>
                </c:pt>
                <c:pt idx="6">
                  <c:v>21.2</c:v>
                </c:pt>
                <c:pt idx="7" formatCode="0.0">
                  <c:v>26.4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2E-437C-A887-990FD4836A88}"/>
            </c:ext>
          </c:extLst>
        </c:ser>
        <c:ser>
          <c:idx val="1"/>
          <c:order val="1"/>
          <c:tx>
            <c:strRef>
              <c:f>Alc_slide6!$A$4</c:f>
              <c:strCache>
                <c:ptCount val="1"/>
                <c:pt idx="0">
                  <c:v>13 jaar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Alc_slide6!$B$1:$I$2</c:f>
              <c:multiLvlStrCache>
                <c:ptCount val="8"/>
                <c:lvl>
                  <c:pt idx="0">
                    <c:v>1999</c:v>
                  </c:pt>
                  <c:pt idx="1">
                    <c:v>2003</c:v>
                  </c:pt>
                  <c:pt idx="2">
                    <c:v>2007</c:v>
                  </c:pt>
                  <c:pt idx="3">
                    <c:v>2011</c:v>
                  </c:pt>
                  <c:pt idx="4">
                    <c:v>2015</c:v>
                  </c:pt>
                  <c:pt idx="5">
                    <c:v>2017</c:v>
                  </c:pt>
                  <c:pt idx="6">
                    <c:v>2019</c:v>
                  </c:pt>
                  <c:pt idx="7">
                    <c:v>2021</c:v>
                  </c:pt>
                </c:lvl>
                <c:lvl>
                  <c:pt idx="0">
                    <c:v>Ooit</c:v>
                  </c:pt>
                </c:lvl>
              </c:multiLvlStrCache>
            </c:multiLvlStrRef>
          </c:cat>
          <c:val>
            <c:numRef>
              <c:f>Alc_slide6!$B$4:$I$4</c:f>
              <c:numCache>
                <c:formatCode>General</c:formatCode>
                <c:ptCount val="8"/>
                <c:pt idx="0">
                  <c:v>61.6</c:v>
                </c:pt>
                <c:pt idx="1">
                  <c:v>79.599999999999994</c:v>
                </c:pt>
                <c:pt idx="2">
                  <c:v>66.099999999999994</c:v>
                </c:pt>
                <c:pt idx="3">
                  <c:v>53.4</c:v>
                </c:pt>
                <c:pt idx="4">
                  <c:v>30.6</c:v>
                </c:pt>
                <c:pt idx="5">
                  <c:v>27.1</c:v>
                </c:pt>
                <c:pt idx="6">
                  <c:v>31.5</c:v>
                </c:pt>
                <c:pt idx="7" formatCode="0.0">
                  <c:v>35.799999999999997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2E-437C-A887-990FD4836A88}"/>
            </c:ext>
          </c:extLst>
        </c:ser>
        <c:ser>
          <c:idx val="2"/>
          <c:order val="2"/>
          <c:tx>
            <c:strRef>
              <c:f>Alc_slide6!$A$5</c:f>
              <c:strCache>
                <c:ptCount val="1"/>
                <c:pt idx="0">
                  <c:v>14 jaar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Alc_slide6!$B$1:$I$2</c:f>
              <c:multiLvlStrCache>
                <c:ptCount val="8"/>
                <c:lvl>
                  <c:pt idx="0">
                    <c:v>1999</c:v>
                  </c:pt>
                  <c:pt idx="1">
                    <c:v>2003</c:v>
                  </c:pt>
                  <c:pt idx="2">
                    <c:v>2007</c:v>
                  </c:pt>
                  <c:pt idx="3">
                    <c:v>2011</c:v>
                  </c:pt>
                  <c:pt idx="4">
                    <c:v>2015</c:v>
                  </c:pt>
                  <c:pt idx="5">
                    <c:v>2017</c:v>
                  </c:pt>
                  <c:pt idx="6">
                    <c:v>2019</c:v>
                  </c:pt>
                  <c:pt idx="7">
                    <c:v>2021</c:v>
                  </c:pt>
                </c:lvl>
                <c:lvl>
                  <c:pt idx="0">
                    <c:v>Ooit</c:v>
                  </c:pt>
                </c:lvl>
              </c:multiLvlStrCache>
            </c:multiLvlStrRef>
          </c:cat>
          <c:val>
            <c:numRef>
              <c:f>Alc_slide6!$B$5:$I$5</c:f>
              <c:numCache>
                <c:formatCode>General</c:formatCode>
                <c:ptCount val="8"/>
                <c:pt idx="0">
                  <c:v>74.5</c:v>
                </c:pt>
                <c:pt idx="1">
                  <c:v>87.7</c:v>
                </c:pt>
                <c:pt idx="2">
                  <c:v>80.8</c:v>
                </c:pt>
                <c:pt idx="3">
                  <c:v>69.2</c:v>
                </c:pt>
                <c:pt idx="4">
                  <c:v>43.1</c:v>
                </c:pt>
                <c:pt idx="5">
                  <c:v>47.5</c:v>
                </c:pt>
                <c:pt idx="6">
                  <c:v>51.1</c:v>
                </c:pt>
                <c:pt idx="7" formatCode="0.0">
                  <c:v>46.6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2E-437C-A887-990FD4836A88}"/>
            </c:ext>
          </c:extLst>
        </c:ser>
        <c:ser>
          <c:idx val="3"/>
          <c:order val="3"/>
          <c:tx>
            <c:strRef>
              <c:f>Alc_slide6!$A$6</c:f>
              <c:strCache>
                <c:ptCount val="1"/>
                <c:pt idx="0">
                  <c:v>15 jaar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Alc_slide6!$B$1:$I$2</c:f>
              <c:multiLvlStrCache>
                <c:ptCount val="8"/>
                <c:lvl>
                  <c:pt idx="0">
                    <c:v>1999</c:v>
                  </c:pt>
                  <c:pt idx="1">
                    <c:v>2003</c:v>
                  </c:pt>
                  <c:pt idx="2">
                    <c:v>2007</c:v>
                  </c:pt>
                  <c:pt idx="3">
                    <c:v>2011</c:v>
                  </c:pt>
                  <c:pt idx="4">
                    <c:v>2015</c:v>
                  </c:pt>
                  <c:pt idx="5">
                    <c:v>2017</c:v>
                  </c:pt>
                  <c:pt idx="6">
                    <c:v>2019</c:v>
                  </c:pt>
                  <c:pt idx="7">
                    <c:v>2021</c:v>
                  </c:pt>
                </c:lvl>
                <c:lvl>
                  <c:pt idx="0">
                    <c:v>Ooit</c:v>
                  </c:pt>
                </c:lvl>
              </c:multiLvlStrCache>
            </c:multiLvlStrRef>
          </c:cat>
          <c:val>
            <c:numRef>
              <c:f>Alc_slide6!$B$6:$I$6</c:f>
              <c:numCache>
                <c:formatCode>General</c:formatCode>
                <c:ptCount val="8"/>
                <c:pt idx="0">
                  <c:v>86.1</c:v>
                </c:pt>
                <c:pt idx="1">
                  <c:v>90.1</c:v>
                </c:pt>
                <c:pt idx="2">
                  <c:v>89.4</c:v>
                </c:pt>
                <c:pt idx="3">
                  <c:v>82.9</c:v>
                </c:pt>
                <c:pt idx="4">
                  <c:v>64.900000000000006</c:v>
                </c:pt>
                <c:pt idx="5">
                  <c:v>62.1</c:v>
                </c:pt>
                <c:pt idx="6">
                  <c:v>62.4</c:v>
                </c:pt>
                <c:pt idx="7" formatCode="0.0">
                  <c:v>60.5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2E-437C-A887-990FD4836A88}"/>
            </c:ext>
          </c:extLst>
        </c:ser>
        <c:ser>
          <c:idx val="4"/>
          <c:order val="4"/>
          <c:tx>
            <c:strRef>
              <c:f>Alc_slide6!$A$7</c:f>
              <c:strCache>
                <c:ptCount val="1"/>
                <c:pt idx="0">
                  <c:v>16 jaar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Alc_slide6!$B$1:$I$2</c:f>
              <c:multiLvlStrCache>
                <c:ptCount val="8"/>
                <c:lvl>
                  <c:pt idx="0">
                    <c:v>1999</c:v>
                  </c:pt>
                  <c:pt idx="1">
                    <c:v>2003</c:v>
                  </c:pt>
                  <c:pt idx="2">
                    <c:v>2007</c:v>
                  </c:pt>
                  <c:pt idx="3">
                    <c:v>2011</c:v>
                  </c:pt>
                  <c:pt idx="4">
                    <c:v>2015</c:v>
                  </c:pt>
                  <c:pt idx="5">
                    <c:v>2017</c:v>
                  </c:pt>
                  <c:pt idx="6">
                    <c:v>2019</c:v>
                  </c:pt>
                  <c:pt idx="7">
                    <c:v>2021</c:v>
                  </c:pt>
                </c:lvl>
                <c:lvl>
                  <c:pt idx="0">
                    <c:v>Ooit</c:v>
                  </c:pt>
                </c:lvl>
              </c:multiLvlStrCache>
            </c:multiLvlStrRef>
          </c:cat>
          <c:val>
            <c:numRef>
              <c:f>Alc_slide6!$B$7:$I$7</c:f>
              <c:numCache>
                <c:formatCode>General</c:formatCode>
                <c:ptCount val="8"/>
                <c:pt idx="0">
                  <c:v>89.1</c:v>
                </c:pt>
                <c:pt idx="1">
                  <c:v>92.1</c:v>
                </c:pt>
                <c:pt idx="2">
                  <c:v>93.1</c:v>
                </c:pt>
                <c:pt idx="3">
                  <c:v>89.4</c:v>
                </c:pt>
                <c:pt idx="4">
                  <c:v>76.2</c:v>
                </c:pt>
                <c:pt idx="5">
                  <c:v>71</c:v>
                </c:pt>
                <c:pt idx="6">
                  <c:v>71.599999999999994</c:v>
                </c:pt>
                <c:pt idx="7" formatCode="0.0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2E-437C-A887-990FD4836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5155968"/>
        <c:axId val="512705632"/>
      </c:lineChart>
      <c:catAx>
        <c:axId val="7551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12705632"/>
        <c:crosses val="autoZero"/>
        <c:auto val="1"/>
        <c:lblAlgn val="ctr"/>
        <c:lblOffset val="100"/>
        <c:noMultiLvlLbl val="0"/>
      </c:catAx>
      <c:valAx>
        <c:axId val="51270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%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2.485699371027855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5515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637DC1-76DF-4F06-A5B8-43B205982B89}" type="datetime1">
              <a:rPr lang="nl-NL" smtClean="0"/>
              <a:t>2-5-2023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EACE26-1B65-405B-848C-831F369562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39263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E720CB-2621-442C-9DD9-DC3950B74F8B}" type="datetime1">
              <a:rPr lang="nl-NL" smtClean="0"/>
              <a:t>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0A2660-1B25-4C3D-A101-C5C90DF224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01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" y="0"/>
            <a:ext cx="9142202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2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8" y="485301"/>
            <a:ext cx="8067143" cy="5329014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ei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250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27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68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rolijk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37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d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" y="479428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15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4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Kopje</a:t>
            </a:r>
          </a:p>
          <a:p>
            <a:pPr lvl="0"/>
            <a:endParaRPr lang="nl-NL" dirty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4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1192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tergrond vrouw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4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Kopje</a:t>
            </a:r>
          </a:p>
          <a:p>
            <a:pPr lvl="0"/>
            <a:endParaRPr lang="nl-NL" dirty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4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565" y="487364"/>
            <a:ext cx="5422900" cy="5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a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" y="487365"/>
            <a:ext cx="8050429" cy="531797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4" y="3645024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Kopje</a:t>
            </a:r>
          </a:p>
          <a:p>
            <a:pPr lvl="0"/>
            <a:endParaRPr lang="nl-NL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4" y="4221633"/>
            <a:ext cx="2160587" cy="13681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99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83152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" y="0"/>
            <a:ext cx="9141338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62799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413429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33820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50" y="6286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sz="4000" dirty="0"/>
              <a:t>Titel van deze presentatie</a:t>
            </a:r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1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/>
              <a:t>Subtitel van de presentatie</a:t>
            </a:r>
            <a:endParaRPr lang="nl-NL" sz="2400" dirty="0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39750" y="476674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sz="4000" dirty="0"/>
              <a:t>Titel van deze presentatie</a:t>
            </a:r>
          </a:p>
        </p:txBody>
      </p:sp>
      <p:sp>
        <p:nvSpPr>
          <p:cNvPr id="10" name="Ondertitel 2"/>
          <p:cNvSpPr txBox="1">
            <a:spLocks/>
          </p:cNvSpPr>
          <p:nvPr userDrawn="1"/>
        </p:nvSpPr>
        <p:spPr>
          <a:xfrm>
            <a:off x="539751" y="2132858"/>
            <a:ext cx="8064500" cy="5190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Subtitel van de presentatie</a:t>
            </a:r>
          </a:p>
        </p:txBody>
      </p:sp>
      <p:pic>
        <p:nvPicPr>
          <p:cNvPr id="2" name="Afbeelding 1" descr="pagina's 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23134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1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Subtitel van de presentatie</a:t>
            </a: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539750" y="476674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sz="4000" dirty="0"/>
              <a:t>Titel van deze presentatie</a:t>
            </a:r>
          </a:p>
        </p:txBody>
      </p:sp>
      <p:pic>
        <p:nvPicPr>
          <p:cNvPr id="3" name="Afbeelding 2" descr="pagina's pp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22165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50" y="6286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sz="4000" dirty="0"/>
              <a:t>Titel van deze presentatie</a:t>
            </a:r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1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Subtitel van de presentatie</a:t>
            </a:r>
          </a:p>
        </p:txBody>
      </p:sp>
      <p:pic>
        <p:nvPicPr>
          <p:cNvPr id="2" name="Afbeelding 1" descr="pagina's pp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0" y="47625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1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  <p:sp>
        <p:nvSpPr>
          <p:cNvPr id="3" name="Ovaal 2"/>
          <p:cNvSpPr/>
          <p:nvPr userDrawn="1"/>
        </p:nvSpPr>
        <p:spPr>
          <a:xfrm>
            <a:off x="5724129" y="3429000"/>
            <a:ext cx="3096344" cy="30963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27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11256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/ Leefstijlmonitor, UU, Trimbos-instituut en SCP i.s.m. RIVM, 2017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2" y="476251"/>
            <a:ext cx="8064500" cy="1152625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aseline="0">
                <a:solidFill>
                  <a:srgbClr val="E2003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 hasCustomPrompt="1"/>
          </p:nvPr>
        </p:nvSpPr>
        <p:spPr bwMode="auto">
          <a:xfrm>
            <a:off x="539752" y="2085427"/>
            <a:ext cx="8064500" cy="427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  <a:lvl2pPr marL="742950" indent="-285750">
              <a:buFont typeface="Arial"/>
              <a:buChar char="•"/>
              <a:defRPr sz="1400" baseline="0"/>
            </a:lvl2pPr>
            <a:lvl3pPr>
              <a:defRPr sz="1400"/>
            </a:lvl3pPr>
            <a:lvl4pPr marL="1600200" indent="-228600">
              <a:buFont typeface="Arial"/>
              <a:buChar char="•"/>
              <a:defRPr sz="1400"/>
            </a:lvl4pPr>
            <a:lvl5pPr marL="2057400" indent="-228600">
              <a:buFont typeface="Arial"/>
              <a:buChar char="•"/>
              <a:defRPr sz="1400"/>
            </a:lvl5pPr>
          </a:lstStyle>
          <a:p>
            <a:pPr lvl="0"/>
            <a:r>
              <a:rPr lang="nl-NL" dirty="0"/>
              <a:t>Klik om een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2978" y="6348218"/>
            <a:ext cx="346718" cy="346718"/>
          </a:xfrm>
          <a:prstGeom prst="rect">
            <a:avLst/>
          </a:prstGeom>
        </p:spPr>
      </p:pic>
      <p:pic>
        <p:nvPicPr>
          <p:cNvPr id="3" name="Afbeelding 2" descr="Afbeelding met clipart&#10;&#10;Automatisch gegenereerde beschrijving">
            <a:extLst>
              <a:ext uri="{FF2B5EF4-FFF2-40B4-BE49-F238E27FC236}">
                <a16:creationId xmlns:a16="http://schemas.microsoft.com/office/drawing/2014/main" id="{BC900C42-9D40-0CB6-3A40-C1AD16CC3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7" y="6278551"/>
            <a:ext cx="971600" cy="48091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6040931"/>
            <a:ext cx="1803811" cy="901905"/>
          </a:xfrm>
          <a:prstGeom prst="rect">
            <a:avLst/>
          </a:prstGeom>
        </p:spPr>
      </p:pic>
      <p:sp>
        <p:nvSpPr>
          <p:cNvPr id="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1" y="6309322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940152" y="6309322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7"/>
          <p:cNvSpPr>
            <a:spLocks noGrp="1"/>
          </p:cNvSpPr>
          <p:nvPr>
            <p:ph type="sldNum" sz="quarter" idx="4"/>
          </p:nvPr>
        </p:nvSpPr>
        <p:spPr>
          <a:xfrm>
            <a:off x="7884369" y="6309322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700" r:id="rId6"/>
    <p:sldLayoutId id="2147483701" r:id="rId7"/>
    <p:sldLayoutId id="2147483702" r:id="rId8"/>
    <p:sldLayoutId id="2147483678" r:id="rId9"/>
    <p:sldLayoutId id="2147483679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703" r:id="rId16"/>
    <p:sldLayoutId id="2147483699" r:id="rId17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20031"/>
          </a:solidFill>
          <a:latin typeface="Verdan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pitchFamily="34" charset="0"/>
        <a:buChar char="•"/>
        <a:defRPr sz="3200" kern="1200">
          <a:solidFill>
            <a:srgbClr val="404040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800" kern="1200">
          <a:solidFill>
            <a:srgbClr val="404040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•"/>
        <a:defRPr sz="2400" kern="1200">
          <a:solidFill>
            <a:srgbClr val="404040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»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mbos.nl/kennis/feiten-cijfers-drugs-alcohol-roken/peilstationsonderzoek/" TargetMode="External"/><Relationship Id="rId2" Type="http://schemas.openxmlformats.org/officeDocument/2006/relationships/hyperlink" Target="https://www.trimbos.nl/kennis/hbsc-gezondheid-welzijn-scholieren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nix18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600" dirty="0"/>
              <a:t>Alcohol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000" dirty="0"/>
              <a:t>Alcoholgebruik onder scholieren van 12 t/m 16 jaar</a:t>
            </a:r>
          </a:p>
          <a:p>
            <a:endParaRPr lang="nl-NL" sz="2000" dirty="0"/>
          </a:p>
          <a:p>
            <a:r>
              <a:rPr lang="nl-NL" sz="2000" i="1" dirty="0"/>
              <a:t>Laatste cijfers uit 2021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805266"/>
            <a:ext cx="2016224" cy="55302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222E41-69E3-861A-050A-44794A051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8" y="3573018"/>
            <a:ext cx="2959699" cy="29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915816" y="6232687"/>
            <a:ext cx="5112568" cy="548681"/>
          </a:xfrm>
        </p:spPr>
        <p:txBody>
          <a:bodyPr/>
          <a:lstStyle/>
          <a:p>
            <a:r>
              <a:rPr lang="nl-NL" dirty="0"/>
              <a:t>Aan het Trimbos-team NIX18voorprofs werken mee:</a:t>
            </a:r>
          </a:p>
          <a:p>
            <a:r>
              <a:rPr lang="nl-NL" dirty="0"/>
              <a:t>Wilke Heijnen, Carmen Voogt, Daphne Visser, Neeltje Vogels, Rowi Raaijmakers en Tessa Scheffers.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751" y="1556795"/>
            <a:ext cx="8064500" cy="4392486"/>
          </a:xfrm>
        </p:spPr>
        <p:txBody>
          <a:bodyPr/>
          <a:lstStyle/>
          <a:p>
            <a:r>
              <a:rPr lang="nl-NL" dirty="0"/>
              <a:t>Cijfers uit deze presentatie zijn afkomstig uit </a:t>
            </a:r>
            <a:r>
              <a:rPr lang="nl-NL" dirty="0">
                <a:hlinkClick r:id="rId2"/>
              </a:rPr>
              <a:t>HBSC-onderzoek </a:t>
            </a:r>
            <a:r>
              <a:rPr lang="nl-NL" dirty="0"/>
              <a:t>en </a:t>
            </a:r>
            <a:r>
              <a:rPr lang="nl-NL" dirty="0">
                <a:hlinkClick r:id="rId3"/>
              </a:rPr>
              <a:t>Peilstationsonderzoek</a:t>
            </a:r>
            <a:r>
              <a:rPr lang="nl-NL" dirty="0"/>
              <a:t>. 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Voor meer informatie over NIX18, zie </a:t>
            </a:r>
            <a:r>
              <a:rPr lang="nl-NL" dirty="0">
                <a:hlinkClick r:id="rId4"/>
              </a:rPr>
              <a:t>www.nix18.nl</a:t>
            </a:r>
            <a:r>
              <a:rPr lang="nl-NL" dirty="0"/>
              <a:t>. 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72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C9CF5B5-55CF-3537-2765-CB0AEAFBFD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/ Leefstijlmonitor, UU, Trimbos-instituut en SCP i.s.m. RIVM, 2021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2374044-2BD1-A361-B3D9-EEA7CB6A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94047C9-1CE9-FFE7-9016-01DA6690B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Hoeveel scholieren drinken alcohol?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78C325D-ADAE-3AC6-0BC5-C9B39493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6" y="4178097"/>
            <a:ext cx="8064500" cy="2023047"/>
          </a:xfrm>
        </p:spPr>
        <p:txBody>
          <a:bodyPr/>
          <a:lstStyle/>
          <a:p>
            <a:r>
              <a:rPr lang="nl-NL" dirty="0"/>
              <a:t>Bijna de helft van de scholieren (48%) heeft ooit in het leven alcohol gedronken.</a:t>
            </a:r>
          </a:p>
          <a:p>
            <a:r>
              <a:rPr lang="nl-NL" dirty="0"/>
              <a:t>Iets meer dan een kwart (28%) deed dit in de afgelopen maand.</a:t>
            </a:r>
          </a:p>
          <a:p>
            <a:r>
              <a:rPr lang="nl-NL" dirty="0"/>
              <a:t>Er zijn geen verschillen te zien tussen jongens en meisjes.</a:t>
            </a:r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932733AC-3F41-103B-7DED-D4F956C68C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416887"/>
              </p:ext>
            </p:extLst>
          </p:nvPr>
        </p:nvGraphicFramePr>
        <p:xfrm>
          <a:off x="883980" y="1255040"/>
          <a:ext cx="4768140" cy="292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330C47A7-987E-411D-34FE-F3DD32971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49" y="6224468"/>
            <a:ext cx="1080519" cy="5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200696" cy="365125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/ Leefstijlmonitor, UU, Trimbos-instituut en SCP i.s.m. RIVM, 2021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Hoeveel scholieren drinken alcohol?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39751" y="4408634"/>
            <a:ext cx="8064500" cy="1318168"/>
          </a:xfrm>
        </p:spPr>
        <p:txBody>
          <a:bodyPr/>
          <a:lstStyle/>
          <a:p>
            <a:r>
              <a:rPr lang="nl-NL" dirty="0"/>
              <a:t>Met het stijgen van de leeftijd hebben meer jongeren ooit alcohol gedronken; 26% van alle 12-jarigen tot 76% van de 16-jarigen. </a:t>
            </a:r>
          </a:p>
          <a:p>
            <a:r>
              <a:rPr lang="nl-NL" dirty="0"/>
              <a:t>Laatste maand drinken stijgt van 7% van de 12-jarigen naar 60% van de 16-jarigen.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C55352ED-810C-4491-91AA-164088903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498266"/>
              </p:ext>
            </p:extLst>
          </p:nvPr>
        </p:nvGraphicFramePr>
        <p:xfrm>
          <a:off x="755576" y="1052562"/>
          <a:ext cx="5184576" cy="3096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341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272704" cy="365125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/ Leefstijlmonitor, UU, Trimbos-instituut en SCP i.s.m. RIVM, 2021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Hoeveel drinken scholieren áls ze drinken?</a:t>
            </a:r>
          </a:p>
        </p:txBody>
      </p:sp>
      <p:graphicFrame>
        <p:nvGraphicFramePr>
          <p:cNvPr id="6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510479"/>
              </p:ext>
            </p:extLst>
          </p:nvPr>
        </p:nvGraphicFramePr>
        <p:xfrm>
          <a:off x="567089" y="1281694"/>
          <a:ext cx="7984232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38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Jongens(%)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Meisjes(%)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Totaal(%)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1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Dronkenschap </a:t>
                      </a:r>
                      <a:r>
                        <a:rPr lang="nl-NL" sz="1400" u="sng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ooit</a:t>
                      </a:r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 het leven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287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684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303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3986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nl-NL" sz="1400" b="1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Onder scholieren die de laatste maand gedronken hebben: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7965" algn="dec"/>
                        </a:tabLst>
                      </a:pPr>
                      <a:endParaRPr lang="nl-NL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Binge</a:t>
                      </a:r>
                      <a:r>
                        <a:rPr lang="nl-NL" sz="1400" i="1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140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drinken (5 glazen of meer bij één gelegenheid)</a:t>
                      </a:r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287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684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303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10 glazen in het weekend (vrijdag-zondag)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287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684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53035" algn="dec"/>
                        </a:tabLst>
                      </a:pPr>
                      <a:r>
                        <a:rPr lang="nl-NL" sz="14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344712" cy="365125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/ Leefstijlmonitor, UU, Trimbos-instituut en SCP i.s.m. RIVM, 2021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Alcoholgebruik naar schoolniveau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39751" y="3866133"/>
            <a:ext cx="8064500" cy="1872208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Er zijn geen verschillen in het gebruik ooit of afgelopen maand tussen leerlingen van verschillende schoolniveaus. </a:t>
            </a:r>
          </a:p>
          <a:p>
            <a:r>
              <a:rPr lang="nl-NL" dirty="0">
                <a:solidFill>
                  <a:schemeClr val="tx1"/>
                </a:solidFill>
              </a:rPr>
              <a:t>Als leerlingen drinken, drinken VMBO-b-leerlingen grotere hoeveelheden dan </a:t>
            </a:r>
            <a:r>
              <a:rPr lang="nl-NL" dirty="0" err="1">
                <a:solidFill>
                  <a:schemeClr val="tx1"/>
                </a:solidFill>
              </a:rPr>
              <a:t>VWO-leerlingen</a:t>
            </a:r>
            <a:r>
              <a:rPr lang="nl-NL" dirty="0">
                <a:solidFill>
                  <a:schemeClr val="tx1"/>
                </a:solidFill>
              </a:rPr>
              <a:t>. Zo kwam </a:t>
            </a:r>
            <a:r>
              <a:rPr lang="nl-NL" i="1" dirty="0" err="1">
                <a:solidFill>
                  <a:schemeClr val="tx1"/>
                </a:solidFill>
              </a:rPr>
              <a:t>binge</a:t>
            </a:r>
            <a:r>
              <a:rPr lang="nl-NL" dirty="0">
                <a:solidFill>
                  <a:schemeClr val="tx1"/>
                </a:solidFill>
              </a:rPr>
              <a:t>-drinken voor bij 83% van de drinkende VMBO-b-leerlingen en bij 62% van de drinkende </a:t>
            </a:r>
            <a:r>
              <a:rPr lang="nl-NL" dirty="0" err="1">
                <a:solidFill>
                  <a:schemeClr val="tx1"/>
                </a:solidFill>
              </a:rPr>
              <a:t>VWO-leerlingen</a:t>
            </a:r>
            <a:r>
              <a:rPr lang="nl-NL" dirty="0">
                <a:solidFill>
                  <a:schemeClr val="tx1"/>
                </a:solidFill>
              </a:rPr>
              <a:t>. </a:t>
            </a:r>
          </a:p>
        </p:txBody>
      </p:sp>
      <p:graphicFrame>
        <p:nvGraphicFramePr>
          <p:cNvPr id="9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611219"/>
              </p:ext>
            </p:extLst>
          </p:nvPr>
        </p:nvGraphicFramePr>
        <p:xfrm>
          <a:off x="539752" y="1354925"/>
          <a:ext cx="8064496" cy="2519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088">
                  <a:extLst>
                    <a:ext uri="{9D8B030D-6E8A-4147-A177-3AD203B41FA5}">
                      <a16:colId xmlns:a16="http://schemas.microsoft.com/office/drawing/2014/main" val="2130874634"/>
                    </a:ext>
                  </a:extLst>
                </a:gridCol>
                <a:gridCol w="124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VMBO-b (%)</a:t>
                      </a:r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VMBO-t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HAVO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VWO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Ooit</a:t>
                      </a:r>
                      <a:r>
                        <a:rPr lang="nl-NL" sz="140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 het leven</a:t>
                      </a:r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</a:t>
                      </a:r>
                      <a:r>
                        <a:rPr lang="nl-NL" sz="140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 laatste maand</a:t>
                      </a:r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17780" marB="177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17780" marB="1778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17780" marB="177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nl-NL" sz="1400" b="1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Onder scholieren die de laatste maand gedronken hebben: 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Binge</a:t>
                      </a:r>
                      <a:r>
                        <a:rPr lang="nl-NL" sz="140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drinken (5 glazen of meer bij één gelegenheid)</a:t>
                      </a:r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 10 glazen in het weekend (vrijdag-zondag)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17780" marB="1778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48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987824" y="6271238"/>
            <a:ext cx="5184576" cy="470130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Peilstationsonderzoek Scholieren / Leefstijlmonitor, Trimbos-instituut i.s.m. RIVM;</a:t>
            </a:r>
          </a:p>
          <a:p>
            <a:r>
              <a:rPr lang="nl-NL" dirty="0"/>
              <a:t>HBSC / Leefstijlmonitor, UU, Trimbos-instituut en SCP i.s.m. RIVM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Is het alcoholgebruik van scholieren veranderd?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940350" y="1803214"/>
            <a:ext cx="2952130" cy="4278146"/>
          </a:xfrm>
        </p:spPr>
        <p:txBody>
          <a:bodyPr/>
          <a:lstStyle/>
          <a:p>
            <a:r>
              <a:rPr lang="nl-NL" dirty="0"/>
              <a:t>Vergeleken met 1999 (72%) hebben in 2019  minder scholieren ooit alcohol gedronken (48%). </a:t>
            </a:r>
          </a:p>
          <a:p>
            <a:r>
              <a:rPr lang="nl-NL" dirty="0"/>
              <a:t>De daling vindt met name plaats tussen 2011 (66%) en 2015 (45%). </a:t>
            </a:r>
          </a:p>
          <a:p>
            <a:r>
              <a:rPr lang="nl-NL" dirty="0"/>
              <a:t>In de daarop volgende onderzoeken (2017, 2019 en 2021) blijft het percentage vrijwel gelijk.</a:t>
            </a:r>
          </a:p>
          <a:p>
            <a:endParaRPr lang="nl-NL" dirty="0"/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9568CAC8-AF4B-4074-8AB2-4D5EB972FA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565189"/>
              </p:ext>
            </p:extLst>
          </p:nvPr>
        </p:nvGraphicFramePr>
        <p:xfrm>
          <a:off x="513856" y="1784100"/>
          <a:ext cx="5184575" cy="3589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105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023828" y="6239854"/>
            <a:ext cx="5112568" cy="504056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Peilstationsonderzoek Scholieren / Leefstijlmonitor, Trimbos-instituut i.s.m. RIVM;</a:t>
            </a:r>
          </a:p>
          <a:p>
            <a:r>
              <a:rPr lang="nl-NL" dirty="0"/>
              <a:t>HBSC / Leefstijlmonitor, UU, Trimbos-instituut en SCP i.s.m. RIVM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Is de verandering gelijk voor verschillende leeftijden?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724128" y="1815692"/>
            <a:ext cx="3168352" cy="3195483"/>
          </a:xfrm>
        </p:spPr>
        <p:txBody>
          <a:bodyPr/>
          <a:lstStyle/>
          <a:p>
            <a:r>
              <a:rPr lang="nl-NL" dirty="0"/>
              <a:t>Tussen 2003 en 2015 was de daling het sterkt voor de 12- t/m 14-jarigen.</a:t>
            </a:r>
          </a:p>
          <a:p>
            <a:endParaRPr lang="nl-NL" dirty="0"/>
          </a:p>
          <a:p>
            <a:r>
              <a:rPr lang="nl-NL" dirty="0"/>
              <a:t>Voor de 15- en 16-jarigen is de afname minder sterk en lijkt deze ook later ingezet te worden (in 2011).</a:t>
            </a:r>
          </a:p>
          <a:p>
            <a:endParaRPr lang="nl-NL" dirty="0"/>
          </a:p>
          <a:p>
            <a:r>
              <a:rPr lang="nl-NL" dirty="0"/>
              <a:t>Voor 12- 13 en 16-jarigen lijkt het alcoholgebruik toe te nemen in 2021 vergeleken met 2019.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105C9C11-89D2-4F1D-930E-C6BCAA82D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556611"/>
              </p:ext>
            </p:extLst>
          </p:nvPr>
        </p:nvGraphicFramePr>
        <p:xfrm>
          <a:off x="556272" y="1815692"/>
          <a:ext cx="5112567" cy="319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34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200696" cy="365125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/>
              <a:t>HBSC Scholieren/Leefstijlmonitor, Trimbos-instituut i.s.m. RIVM, 2019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 komen scholieren die drinken aan alcohol?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750" y="4146464"/>
            <a:ext cx="8064500" cy="1829874"/>
          </a:xfrm>
        </p:spPr>
        <p:txBody>
          <a:bodyPr/>
          <a:lstStyle/>
          <a:p>
            <a:r>
              <a:rPr lang="nl-NL" dirty="0"/>
              <a:t>Een kwart van de scholieren die drinken (25%) krijgt alcohol meestal van vrienden. </a:t>
            </a:r>
          </a:p>
          <a:p>
            <a:r>
              <a:rPr lang="nl-NL" dirty="0"/>
              <a:t>Twee op de vijf scholieren die drinken (40%) krijgt alcohol meestal van ouders. </a:t>
            </a:r>
          </a:p>
          <a:p>
            <a:r>
              <a:rPr lang="nl-NL" dirty="0"/>
              <a:t>Van de drinkende scholieren koopt 3% meestal zelf alcohol.</a:t>
            </a:r>
          </a:p>
        </p:txBody>
      </p:sp>
      <p:graphicFrame>
        <p:nvGraphicFramePr>
          <p:cNvPr id="6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831357"/>
              </p:ext>
            </p:extLst>
          </p:nvPr>
        </p:nvGraphicFramePr>
        <p:xfrm>
          <a:off x="251520" y="1484784"/>
          <a:ext cx="8500038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7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5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12-13</a:t>
                      </a:r>
                      <a:r>
                        <a:rPr lang="nl-NL" sz="1400" b="1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Totaal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Koopt het meestal zelf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 marL="68580" marR="68580" marT="53975" marB="0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Laat het anderen kopen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68580" marR="68580" marT="539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Meestal van vrienden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</a:p>
                  </a:txBody>
                  <a:tcPr marL="68580" marR="68580" marT="53975" marB="0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Meestal van ouders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</a:p>
                  </a:txBody>
                  <a:tcPr marL="68580" marR="68580" marT="5397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Meestal van anderen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53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dirty="0"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</a:p>
                  </a:txBody>
                  <a:tcPr marL="68580" marR="68580" marT="5397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39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93C71E6-A433-4F3A-ADC5-5D38F9726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99696" y="6309321"/>
            <a:ext cx="5375188" cy="365125"/>
          </a:xfrm>
        </p:spPr>
        <p:txBody>
          <a:bodyPr/>
          <a:lstStyle/>
          <a:p>
            <a:r>
              <a:rPr lang="nl-NL" dirty="0"/>
              <a:t>Alcoholgebruik onder scholieren in het voortgezet onderwijs (12 t/m 16 jaar)</a:t>
            </a:r>
          </a:p>
          <a:p>
            <a:r>
              <a:rPr lang="nl-NL" dirty="0" err="1"/>
              <a:t>Peilstationsonderzoek</a:t>
            </a:r>
            <a:r>
              <a:rPr lang="nl-NL" dirty="0"/>
              <a:t> Scholieren/Leefstijlmonitor, Trimbos-instituut i.s.m. RIVM, 2019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EDBB8FD-D4C5-481A-997F-AAC1F909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27C8E5-1D38-4A97-856A-EDF435E148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Hoeveel scholieren drinken wel eens een alcoholvrij drankje?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E494DF7-CCC1-445D-A314-C22A7FC3E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06456"/>
            <a:ext cx="8064500" cy="1494413"/>
          </a:xfrm>
        </p:spPr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Times New Roman" panose="02020603050405020304" pitchFamily="18" charset="0"/>
              </a:rPr>
              <a:t>Van de scholieren drinkt 15% </a:t>
            </a:r>
            <a:r>
              <a:rPr lang="nl-NL" u="sng" dirty="0">
                <a:ea typeface="Verdana" panose="020B0604030504040204" pitchFamily="34" charset="0"/>
                <a:cs typeface="Times New Roman" panose="02020603050405020304" pitchFamily="18" charset="0"/>
              </a:rPr>
              <a:t>elke maand of vaker </a:t>
            </a:r>
            <a:r>
              <a:rPr lang="nl-NL" dirty="0">
                <a:ea typeface="Verdana" panose="020B0604030504040204" pitchFamily="34" charset="0"/>
                <a:cs typeface="Times New Roman" panose="02020603050405020304" pitchFamily="18" charset="0"/>
              </a:rPr>
              <a:t>een alcoholvrij drankje.</a:t>
            </a:r>
          </a:p>
          <a:p>
            <a:endParaRPr lang="nl-NL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ea typeface="Verdana" panose="020B0604030504040204" pitchFamily="34" charset="0"/>
                <a:cs typeface="Times New Roman" panose="02020603050405020304" pitchFamily="18" charset="0"/>
              </a:rPr>
              <a:t>Jongens (17%) doen dit vaker dan meisjes (12%).</a:t>
            </a:r>
          </a:p>
          <a:p>
            <a:pPr marL="0" indent="0">
              <a:buNone/>
            </a:pPr>
            <a:endParaRPr lang="nl-NL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ijdelijke aanduiding voor inhoud 3">
            <a:extLst>
              <a:ext uri="{FF2B5EF4-FFF2-40B4-BE49-F238E27FC236}">
                <a16:creationId xmlns:a16="http://schemas.microsoft.com/office/drawing/2014/main" id="{589C7F7E-ED02-428F-BC6F-9B3CDB07AF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076506"/>
              </p:ext>
            </p:extLst>
          </p:nvPr>
        </p:nvGraphicFramePr>
        <p:xfrm>
          <a:off x="179512" y="3597346"/>
          <a:ext cx="8784976" cy="1102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3270201100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nl-NL" sz="1400" b="1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jaar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Totaal (%)</a:t>
                      </a:r>
                    </a:p>
                  </a:txBody>
                  <a:tcPr>
                    <a:solidFill>
                      <a:srgbClr val="EC1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62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Maandelijks of vaker alcoholvrije drankjes drinken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53975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0980" algn="dec"/>
                        </a:tabLst>
                      </a:pPr>
                      <a:r>
                        <a:rPr lang="nl-N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53975" marB="0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860609"/>
      </p:ext>
    </p:extLst>
  </p:cSld>
  <p:clrMapOvr>
    <a:masterClrMapping/>
  </p:clrMapOvr>
</p:sld>
</file>

<file path=ppt/theme/theme1.xml><?xml version="1.0" encoding="utf-8"?>
<a:theme xmlns:a="http://schemas.openxmlformats.org/drawingml/2006/main" name="Trimbos presentatie_Ton laatste vers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w trimbos presentatie3.potx" id="{B2F7151A-AE10-4407-87E6-9B3EB6D77489}" vid="{A2E734E1-CD97-4B02-9EFB-9E3F94F27AAD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918</Words>
  <Application>Microsoft Office PowerPoint</Application>
  <PresentationFormat>Diavoorstelling (4:3)</PresentationFormat>
  <Paragraphs>160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Trimbos presentatie_Ton laatste versie</vt:lpstr>
      <vt:lpstr>Alcohol</vt:lpstr>
      <vt:lpstr>Hoeveel scholieren drinken alcohol?</vt:lpstr>
      <vt:lpstr>Hoeveel scholieren drinken alcohol?</vt:lpstr>
      <vt:lpstr>Hoeveel drinken scholieren áls ze drinken?</vt:lpstr>
      <vt:lpstr>Alcoholgebruik naar schoolniveau</vt:lpstr>
      <vt:lpstr>Is het alcoholgebruik van scholieren veranderd?</vt:lpstr>
      <vt:lpstr>Is de verandering gelijk voor verschillende leeftijden?</vt:lpstr>
      <vt:lpstr>Hoe komen scholieren die drinken aan alcohol?</vt:lpstr>
      <vt:lpstr>Hoeveel scholieren drinken wel eens een alcoholvrij drankje?</vt:lpstr>
      <vt:lpstr>Meer weten?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</dc:title>
  <dc:creator/>
  <cp:lastModifiedBy/>
  <cp:revision>48</cp:revision>
  <cp:lastPrinted>2018-11-01T14:08:10Z</cp:lastPrinted>
  <dcterms:created xsi:type="dcterms:W3CDTF">2018-10-29T09:11:45Z</dcterms:created>
  <dcterms:modified xsi:type="dcterms:W3CDTF">2023-05-02T10:49:21Z</dcterms:modified>
</cp:coreProperties>
</file>