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556" r:id="rId2"/>
    <p:sldId id="557" r:id="rId3"/>
    <p:sldId id="543" r:id="rId4"/>
    <p:sldId id="627" r:id="rId5"/>
    <p:sldId id="640" r:id="rId6"/>
    <p:sldId id="612" r:id="rId7"/>
    <p:sldId id="628" r:id="rId8"/>
    <p:sldId id="611" r:id="rId9"/>
    <p:sldId id="641" r:id="rId10"/>
    <p:sldId id="639" r:id="rId11"/>
    <p:sldId id="629" r:id="rId12"/>
    <p:sldId id="630" r:id="rId13"/>
    <p:sldId id="631" r:id="rId14"/>
    <p:sldId id="632" r:id="rId15"/>
    <p:sldId id="633" r:id="rId16"/>
    <p:sldId id="635" r:id="rId17"/>
    <p:sldId id="590" r:id="rId18"/>
    <p:sldId id="634" r:id="rId19"/>
    <p:sldId id="636" r:id="rId20"/>
    <p:sldId id="637" r:id="rId21"/>
    <p:sldId id="638" r:id="rId22"/>
    <p:sldId id="613" r:id="rId23"/>
    <p:sldId id="615" r:id="rId24"/>
    <p:sldId id="617" r:id="rId25"/>
    <p:sldId id="618" r:id="rId26"/>
    <p:sldId id="619" r:id="rId27"/>
    <p:sldId id="620" r:id="rId28"/>
    <p:sldId id="621" r:id="rId29"/>
    <p:sldId id="622" r:id="rId30"/>
    <p:sldId id="623" r:id="rId31"/>
    <p:sldId id="600" r:id="rId32"/>
    <p:sldId id="564" r:id="rId33"/>
    <p:sldId id="607" r:id="rId34"/>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9933"/>
    <a:srgbClr val="990099"/>
    <a:srgbClr val="CC3399"/>
    <a:srgbClr val="9900CC"/>
    <a:srgbClr val="9900FF"/>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79396" autoAdjust="0"/>
  </p:normalViewPr>
  <p:slideViewPr>
    <p:cSldViewPr>
      <p:cViewPr varScale="1">
        <p:scale>
          <a:sx n="92" d="100"/>
          <a:sy n="92" d="100"/>
        </p:scale>
        <p:origin x="23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4E33EA0-1391-466C-974A-0C47AD580702}" type="datetimeFigureOut">
              <a:rPr lang="nl-NL" smtClean="0"/>
              <a:t>22-11-2017</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FFD1AD7-AC3D-4340-9781-FACCAB21A1B3}" type="slidenum">
              <a:rPr lang="nl-NL" smtClean="0"/>
              <a:t>‹nr.›</a:t>
            </a:fld>
            <a:endParaRPr lang="nl-NL"/>
          </a:p>
        </p:txBody>
      </p:sp>
    </p:spTree>
    <p:extLst>
      <p:ext uri="{BB962C8B-B14F-4D97-AF65-F5344CB8AC3E}">
        <p14:creationId xmlns:p14="http://schemas.microsoft.com/office/powerpoint/2010/main" val="1773034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4F14CE-EDAD-46AE-8AC5-342752750502}" type="datetimeFigureOut">
              <a:rPr lang="nl-NL" smtClean="0"/>
              <a:t>22-11-2017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68B99C7-7616-4C03-9C35-A401ED44DE88}" type="slidenum">
              <a:rPr lang="nl-NL" smtClean="0"/>
              <a:t>‹nr.›</a:t>
            </a:fld>
            <a:endParaRPr lang="nl-NL"/>
          </a:p>
        </p:txBody>
      </p:sp>
    </p:spTree>
    <p:extLst>
      <p:ext uri="{BB962C8B-B14F-4D97-AF65-F5344CB8AC3E}">
        <p14:creationId xmlns:p14="http://schemas.microsoft.com/office/powerpoint/2010/main" val="302560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C5989F-80D4-4833-9957-26B8F1A657B6}" type="slidenum">
              <a:rPr lang="nl-NL" altLang="nl-NL" smtClean="0"/>
              <a:pPr eaLnBrk="1" hangingPunct="1">
                <a:spcBef>
                  <a:spcPct val="0"/>
                </a:spcBef>
              </a:pPr>
              <a:t>1</a:t>
            </a:fld>
            <a:endParaRPr lang="nl-NL" altLang="nl-NL" dirty="0" smtClean="0"/>
          </a:p>
        </p:txBody>
      </p:sp>
      <p:sp>
        <p:nvSpPr>
          <p:cNvPr id="60419" name="Rectangle 2"/>
          <p:cNvSpPr>
            <a:spLocks noGrp="1" noRot="1" noChangeAspect="1" noChangeArrowheads="1" noTextEdit="1"/>
          </p:cNvSpPr>
          <p:nvPr>
            <p:ph type="sldImg"/>
          </p:nvPr>
        </p:nvSpPr>
        <p:spPr>
          <a:xfrm>
            <a:off x="917575" y="744538"/>
            <a:ext cx="4962525" cy="3722687"/>
          </a:xfrm>
          <a:ln/>
        </p:spPr>
      </p:sp>
      <p:sp>
        <p:nvSpPr>
          <p:cNvPr id="60420" name="Rectangle 3"/>
          <p:cNvSpPr>
            <a:spLocks noGrp="1" noChangeArrowheads="1"/>
          </p:cNvSpPr>
          <p:nvPr>
            <p:ph type="body" idx="1"/>
          </p:nvPr>
        </p:nvSpPr>
        <p:spPr>
          <a:noFill/>
        </p:spPr>
        <p:txBody>
          <a:bodyPr/>
          <a:lstStyle/>
          <a:p>
            <a:pPr eaLnBrk="1" hangingPunct="1"/>
            <a:endParaRPr lang="en-US" altLang="nl-NL" dirty="0" smtClean="0"/>
          </a:p>
        </p:txBody>
      </p:sp>
    </p:spTree>
    <p:extLst>
      <p:ext uri="{BB962C8B-B14F-4D97-AF65-F5344CB8AC3E}">
        <p14:creationId xmlns:p14="http://schemas.microsoft.com/office/powerpoint/2010/main" val="75262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0C0ADE-530C-475F-9814-DBB02133E2C7}" type="slidenum">
              <a:rPr lang="nl-NL" altLang="nl-NL" smtClean="0"/>
              <a:pPr eaLnBrk="1" hangingPunct="1">
                <a:spcBef>
                  <a:spcPct val="0"/>
                </a:spcBef>
              </a:pPr>
              <a:t>2</a:t>
            </a:fld>
            <a:endParaRPr lang="nl-NL" altLang="nl-NL" dirty="0" smtClean="0"/>
          </a:p>
        </p:txBody>
      </p:sp>
      <p:sp>
        <p:nvSpPr>
          <p:cNvPr id="61443" name="Rectangle 2"/>
          <p:cNvSpPr>
            <a:spLocks noGrp="1" noRot="1" noChangeAspect="1" noChangeArrowheads="1" noTextEdit="1"/>
          </p:cNvSpPr>
          <p:nvPr>
            <p:ph type="sldImg"/>
          </p:nvPr>
        </p:nvSpPr>
        <p:spPr>
          <a:xfrm>
            <a:off x="917575" y="744538"/>
            <a:ext cx="4962525" cy="3722687"/>
          </a:xfrm>
          <a:ln/>
        </p:spPr>
      </p:sp>
      <p:sp>
        <p:nvSpPr>
          <p:cNvPr id="61444" name="Rectangle 3"/>
          <p:cNvSpPr>
            <a:spLocks noGrp="1" noChangeArrowheads="1"/>
          </p:cNvSpPr>
          <p:nvPr>
            <p:ph type="body" idx="1"/>
          </p:nvPr>
        </p:nvSpPr>
        <p:spPr>
          <a:xfrm>
            <a:off x="906463" y="4714876"/>
            <a:ext cx="4984750" cy="4467225"/>
          </a:xfrm>
          <a:noFill/>
        </p:spPr>
        <p:txBody>
          <a:bodyPr/>
          <a:lstStyle/>
          <a:p>
            <a:pPr eaLnBrk="1" hangingPunct="1"/>
            <a:endParaRPr lang="nl-NL" altLang="nl-NL" dirty="0" smtClean="0"/>
          </a:p>
        </p:txBody>
      </p:sp>
    </p:spTree>
    <p:extLst>
      <p:ext uri="{BB962C8B-B14F-4D97-AF65-F5344CB8AC3E}">
        <p14:creationId xmlns:p14="http://schemas.microsoft.com/office/powerpoint/2010/main" val="290190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a:ln/>
        </p:spPr>
      </p:sp>
      <p:sp>
        <p:nvSpPr>
          <p:cNvPr id="71683" name="Tijdelijke aanduiding voor notities 2"/>
          <p:cNvSpPr>
            <a:spLocks noGrp="1"/>
          </p:cNvSpPr>
          <p:nvPr>
            <p:ph type="body" idx="1"/>
          </p:nvPr>
        </p:nvSpPr>
        <p:spPr>
          <a:noFill/>
        </p:spPr>
        <p:txBody>
          <a:bodyPr/>
          <a:lstStyle/>
          <a:p>
            <a:r>
              <a:rPr lang="nl-NL" altLang="nl-NL" smtClean="0">
                <a:latin typeface="Arial" panose="020B0604020202020204" pitchFamily="34" charset="0"/>
              </a:rPr>
              <a:t>Rosengren: Pagina 48-49</a:t>
            </a:r>
          </a:p>
        </p:txBody>
      </p:sp>
      <p:sp>
        <p:nvSpPr>
          <p:cNvPr id="71684" name="Tijdelijke aanduiding voor dianummer 3"/>
          <p:cNvSpPr>
            <a:spLocks noGrp="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42950" indent="-285750" defTabSz="917575">
              <a:spcBef>
                <a:spcPct val="30000"/>
              </a:spcBef>
              <a:defRPr sz="1200">
                <a:solidFill>
                  <a:schemeClr val="tx1"/>
                </a:solidFill>
                <a:latin typeface="Arial" panose="020B0604020202020204" pitchFamily="34" charset="0"/>
              </a:defRPr>
            </a:lvl2pPr>
            <a:lvl3pPr marL="1143000" indent="-228600" defTabSz="917575">
              <a:spcBef>
                <a:spcPct val="30000"/>
              </a:spcBef>
              <a:defRPr sz="1200">
                <a:solidFill>
                  <a:schemeClr val="tx1"/>
                </a:solidFill>
                <a:latin typeface="Arial" panose="020B0604020202020204" pitchFamily="34" charset="0"/>
              </a:defRPr>
            </a:lvl3pPr>
            <a:lvl4pPr marL="1600200" indent="-228600" defTabSz="917575">
              <a:spcBef>
                <a:spcPct val="30000"/>
              </a:spcBef>
              <a:defRPr sz="1200">
                <a:solidFill>
                  <a:schemeClr val="tx1"/>
                </a:solidFill>
                <a:latin typeface="Arial" panose="020B0604020202020204" pitchFamily="34" charset="0"/>
              </a:defRPr>
            </a:lvl4pPr>
            <a:lvl5pPr marL="2057400" indent="-228600" defTabSz="917575">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3BBDFB-A4F3-4D86-A733-3850323ACE35}" type="slidenum">
              <a:rPr lang="nl-NL" altLang="nl-NL"/>
              <a:pPr>
                <a:spcBef>
                  <a:spcPct val="0"/>
                </a:spcBef>
              </a:pPr>
              <a:t>16</a:t>
            </a:fld>
            <a:endParaRPr lang="nl-NL" altLang="nl-NL"/>
          </a:p>
        </p:txBody>
      </p:sp>
    </p:spTree>
    <p:extLst>
      <p:ext uri="{BB962C8B-B14F-4D97-AF65-F5344CB8AC3E}">
        <p14:creationId xmlns:p14="http://schemas.microsoft.com/office/powerpoint/2010/main" val="355383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a:ln/>
        </p:spPr>
      </p:sp>
      <p:sp>
        <p:nvSpPr>
          <p:cNvPr id="36867" name="Tijdelijke aanduiding voor notities 2"/>
          <p:cNvSpPr>
            <a:spLocks noGrp="1"/>
          </p:cNvSpPr>
          <p:nvPr>
            <p:ph type="body" idx="1"/>
          </p:nvPr>
        </p:nvSpPr>
        <p:spPr>
          <a:noFill/>
        </p:spPr>
        <p:txBody>
          <a:bodyPr/>
          <a:lstStyle/>
          <a:p>
            <a:endParaRPr lang="nl-NL" altLang="nl-NL" smtClean="0"/>
          </a:p>
        </p:txBody>
      </p:sp>
      <p:sp>
        <p:nvSpPr>
          <p:cNvPr id="36868" name="Tijdelijke aanduiding voor dianummer 3"/>
          <p:cNvSpPr>
            <a:spLocks noGrp="1"/>
          </p:cNvSpPr>
          <p:nvPr>
            <p:ph type="sldNum" sz="quarter" idx="5"/>
          </p:nvPr>
        </p:nvSpPr>
        <p:spPr>
          <a:noFill/>
        </p:spPr>
        <p:txBody>
          <a:bodyPr/>
          <a:lstStyle>
            <a:lvl1pPr defTabSz="917575">
              <a:defRPr sz="1100">
                <a:solidFill>
                  <a:schemeClr val="tx1"/>
                </a:solidFill>
                <a:latin typeface="Arial" charset="0"/>
              </a:defRPr>
            </a:lvl1pPr>
            <a:lvl2pPr marL="742950" indent="-285750" defTabSz="917575">
              <a:defRPr sz="1100">
                <a:solidFill>
                  <a:schemeClr val="tx1"/>
                </a:solidFill>
                <a:latin typeface="Arial" charset="0"/>
              </a:defRPr>
            </a:lvl2pPr>
            <a:lvl3pPr marL="1143000" indent="-228600" defTabSz="917575">
              <a:defRPr sz="1100">
                <a:solidFill>
                  <a:schemeClr val="tx1"/>
                </a:solidFill>
                <a:latin typeface="Arial" charset="0"/>
              </a:defRPr>
            </a:lvl3pPr>
            <a:lvl4pPr marL="1600200" indent="-228600" defTabSz="917575">
              <a:defRPr sz="1100">
                <a:solidFill>
                  <a:schemeClr val="tx1"/>
                </a:solidFill>
                <a:latin typeface="Arial" charset="0"/>
              </a:defRPr>
            </a:lvl4pPr>
            <a:lvl5pPr marL="2057400" indent="-228600" defTabSz="917575">
              <a:defRPr sz="1100">
                <a:solidFill>
                  <a:schemeClr val="tx1"/>
                </a:solidFill>
                <a:latin typeface="Arial" charset="0"/>
              </a:defRPr>
            </a:lvl5pPr>
            <a:lvl6pPr marL="2514600" indent="-228600" defTabSz="917575" eaLnBrk="0" fontAlgn="base" hangingPunct="0">
              <a:spcBef>
                <a:spcPct val="0"/>
              </a:spcBef>
              <a:spcAft>
                <a:spcPct val="0"/>
              </a:spcAft>
              <a:defRPr sz="1100">
                <a:solidFill>
                  <a:schemeClr val="tx1"/>
                </a:solidFill>
                <a:latin typeface="Arial" charset="0"/>
              </a:defRPr>
            </a:lvl6pPr>
            <a:lvl7pPr marL="2971800" indent="-228600" defTabSz="917575" eaLnBrk="0" fontAlgn="base" hangingPunct="0">
              <a:spcBef>
                <a:spcPct val="0"/>
              </a:spcBef>
              <a:spcAft>
                <a:spcPct val="0"/>
              </a:spcAft>
              <a:defRPr sz="1100">
                <a:solidFill>
                  <a:schemeClr val="tx1"/>
                </a:solidFill>
                <a:latin typeface="Arial" charset="0"/>
              </a:defRPr>
            </a:lvl7pPr>
            <a:lvl8pPr marL="3429000" indent="-228600" defTabSz="917575" eaLnBrk="0" fontAlgn="base" hangingPunct="0">
              <a:spcBef>
                <a:spcPct val="0"/>
              </a:spcBef>
              <a:spcAft>
                <a:spcPct val="0"/>
              </a:spcAft>
              <a:defRPr sz="1100">
                <a:solidFill>
                  <a:schemeClr val="tx1"/>
                </a:solidFill>
                <a:latin typeface="Arial" charset="0"/>
              </a:defRPr>
            </a:lvl8pPr>
            <a:lvl9pPr marL="3886200" indent="-228600" defTabSz="917575" eaLnBrk="0" fontAlgn="base" hangingPunct="0">
              <a:spcBef>
                <a:spcPct val="0"/>
              </a:spcBef>
              <a:spcAft>
                <a:spcPct val="0"/>
              </a:spcAft>
              <a:defRPr sz="1100">
                <a:solidFill>
                  <a:schemeClr val="tx1"/>
                </a:solidFill>
                <a:latin typeface="Arial" charset="0"/>
              </a:defRPr>
            </a:lvl9pPr>
          </a:lstStyle>
          <a:p>
            <a:fld id="{160B6652-92A4-47CB-A9BB-38DDDB0AB65D}" type="slidenum">
              <a:rPr lang="nl-NL" altLang="nl-NL" sz="1200" smtClean="0"/>
              <a:pPr/>
              <a:t>19</a:t>
            </a:fld>
            <a:endParaRPr lang="nl-NL" altLang="nl-NL" sz="1200" smtClean="0"/>
          </a:p>
        </p:txBody>
      </p:sp>
    </p:spTree>
    <p:extLst>
      <p:ext uri="{BB962C8B-B14F-4D97-AF65-F5344CB8AC3E}">
        <p14:creationId xmlns:p14="http://schemas.microsoft.com/office/powerpoint/2010/main" val="179416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a:ln/>
        </p:spPr>
      </p:sp>
      <p:sp>
        <p:nvSpPr>
          <p:cNvPr id="37891" name="Tijdelijke aanduiding voor notities 2"/>
          <p:cNvSpPr>
            <a:spLocks noGrp="1"/>
          </p:cNvSpPr>
          <p:nvPr>
            <p:ph type="body" idx="1"/>
          </p:nvPr>
        </p:nvSpPr>
        <p:spPr>
          <a:noFill/>
        </p:spPr>
        <p:txBody>
          <a:bodyPr/>
          <a:lstStyle/>
          <a:p>
            <a:endParaRPr lang="nl-NL" altLang="nl-NL" smtClean="0"/>
          </a:p>
        </p:txBody>
      </p:sp>
      <p:sp>
        <p:nvSpPr>
          <p:cNvPr id="37892" name="Tijdelijke aanduiding voor dianummer 3"/>
          <p:cNvSpPr>
            <a:spLocks noGrp="1"/>
          </p:cNvSpPr>
          <p:nvPr>
            <p:ph type="sldNum" sz="quarter" idx="5"/>
          </p:nvPr>
        </p:nvSpPr>
        <p:spPr>
          <a:noFill/>
        </p:spPr>
        <p:txBody>
          <a:bodyPr/>
          <a:lstStyle>
            <a:lvl1pPr defTabSz="917575">
              <a:defRPr sz="1100">
                <a:solidFill>
                  <a:schemeClr val="tx1"/>
                </a:solidFill>
                <a:latin typeface="Arial" charset="0"/>
              </a:defRPr>
            </a:lvl1pPr>
            <a:lvl2pPr marL="742950" indent="-285750" defTabSz="917575">
              <a:defRPr sz="1100">
                <a:solidFill>
                  <a:schemeClr val="tx1"/>
                </a:solidFill>
                <a:latin typeface="Arial" charset="0"/>
              </a:defRPr>
            </a:lvl2pPr>
            <a:lvl3pPr marL="1143000" indent="-228600" defTabSz="917575">
              <a:defRPr sz="1100">
                <a:solidFill>
                  <a:schemeClr val="tx1"/>
                </a:solidFill>
                <a:latin typeface="Arial" charset="0"/>
              </a:defRPr>
            </a:lvl3pPr>
            <a:lvl4pPr marL="1600200" indent="-228600" defTabSz="917575">
              <a:defRPr sz="1100">
                <a:solidFill>
                  <a:schemeClr val="tx1"/>
                </a:solidFill>
                <a:latin typeface="Arial" charset="0"/>
              </a:defRPr>
            </a:lvl4pPr>
            <a:lvl5pPr marL="2057400" indent="-228600" defTabSz="917575">
              <a:defRPr sz="1100">
                <a:solidFill>
                  <a:schemeClr val="tx1"/>
                </a:solidFill>
                <a:latin typeface="Arial" charset="0"/>
              </a:defRPr>
            </a:lvl5pPr>
            <a:lvl6pPr marL="2514600" indent="-228600" defTabSz="917575" eaLnBrk="0" fontAlgn="base" hangingPunct="0">
              <a:spcBef>
                <a:spcPct val="0"/>
              </a:spcBef>
              <a:spcAft>
                <a:spcPct val="0"/>
              </a:spcAft>
              <a:defRPr sz="1100">
                <a:solidFill>
                  <a:schemeClr val="tx1"/>
                </a:solidFill>
                <a:latin typeface="Arial" charset="0"/>
              </a:defRPr>
            </a:lvl6pPr>
            <a:lvl7pPr marL="2971800" indent="-228600" defTabSz="917575" eaLnBrk="0" fontAlgn="base" hangingPunct="0">
              <a:spcBef>
                <a:spcPct val="0"/>
              </a:spcBef>
              <a:spcAft>
                <a:spcPct val="0"/>
              </a:spcAft>
              <a:defRPr sz="1100">
                <a:solidFill>
                  <a:schemeClr val="tx1"/>
                </a:solidFill>
                <a:latin typeface="Arial" charset="0"/>
              </a:defRPr>
            </a:lvl7pPr>
            <a:lvl8pPr marL="3429000" indent="-228600" defTabSz="917575" eaLnBrk="0" fontAlgn="base" hangingPunct="0">
              <a:spcBef>
                <a:spcPct val="0"/>
              </a:spcBef>
              <a:spcAft>
                <a:spcPct val="0"/>
              </a:spcAft>
              <a:defRPr sz="1100">
                <a:solidFill>
                  <a:schemeClr val="tx1"/>
                </a:solidFill>
                <a:latin typeface="Arial" charset="0"/>
              </a:defRPr>
            </a:lvl8pPr>
            <a:lvl9pPr marL="3886200" indent="-228600" defTabSz="917575" eaLnBrk="0" fontAlgn="base" hangingPunct="0">
              <a:spcBef>
                <a:spcPct val="0"/>
              </a:spcBef>
              <a:spcAft>
                <a:spcPct val="0"/>
              </a:spcAft>
              <a:defRPr sz="1100">
                <a:solidFill>
                  <a:schemeClr val="tx1"/>
                </a:solidFill>
                <a:latin typeface="Arial" charset="0"/>
              </a:defRPr>
            </a:lvl9pPr>
          </a:lstStyle>
          <a:p>
            <a:fld id="{9D5765B6-A2DA-4EA3-972E-C78BC2FF6CB0}" type="slidenum">
              <a:rPr lang="nl-NL" altLang="nl-NL" sz="1200" smtClean="0"/>
              <a:pPr/>
              <a:t>20</a:t>
            </a:fld>
            <a:endParaRPr lang="nl-NL" altLang="nl-NL" sz="1200" smtClean="0"/>
          </a:p>
        </p:txBody>
      </p:sp>
    </p:spTree>
    <p:extLst>
      <p:ext uri="{BB962C8B-B14F-4D97-AF65-F5344CB8AC3E}">
        <p14:creationId xmlns:p14="http://schemas.microsoft.com/office/powerpoint/2010/main" val="124024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p:spPr>
        <p:txBody>
          <a:bodyPr/>
          <a:lstStyle/>
          <a:p>
            <a:endParaRPr lang="nl-NL" altLang="nl-NL" smtClean="0"/>
          </a:p>
        </p:txBody>
      </p:sp>
      <p:sp>
        <p:nvSpPr>
          <p:cNvPr id="38916" name="Tijdelijke aanduiding voor dianummer 3"/>
          <p:cNvSpPr>
            <a:spLocks noGrp="1"/>
          </p:cNvSpPr>
          <p:nvPr>
            <p:ph type="sldNum" sz="quarter" idx="5"/>
          </p:nvPr>
        </p:nvSpPr>
        <p:spPr>
          <a:noFill/>
        </p:spPr>
        <p:txBody>
          <a:bodyPr/>
          <a:lstStyle>
            <a:lvl1pPr defTabSz="917575">
              <a:defRPr sz="1100">
                <a:solidFill>
                  <a:schemeClr val="tx1"/>
                </a:solidFill>
                <a:latin typeface="Arial" charset="0"/>
              </a:defRPr>
            </a:lvl1pPr>
            <a:lvl2pPr marL="742950" indent="-285750" defTabSz="917575">
              <a:defRPr sz="1100">
                <a:solidFill>
                  <a:schemeClr val="tx1"/>
                </a:solidFill>
                <a:latin typeface="Arial" charset="0"/>
              </a:defRPr>
            </a:lvl2pPr>
            <a:lvl3pPr marL="1143000" indent="-228600" defTabSz="917575">
              <a:defRPr sz="1100">
                <a:solidFill>
                  <a:schemeClr val="tx1"/>
                </a:solidFill>
                <a:latin typeface="Arial" charset="0"/>
              </a:defRPr>
            </a:lvl3pPr>
            <a:lvl4pPr marL="1600200" indent="-228600" defTabSz="917575">
              <a:defRPr sz="1100">
                <a:solidFill>
                  <a:schemeClr val="tx1"/>
                </a:solidFill>
                <a:latin typeface="Arial" charset="0"/>
              </a:defRPr>
            </a:lvl4pPr>
            <a:lvl5pPr marL="2057400" indent="-228600" defTabSz="917575">
              <a:defRPr sz="1100">
                <a:solidFill>
                  <a:schemeClr val="tx1"/>
                </a:solidFill>
                <a:latin typeface="Arial" charset="0"/>
              </a:defRPr>
            </a:lvl5pPr>
            <a:lvl6pPr marL="2514600" indent="-228600" defTabSz="917575" eaLnBrk="0" fontAlgn="base" hangingPunct="0">
              <a:spcBef>
                <a:spcPct val="0"/>
              </a:spcBef>
              <a:spcAft>
                <a:spcPct val="0"/>
              </a:spcAft>
              <a:defRPr sz="1100">
                <a:solidFill>
                  <a:schemeClr val="tx1"/>
                </a:solidFill>
                <a:latin typeface="Arial" charset="0"/>
              </a:defRPr>
            </a:lvl6pPr>
            <a:lvl7pPr marL="2971800" indent="-228600" defTabSz="917575" eaLnBrk="0" fontAlgn="base" hangingPunct="0">
              <a:spcBef>
                <a:spcPct val="0"/>
              </a:spcBef>
              <a:spcAft>
                <a:spcPct val="0"/>
              </a:spcAft>
              <a:defRPr sz="1100">
                <a:solidFill>
                  <a:schemeClr val="tx1"/>
                </a:solidFill>
                <a:latin typeface="Arial" charset="0"/>
              </a:defRPr>
            </a:lvl7pPr>
            <a:lvl8pPr marL="3429000" indent="-228600" defTabSz="917575" eaLnBrk="0" fontAlgn="base" hangingPunct="0">
              <a:spcBef>
                <a:spcPct val="0"/>
              </a:spcBef>
              <a:spcAft>
                <a:spcPct val="0"/>
              </a:spcAft>
              <a:defRPr sz="1100">
                <a:solidFill>
                  <a:schemeClr val="tx1"/>
                </a:solidFill>
                <a:latin typeface="Arial" charset="0"/>
              </a:defRPr>
            </a:lvl8pPr>
            <a:lvl9pPr marL="3886200" indent="-228600" defTabSz="917575" eaLnBrk="0" fontAlgn="base" hangingPunct="0">
              <a:spcBef>
                <a:spcPct val="0"/>
              </a:spcBef>
              <a:spcAft>
                <a:spcPct val="0"/>
              </a:spcAft>
              <a:defRPr sz="1100">
                <a:solidFill>
                  <a:schemeClr val="tx1"/>
                </a:solidFill>
                <a:latin typeface="Arial" charset="0"/>
              </a:defRPr>
            </a:lvl9pPr>
          </a:lstStyle>
          <a:p>
            <a:fld id="{94C776D9-25CA-4D8F-AAF3-2A9639A56F70}" type="slidenum">
              <a:rPr lang="nl-NL" altLang="nl-NL" sz="1200" smtClean="0"/>
              <a:pPr/>
              <a:t>21</a:t>
            </a:fld>
            <a:endParaRPr lang="nl-NL" altLang="nl-NL" sz="1200" smtClean="0"/>
          </a:p>
        </p:txBody>
      </p:sp>
    </p:spTree>
    <p:extLst>
      <p:ext uri="{BB962C8B-B14F-4D97-AF65-F5344CB8AC3E}">
        <p14:creationId xmlns:p14="http://schemas.microsoft.com/office/powerpoint/2010/main" val="186758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80ACB99C-C09D-4525-B63C-774EC4C2B8EE}" type="slidenum">
              <a:rPr lang="nl-NL" altLang="nl-NL" smtClean="0"/>
              <a:pPr>
                <a:spcBef>
                  <a:spcPct val="0"/>
                </a:spcBef>
              </a:pPr>
              <a:t>22</a:t>
            </a:fld>
            <a:endParaRPr lang="nl-NL" altLang="nl-NL"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79450" y="4716463"/>
            <a:ext cx="5438775" cy="4465637"/>
          </a:xfrm>
          <a:noFill/>
        </p:spPr>
        <p:txBody>
          <a:bodyPr/>
          <a:lstStyle/>
          <a:p>
            <a:pPr eaLnBrk="1" hangingPunct="1"/>
            <a:endParaRPr lang="en-US" altLang="nl-NL" smtClean="0">
              <a:latin typeface="Arial" pitchFamily="34" charset="0"/>
            </a:endParaRPr>
          </a:p>
        </p:txBody>
      </p:sp>
    </p:spTree>
    <p:extLst>
      <p:ext uri="{BB962C8B-B14F-4D97-AF65-F5344CB8AC3E}">
        <p14:creationId xmlns:p14="http://schemas.microsoft.com/office/powerpoint/2010/main" val="3297546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ED225CA-C710-4BEB-B607-909754688A58}" type="slidenum">
              <a:rPr lang="nl-NL" altLang="nl-NL" smtClean="0"/>
              <a:pPr>
                <a:spcBef>
                  <a:spcPct val="0"/>
                </a:spcBef>
              </a:pPr>
              <a:t>33</a:t>
            </a:fld>
            <a:endParaRPr lang="nl-NL" altLang="nl-NL"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79450" y="4716463"/>
            <a:ext cx="5438775" cy="4465637"/>
          </a:xfrm>
          <a:noFill/>
        </p:spPr>
        <p:txBody>
          <a:bodyPr/>
          <a:lstStyle/>
          <a:p>
            <a:pPr eaLnBrk="1" hangingPunct="1"/>
            <a:endParaRPr lang="en-US" altLang="nl-NL" smtClean="0"/>
          </a:p>
        </p:txBody>
      </p:sp>
    </p:spTree>
    <p:extLst>
      <p:ext uri="{BB962C8B-B14F-4D97-AF65-F5344CB8AC3E}">
        <p14:creationId xmlns:p14="http://schemas.microsoft.com/office/powerpoint/2010/main" val="865749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250C0FB-919D-4B5D-B771-EEE732786D04}" type="datetime1">
              <a:rPr lang="nl-NL" smtClean="0"/>
              <a:t>22-11-2017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84A3AB-DEDA-456E-85E9-BED9C8DAEFE1}" type="slidenum">
              <a:rPr lang="nl-NL" smtClean="0"/>
              <a:t>‹nr.›</a:t>
            </a:fld>
            <a:endParaRPr lang="nl-NL"/>
          </a:p>
        </p:txBody>
      </p:sp>
      <p:pic>
        <p:nvPicPr>
          <p:cNvPr id="8" name="Afbeelding 7"/>
          <p:cNvPicPr>
            <a:picLocks noChangeAspect="1"/>
          </p:cNvPicPr>
          <p:nvPr userDrawn="1"/>
        </p:nvPicPr>
        <p:blipFill rotWithShape="1">
          <a:blip r:embed="rId2">
            <a:extLst>
              <a:ext uri="{28A0092B-C50C-407E-A947-70E740481C1C}">
                <a14:useLocalDpi xmlns:a14="http://schemas.microsoft.com/office/drawing/2010/main" val="0"/>
              </a:ext>
            </a:extLst>
          </a:blip>
          <a:srcRect l="184859" t="-126826" r="-184859" b="174462"/>
          <a:stretch/>
        </p:blipFill>
        <p:spPr>
          <a:xfrm>
            <a:off x="3619500" y="2773428"/>
            <a:ext cx="1905000" cy="997527"/>
          </a:xfrm>
          <a:prstGeom prst="rect">
            <a:avLst/>
          </a:prstGeom>
        </p:spPr>
      </p:pic>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l="-17852" t="151948" r="17852" b="-134480"/>
          <a:stretch/>
        </p:blipFill>
        <p:spPr>
          <a:xfrm>
            <a:off x="179512" y="5561970"/>
            <a:ext cx="1905000" cy="1572230"/>
          </a:xfrm>
          <a:prstGeom prst="rect">
            <a:avLst/>
          </a:prstGeom>
        </p:spPr>
      </p:pic>
    </p:spTree>
    <p:extLst>
      <p:ext uri="{BB962C8B-B14F-4D97-AF65-F5344CB8AC3E}">
        <p14:creationId xmlns:p14="http://schemas.microsoft.com/office/powerpoint/2010/main" val="123666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CE8F343-6286-4D5A-A860-BE8B9AEFE554}" type="datetime1">
              <a:rPr lang="nl-NL" smtClean="0"/>
              <a:t>22-11-2017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84A3AB-DEDA-456E-85E9-BED9C8DAEFE1}" type="slidenum">
              <a:rPr lang="nl-NL" smtClean="0"/>
              <a:t>‹nr.›</a:t>
            </a:fld>
            <a:endParaRPr lang="nl-NL"/>
          </a:p>
        </p:txBody>
      </p:sp>
    </p:spTree>
    <p:extLst>
      <p:ext uri="{BB962C8B-B14F-4D97-AF65-F5344CB8AC3E}">
        <p14:creationId xmlns:p14="http://schemas.microsoft.com/office/powerpoint/2010/main" val="254069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42A3E64-5EC6-4FE7-99E4-F8B738B3216B}" type="datetime1">
              <a:rPr lang="nl-NL" smtClean="0"/>
              <a:t>22-11-2017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84A3AB-DEDA-456E-85E9-BED9C8DAEFE1}" type="slidenum">
              <a:rPr lang="nl-NL" smtClean="0"/>
              <a:t>‹nr.›</a:t>
            </a:fld>
            <a:endParaRPr lang="nl-NL"/>
          </a:p>
        </p:txBody>
      </p:sp>
    </p:spTree>
    <p:extLst>
      <p:ext uri="{BB962C8B-B14F-4D97-AF65-F5344CB8AC3E}">
        <p14:creationId xmlns:p14="http://schemas.microsoft.com/office/powerpoint/2010/main" val="198782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a:xfrm>
            <a:off x="6041572" y="6327322"/>
            <a:ext cx="2895600" cy="365125"/>
          </a:xfrm>
        </p:spPr>
        <p:txBody>
          <a:bodyPr/>
          <a:lstStyle/>
          <a:p>
            <a:endParaRPr lang="nl-NL"/>
          </a:p>
        </p:txBody>
      </p:sp>
      <p:sp>
        <p:nvSpPr>
          <p:cNvPr id="4" name="Tijdelijke aanduiding voor dianummer 3"/>
          <p:cNvSpPr>
            <a:spLocks noGrp="1"/>
          </p:cNvSpPr>
          <p:nvPr>
            <p:ph type="sldNum" sz="quarter" idx="12"/>
          </p:nvPr>
        </p:nvSpPr>
        <p:spPr>
          <a:xfrm>
            <a:off x="3326656" y="6323293"/>
            <a:ext cx="2133600" cy="365125"/>
          </a:xfrm>
        </p:spPr>
        <p:txBody>
          <a:bodyPr/>
          <a:lstStyle/>
          <a:p>
            <a:fld id="{E8034363-0291-4942-A49D-CB5217D241D5}" type="slidenum">
              <a:rPr lang="nl-NL" smtClean="0"/>
              <a:t>‹nr.›</a:t>
            </a:fld>
            <a:endParaRPr lang="nl-NL" dirty="0"/>
          </a:p>
        </p:txBody>
      </p:sp>
      <p:pic>
        <p:nvPicPr>
          <p:cNvPr id="6" name="Picture 7" descr="logo_TTA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6263533"/>
            <a:ext cx="1331764" cy="55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6"/>
          <p:cNvSpPr>
            <a:spLocks noGrp="1"/>
          </p:cNvSpPr>
          <p:nvPr>
            <p:ph type="title"/>
          </p:nvPr>
        </p:nvSpPr>
        <p:spPr/>
        <p:txBody>
          <a:bodyPr/>
          <a:lstStyle/>
          <a:p>
            <a:r>
              <a:rPr lang="nl-NL" smtClean="0"/>
              <a:t>Klik om de stijl te bewerken</a:t>
            </a:r>
            <a:endParaRPr lang="nl-NL"/>
          </a:p>
        </p:txBody>
      </p:sp>
      <p:sp>
        <p:nvSpPr>
          <p:cNvPr id="5" name="Tijdelijke aanduiding voor inhoud 4"/>
          <p:cNvSpPr>
            <a:spLocks noGrp="1"/>
          </p:cNvSpPr>
          <p:nvPr>
            <p:ph sz="quarter" idx="13"/>
          </p:nvPr>
        </p:nvSpPr>
        <p:spPr>
          <a:xfrm>
            <a:off x="395288" y="6669088"/>
            <a:ext cx="914400" cy="914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9135539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en-US"/>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F6D2D9C-6953-4E19-B7C4-FEAD2BF70B26}" type="datetime1">
              <a:rPr lang="nl-NL" smtClean="0"/>
              <a:t>22-11-2017</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8D3C72B-5833-4FA4-BEE6-8D9D6C5FE408}" type="slidenum">
              <a:rPr lang="nl-NL"/>
              <a:pPr>
                <a:defRPr/>
              </a:pPr>
              <a:t>‹nr.›</a:t>
            </a:fld>
            <a:endParaRPr lang="nl-NL"/>
          </a:p>
        </p:txBody>
      </p:sp>
    </p:spTree>
    <p:extLst>
      <p:ext uri="{BB962C8B-B14F-4D97-AF65-F5344CB8AC3E}">
        <p14:creationId xmlns:p14="http://schemas.microsoft.com/office/powerpoint/2010/main" val="290832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D75A5D0-135A-4114-8ADC-D5E862DB147E}" type="datetime1">
              <a:rPr lang="nl-NL" smtClean="0"/>
              <a:t>22-11-2017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84A3AB-DEDA-456E-85E9-BED9C8DAEFE1}" type="slidenum">
              <a:rPr lang="nl-NL" smtClean="0"/>
              <a:t>‹nr.›</a:t>
            </a:fld>
            <a:endParaRPr lang="nl-NL"/>
          </a:p>
        </p:txBody>
      </p:sp>
    </p:spTree>
    <p:extLst>
      <p:ext uri="{BB962C8B-B14F-4D97-AF65-F5344CB8AC3E}">
        <p14:creationId xmlns:p14="http://schemas.microsoft.com/office/powerpoint/2010/main" val="351337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C20CC8C-CBB8-44DF-A280-F1CB960ED2FE}" type="datetime1">
              <a:rPr lang="nl-NL" smtClean="0"/>
              <a:t>22-11-2017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84A3AB-DEDA-456E-85E9-BED9C8DAEFE1}" type="slidenum">
              <a:rPr lang="nl-NL" smtClean="0"/>
              <a:t>‹nr.›</a:t>
            </a:fld>
            <a:endParaRPr lang="nl-NL"/>
          </a:p>
        </p:txBody>
      </p:sp>
    </p:spTree>
    <p:extLst>
      <p:ext uri="{BB962C8B-B14F-4D97-AF65-F5344CB8AC3E}">
        <p14:creationId xmlns:p14="http://schemas.microsoft.com/office/powerpoint/2010/main" val="7419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2A5EBAE-28B5-4FC4-A80E-7C26785A4AFA}" type="datetime1">
              <a:rPr lang="nl-NL" smtClean="0"/>
              <a:t>22-11-2017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84A3AB-DEDA-456E-85E9-BED9C8DAEFE1}" type="slidenum">
              <a:rPr lang="nl-NL" smtClean="0"/>
              <a:t>‹nr.›</a:t>
            </a:fld>
            <a:endParaRPr lang="nl-NL"/>
          </a:p>
        </p:txBody>
      </p:sp>
    </p:spTree>
    <p:extLst>
      <p:ext uri="{BB962C8B-B14F-4D97-AF65-F5344CB8AC3E}">
        <p14:creationId xmlns:p14="http://schemas.microsoft.com/office/powerpoint/2010/main" val="385337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3B36049-963B-4E34-BB4F-B36A6AEC533C}" type="datetime1">
              <a:rPr lang="nl-NL" smtClean="0"/>
              <a:t>22-11-2017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184A3AB-DEDA-456E-85E9-BED9C8DAEFE1}" type="slidenum">
              <a:rPr lang="nl-NL" smtClean="0"/>
              <a:t>‹nr.›</a:t>
            </a:fld>
            <a:endParaRPr lang="nl-NL"/>
          </a:p>
        </p:txBody>
      </p:sp>
    </p:spTree>
    <p:extLst>
      <p:ext uri="{BB962C8B-B14F-4D97-AF65-F5344CB8AC3E}">
        <p14:creationId xmlns:p14="http://schemas.microsoft.com/office/powerpoint/2010/main" val="175589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D5CB9C8-CFA9-4AEC-A63F-9DEB2EBF5CFB}" type="datetime1">
              <a:rPr lang="nl-NL" smtClean="0"/>
              <a:t>22-11-2017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184A3AB-DEDA-456E-85E9-BED9C8DAEFE1}" type="slidenum">
              <a:rPr lang="nl-NL" smtClean="0"/>
              <a:t>‹nr.›</a:t>
            </a:fld>
            <a:endParaRPr lang="nl-NL"/>
          </a:p>
        </p:txBody>
      </p:sp>
    </p:spTree>
    <p:extLst>
      <p:ext uri="{BB962C8B-B14F-4D97-AF65-F5344CB8AC3E}">
        <p14:creationId xmlns:p14="http://schemas.microsoft.com/office/powerpoint/2010/main" val="202829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08327F5-14BE-4D69-9157-28B1246453A9}" type="datetime1">
              <a:rPr lang="nl-NL" smtClean="0"/>
              <a:t>22-11-2017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84A3AB-DEDA-456E-85E9-BED9C8DAEFE1}" type="slidenum">
              <a:rPr lang="nl-NL" smtClean="0"/>
              <a:t>‹nr.›</a:t>
            </a:fld>
            <a:endParaRPr lang="nl-NL" dirty="0"/>
          </a:p>
        </p:txBody>
      </p:sp>
    </p:spTree>
    <p:extLst>
      <p:ext uri="{BB962C8B-B14F-4D97-AF65-F5344CB8AC3E}">
        <p14:creationId xmlns:p14="http://schemas.microsoft.com/office/powerpoint/2010/main" val="307365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276E019-5C03-4786-802F-C17FD19D8A2D}" type="datetime1">
              <a:rPr lang="nl-NL" smtClean="0"/>
              <a:t>22-11-2017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84A3AB-DEDA-456E-85E9-BED9C8DAEFE1}" type="slidenum">
              <a:rPr lang="nl-NL" smtClean="0"/>
              <a:t>‹nr.›</a:t>
            </a:fld>
            <a:endParaRPr lang="nl-NL"/>
          </a:p>
        </p:txBody>
      </p:sp>
    </p:spTree>
    <p:extLst>
      <p:ext uri="{BB962C8B-B14F-4D97-AF65-F5344CB8AC3E}">
        <p14:creationId xmlns:p14="http://schemas.microsoft.com/office/powerpoint/2010/main" val="207398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F9F4982-AFFD-4532-A702-EC68C986A14C}" type="datetime1">
              <a:rPr lang="nl-NL" smtClean="0"/>
              <a:t>22-11-2017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84A3AB-DEDA-456E-85E9-BED9C8DAEFE1}" type="slidenum">
              <a:rPr lang="nl-NL" smtClean="0"/>
              <a:t>‹nr.›</a:t>
            </a:fld>
            <a:endParaRPr lang="nl-NL"/>
          </a:p>
        </p:txBody>
      </p:sp>
    </p:spTree>
    <p:extLst>
      <p:ext uri="{BB962C8B-B14F-4D97-AF65-F5344CB8AC3E}">
        <p14:creationId xmlns:p14="http://schemas.microsoft.com/office/powerpoint/2010/main" val="387553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09D99-63F2-4AA2-BDF3-767C7846B6E5}" type="datetime1">
              <a:rPr lang="nl-NL" smtClean="0"/>
              <a:t>22-11-2017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4A3AB-DEDA-456E-85E9-BED9C8DAEFE1}" type="slidenum">
              <a:rPr lang="nl-NL" smtClean="0"/>
              <a:t>‹nr.›</a:t>
            </a:fld>
            <a:endParaRPr lang="nl-NL"/>
          </a:p>
        </p:txBody>
      </p:sp>
      <p:pic>
        <p:nvPicPr>
          <p:cNvPr id="8" name="Picture 5" descr="tactuslogo"/>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056892" y="6237312"/>
            <a:ext cx="1191918" cy="40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9096" y="6309630"/>
            <a:ext cx="1590576" cy="36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591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7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nl/url?sa=i&amp;rct=j&amp;q=&amp;esrc=s&amp;source=images&amp;cd=&amp;cad=rja&amp;uact=8&amp;ved=0ahUKEwji9LW1_KnXAhWLI8AKHWyeCBUQjRwIBw&amp;url=http://www.motiverende-gespreksvoering.com/ambivalentie.html&amp;psig=AOvVaw03snhOZCp0xAGKsvWYuJUH&amp;ust=151005844200041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tactus.nl/" TargetMode="External"/><Relationship Id="rId5" Type="http://schemas.openxmlformats.org/officeDocument/2006/relationships/hyperlink" Target="mailto:hw.altena@tactus.nl" TargetMode="Externa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nl/url?sa=i&amp;rct=j&amp;q=&amp;esrc=s&amp;source=images&amp;cd=&amp;cad=rja&amp;uact=8&amp;ved=0ahUKEwj70PnrxpjXAhWPbFAKHXBmDe8QjRwIBw&amp;url=http://ylsebio.jouwweb.nl/afweer/natuurlijke-immuniteit&amp;psig=AOvVaw2WcjoAm3JY53tNJN47T0aa&amp;ust=150945997210126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ctusv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2878138"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tactus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5589240"/>
            <a:ext cx="35274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6084888" y="4868863"/>
            <a:ext cx="26638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nl-NL" altLang="nl-NL" sz="1800" b="1" dirty="0">
                <a:solidFill>
                  <a:srgbClr val="777777"/>
                </a:solidFill>
                <a:latin typeface="Calibri" pitchFamily="34" charset="0"/>
              </a:rPr>
              <a:t>Henk-Willem Altena</a:t>
            </a:r>
          </a:p>
          <a:p>
            <a:pPr algn="r" eaLnBrk="1" hangingPunct="1">
              <a:spcBef>
                <a:spcPct val="50000"/>
              </a:spcBef>
              <a:buFontTx/>
              <a:buNone/>
            </a:pPr>
            <a:endParaRPr lang="nl-NL" altLang="nl-NL" sz="1800" b="1" dirty="0">
              <a:solidFill>
                <a:srgbClr val="777777"/>
              </a:solidFill>
            </a:endParaRPr>
          </a:p>
        </p:txBody>
      </p:sp>
      <p:sp>
        <p:nvSpPr>
          <p:cNvPr id="5125" name="Text Box 7"/>
          <p:cNvSpPr txBox="1">
            <a:spLocks noChangeArrowheads="1"/>
          </p:cNvSpPr>
          <p:nvPr/>
        </p:nvSpPr>
        <p:spPr bwMode="auto">
          <a:xfrm>
            <a:off x="719931" y="1226304"/>
            <a:ext cx="77041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3600" b="1" dirty="0" smtClean="0">
                <a:solidFill>
                  <a:srgbClr val="FF9933"/>
                </a:solidFill>
                <a:latin typeface="Calibri" pitchFamily="34" charset="0"/>
              </a:rPr>
              <a:t>Bespreekbaar maken van alcoholgebruik met 55-plussers</a:t>
            </a:r>
            <a:endParaRPr lang="nl-NL" altLang="nl-NL" sz="3600" b="1" dirty="0">
              <a:solidFill>
                <a:srgbClr val="FF9933"/>
              </a:solidFill>
              <a:latin typeface="Calibri" pitchFamily="34" charset="0"/>
            </a:endParaRPr>
          </a:p>
        </p:txBody>
      </p:sp>
      <p:sp>
        <p:nvSpPr>
          <p:cNvPr id="5126" name="AutoShape 11" descr="9k="/>
          <p:cNvSpPr>
            <a:spLocks noChangeAspect="1" noChangeArrowheads="1"/>
          </p:cNvSpPr>
          <p:nvPr/>
        </p:nvSpPr>
        <p:spPr bwMode="auto">
          <a:xfrm>
            <a:off x="3905250" y="3033713"/>
            <a:ext cx="13335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dirty="0"/>
          </a:p>
        </p:txBody>
      </p:sp>
      <p:sp>
        <p:nvSpPr>
          <p:cNvPr id="5127" name="AutoShape 13" descr="9k="/>
          <p:cNvSpPr>
            <a:spLocks noChangeAspect="1" noChangeArrowheads="1"/>
          </p:cNvSpPr>
          <p:nvPr/>
        </p:nvSpPr>
        <p:spPr bwMode="auto">
          <a:xfrm>
            <a:off x="3905250" y="3033713"/>
            <a:ext cx="13335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dirty="0"/>
          </a:p>
        </p:txBody>
      </p:sp>
      <p:sp>
        <p:nvSpPr>
          <p:cNvPr id="5128" name="AutoShape 15" descr="9k="/>
          <p:cNvSpPr>
            <a:spLocks noChangeAspect="1" noChangeArrowheads="1"/>
          </p:cNvSpPr>
          <p:nvPr/>
        </p:nvSpPr>
        <p:spPr bwMode="auto">
          <a:xfrm>
            <a:off x="63500" y="-26988"/>
            <a:ext cx="1333500"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dirty="0"/>
          </a:p>
        </p:txBody>
      </p:sp>
      <p:sp>
        <p:nvSpPr>
          <p:cNvPr id="5129" name="Tijdelijke aanduiding voor dianummer 1"/>
          <p:cNvSpPr>
            <a:spLocks noGrp="1"/>
          </p:cNvSpPr>
          <p:nvPr>
            <p:ph type="sldNum"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A784A80-7B43-4F41-97DD-3AB217E2C06C}" type="slidenum">
              <a:rPr lang="nl-NL" altLang="nl-NL" sz="1400" smtClean="0"/>
              <a:pPr eaLnBrk="1" hangingPunct="1">
                <a:spcBef>
                  <a:spcPct val="0"/>
                </a:spcBef>
                <a:buFontTx/>
                <a:buNone/>
              </a:pPr>
              <a:t>1</a:t>
            </a:fld>
            <a:endParaRPr lang="nl-NL" altLang="nl-NL" sz="1400" dirty="0" smtClean="0"/>
          </a:p>
        </p:txBody>
      </p:sp>
      <p:pic>
        <p:nvPicPr>
          <p:cNvPr id="2" name="Afbeelding 1"/>
          <p:cNvPicPr>
            <a:picLocks noChangeAspect="1"/>
          </p:cNvPicPr>
          <p:nvPr/>
        </p:nvPicPr>
        <p:blipFill rotWithShape="1">
          <a:blip r:embed="rId5" cstate="print">
            <a:extLst>
              <a:ext uri="{28A0092B-C50C-407E-A947-70E740481C1C}">
                <a14:useLocalDpi xmlns:a14="http://schemas.microsoft.com/office/drawing/2010/main" val="0"/>
              </a:ext>
            </a:extLst>
          </a:blip>
          <a:srcRect t="21632" b="13974"/>
          <a:stretch/>
        </p:blipFill>
        <p:spPr>
          <a:xfrm>
            <a:off x="899170" y="4149080"/>
            <a:ext cx="3915952" cy="1681973"/>
          </a:xfrm>
          <a:prstGeom prst="rect">
            <a:avLst/>
          </a:prstGeom>
        </p:spPr>
      </p:pic>
    </p:spTree>
    <p:extLst>
      <p:ext uri="{BB962C8B-B14F-4D97-AF65-F5344CB8AC3E}">
        <p14:creationId xmlns:p14="http://schemas.microsoft.com/office/powerpoint/2010/main" val="28588209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554960" cy="1143000"/>
          </a:xfrm>
        </p:spPr>
        <p:txBody>
          <a:bodyPr>
            <a:normAutofit/>
          </a:bodyPr>
          <a:lstStyle/>
          <a:p>
            <a:pPr algn="l"/>
            <a:r>
              <a:rPr lang="nl-NL" sz="3200" b="1" dirty="0">
                <a:solidFill>
                  <a:srgbClr val="FF781D"/>
                </a:solidFill>
              </a:rPr>
              <a:t>Motiverende Gespreksvoering </a:t>
            </a:r>
          </a:p>
        </p:txBody>
      </p:sp>
      <p:sp>
        <p:nvSpPr>
          <p:cNvPr id="3" name="Tijdelijke aanduiding voor inhoud 2"/>
          <p:cNvSpPr>
            <a:spLocks noGrp="1"/>
          </p:cNvSpPr>
          <p:nvPr>
            <p:ph idx="1"/>
          </p:nvPr>
        </p:nvSpPr>
        <p:spPr>
          <a:xfrm>
            <a:off x="457200" y="2564904"/>
            <a:ext cx="5194920" cy="2952327"/>
          </a:xfrm>
        </p:spPr>
        <p:txBody>
          <a:bodyPr>
            <a:normAutofit/>
          </a:bodyPr>
          <a:lstStyle/>
          <a:p>
            <a:pPr marL="342900" lvl="1" indent="-342900">
              <a:lnSpc>
                <a:spcPct val="110000"/>
              </a:lnSpc>
              <a:buClr>
                <a:srgbClr val="FF6600"/>
              </a:buClr>
              <a:buSzPct val="130000"/>
              <a:buFont typeface="Arial" panose="020B0604020202020204" pitchFamily="34" charset="0"/>
              <a:buChar char="•"/>
              <a:defRPr/>
            </a:pPr>
            <a:r>
              <a:rPr lang="nl-NL" sz="2200" dirty="0">
                <a:solidFill>
                  <a:srgbClr val="404040"/>
                </a:solidFill>
              </a:rPr>
              <a:t>Motiverende gespreksvoering is een - systematische, op samenwerking gerichte - gespreksstijl,  die iemands eigen motivatie en bereidheid tot verandering versterkt</a:t>
            </a:r>
            <a:r>
              <a:rPr lang="nl-NL" sz="2200" dirty="0" smtClean="0">
                <a:solidFill>
                  <a:srgbClr val="404040"/>
                </a:solidFill>
              </a:rPr>
              <a:t>.</a:t>
            </a:r>
          </a:p>
          <a:p>
            <a:pPr marL="342900" lvl="1" indent="-342900">
              <a:lnSpc>
                <a:spcPct val="110000"/>
              </a:lnSpc>
              <a:buClr>
                <a:srgbClr val="FF6600"/>
              </a:buClr>
              <a:buSzPct val="130000"/>
              <a:buFont typeface="Arial" panose="020B0604020202020204" pitchFamily="34" charset="0"/>
              <a:buChar char="•"/>
              <a:defRPr/>
            </a:pPr>
            <a:endParaRPr lang="nl-NL" sz="2200" dirty="0">
              <a:solidFill>
                <a:srgbClr val="404040"/>
              </a:solidFill>
            </a:endParaRPr>
          </a:p>
          <a:p>
            <a:pPr marL="342900" lvl="1" indent="-342900">
              <a:lnSpc>
                <a:spcPct val="110000"/>
              </a:lnSpc>
              <a:buClr>
                <a:srgbClr val="FF6600"/>
              </a:buClr>
              <a:buSzPct val="130000"/>
              <a:buFont typeface="Arial" panose="020B0604020202020204" pitchFamily="34" charset="0"/>
              <a:buChar char="•"/>
              <a:defRPr/>
            </a:pPr>
            <a:endParaRPr lang="nl-NL" sz="2200" dirty="0">
              <a:solidFill>
                <a:srgbClr val="404040"/>
              </a:solidFill>
            </a:endParaRPr>
          </a:p>
        </p:txBody>
      </p:sp>
      <p:sp>
        <p:nvSpPr>
          <p:cNvPr id="4" name="Tijdelijke aanduiding voor dianummer 3"/>
          <p:cNvSpPr>
            <a:spLocks noGrp="1"/>
          </p:cNvSpPr>
          <p:nvPr>
            <p:ph type="sldNum" sz="quarter" idx="12"/>
          </p:nvPr>
        </p:nvSpPr>
        <p:spPr/>
        <p:txBody>
          <a:bodyPr/>
          <a:lstStyle/>
          <a:p>
            <a:fld id="{B184A3AB-DEDA-456E-85E9-BED9C8DAEFE1}" type="slidenum">
              <a:rPr lang="nl-NL" smtClean="0"/>
              <a:t>10</a:t>
            </a:fld>
            <a:endParaRPr lang="nl-NL"/>
          </a:p>
        </p:txBody>
      </p:sp>
      <p:pic>
        <p:nvPicPr>
          <p:cNvPr id="20484" name="Picture 4" descr="Afbeeldingsresultaat voor ambivalenti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060848"/>
            <a:ext cx="3553988" cy="264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1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763" y="3068638"/>
            <a:ext cx="226695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4650" y="260350"/>
            <a:ext cx="8229600" cy="1143000"/>
          </a:xfrm>
        </p:spPr>
        <p:txBody>
          <a:bodyPr>
            <a:normAutofit fontScale="90000"/>
          </a:bodyPr>
          <a:lstStyle/>
          <a:p>
            <a:pPr algn="l">
              <a:defRPr/>
            </a:pPr>
            <a:r>
              <a:rPr lang="nl-NL" sz="4000" b="1" kern="1200" dirty="0">
                <a:solidFill>
                  <a:srgbClr val="FF9933"/>
                </a:solidFill>
                <a:latin typeface="+mn-lt"/>
                <a:ea typeface="+mn-ea"/>
                <a:cs typeface="+mn-cs"/>
              </a:rPr>
              <a:t>3 </a:t>
            </a:r>
            <a:r>
              <a:rPr lang="nl-NL" sz="4000" b="1" kern="1200" dirty="0" smtClean="0">
                <a:solidFill>
                  <a:srgbClr val="FF9933"/>
                </a:solidFill>
                <a:latin typeface="+mn-lt"/>
                <a:ea typeface="+mn-ea"/>
                <a:cs typeface="+mn-cs"/>
              </a:rPr>
              <a:t>kenmerken van </a:t>
            </a:r>
            <a:r>
              <a:rPr lang="nl-NL" sz="4000" b="1" kern="1200" dirty="0">
                <a:solidFill>
                  <a:srgbClr val="FF9933"/>
                </a:solidFill>
                <a:latin typeface="+mn-lt"/>
                <a:ea typeface="+mn-ea"/>
                <a:cs typeface="+mn-cs"/>
              </a:rPr>
              <a:t/>
            </a:r>
            <a:br>
              <a:rPr lang="nl-NL" sz="4000" b="1" kern="1200" dirty="0">
                <a:solidFill>
                  <a:srgbClr val="FF9933"/>
                </a:solidFill>
                <a:latin typeface="+mn-lt"/>
                <a:ea typeface="+mn-ea"/>
                <a:cs typeface="+mn-cs"/>
              </a:rPr>
            </a:br>
            <a:r>
              <a:rPr lang="nl-NL" sz="4000" b="1" kern="1200" dirty="0" smtClean="0">
                <a:solidFill>
                  <a:srgbClr val="FF9933"/>
                </a:solidFill>
                <a:latin typeface="+mn-lt"/>
                <a:ea typeface="+mn-ea"/>
                <a:cs typeface="+mn-cs"/>
              </a:rPr>
              <a:t>Coachende Gespreksvoering</a:t>
            </a:r>
            <a:endParaRPr lang="nl-NL" sz="4000" b="1" kern="1200" dirty="0">
              <a:solidFill>
                <a:srgbClr val="FF9933"/>
              </a:solidFill>
              <a:latin typeface="+mn-lt"/>
              <a:ea typeface="+mn-ea"/>
              <a:cs typeface="+mn-cs"/>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rcRect l="19583" t="6290" r="22501" b="6290"/>
          <a:stretch>
            <a:fillRect/>
          </a:stretch>
        </p:blipFill>
        <p:spPr bwMode="auto">
          <a:xfrm>
            <a:off x="4489450" y="1628775"/>
            <a:ext cx="238125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jdelijke aanduiding voor inhoud 2"/>
          <p:cNvSpPr>
            <a:spLocks noGrp="1"/>
          </p:cNvSpPr>
          <p:nvPr>
            <p:ph idx="1"/>
          </p:nvPr>
        </p:nvSpPr>
        <p:spPr>
          <a:xfrm>
            <a:off x="457200" y="2060575"/>
            <a:ext cx="4043363" cy="4065588"/>
          </a:xfrm>
        </p:spPr>
        <p:txBody>
          <a:bodyPr/>
          <a:lstStyle/>
          <a:p>
            <a:pPr>
              <a:buClr>
                <a:srgbClr val="FF6600"/>
              </a:buClr>
              <a:buSzPct val="130000"/>
              <a:defRPr/>
            </a:pPr>
            <a:r>
              <a:rPr lang="nl-NL" altLang="nl-NL" sz="2200" dirty="0">
                <a:solidFill>
                  <a:srgbClr val="404040"/>
                </a:solidFill>
              </a:rPr>
              <a:t>De “Spirit” (visie) van </a:t>
            </a:r>
            <a:r>
              <a:rPr lang="nl-NL" altLang="nl-NL" sz="2200" dirty="0" smtClean="0">
                <a:solidFill>
                  <a:srgbClr val="404040"/>
                </a:solidFill>
              </a:rPr>
              <a:t>CG</a:t>
            </a:r>
          </a:p>
          <a:p>
            <a:pPr>
              <a:buClr>
                <a:srgbClr val="FF6600"/>
              </a:buClr>
              <a:buSzPct val="130000"/>
              <a:defRPr/>
            </a:pPr>
            <a:endParaRPr lang="nl-NL" altLang="nl-NL" sz="2200" dirty="0">
              <a:solidFill>
                <a:srgbClr val="404040"/>
              </a:solidFill>
            </a:endParaRPr>
          </a:p>
          <a:p>
            <a:pPr>
              <a:buClr>
                <a:srgbClr val="FF6600"/>
              </a:buClr>
              <a:buSzPct val="130000"/>
              <a:defRPr/>
            </a:pPr>
            <a:endParaRPr lang="nl-NL" altLang="nl-NL" sz="2200" dirty="0">
              <a:solidFill>
                <a:srgbClr val="404040"/>
              </a:solidFill>
            </a:endParaRPr>
          </a:p>
          <a:p>
            <a:pPr>
              <a:buClr>
                <a:srgbClr val="FF6600"/>
              </a:buClr>
              <a:buSzPct val="130000"/>
              <a:defRPr/>
            </a:pPr>
            <a:r>
              <a:rPr lang="nl-NL" altLang="nl-NL" sz="2200" dirty="0">
                <a:solidFill>
                  <a:srgbClr val="404040"/>
                </a:solidFill>
              </a:rPr>
              <a:t>Verschillende procesonderdelen in het proces van </a:t>
            </a:r>
            <a:r>
              <a:rPr lang="nl-NL" altLang="nl-NL" sz="2200" dirty="0" smtClean="0">
                <a:solidFill>
                  <a:srgbClr val="404040"/>
                </a:solidFill>
              </a:rPr>
              <a:t>veranderen</a:t>
            </a:r>
          </a:p>
          <a:p>
            <a:pPr>
              <a:buClr>
                <a:srgbClr val="FF6600"/>
              </a:buClr>
              <a:buSzPct val="130000"/>
              <a:defRPr/>
            </a:pPr>
            <a:endParaRPr lang="nl-NL" altLang="nl-NL" sz="2200" dirty="0">
              <a:solidFill>
                <a:srgbClr val="404040"/>
              </a:solidFill>
            </a:endParaRPr>
          </a:p>
          <a:p>
            <a:pPr>
              <a:buClr>
                <a:srgbClr val="FF6600"/>
              </a:buClr>
              <a:buSzPct val="130000"/>
              <a:defRPr/>
            </a:pPr>
            <a:endParaRPr lang="nl-NL" altLang="nl-NL" sz="2200" dirty="0">
              <a:solidFill>
                <a:srgbClr val="404040"/>
              </a:solidFill>
            </a:endParaRPr>
          </a:p>
          <a:p>
            <a:pPr eaLnBrk="1" hangingPunct="1">
              <a:buClr>
                <a:srgbClr val="FF6600"/>
              </a:buClr>
              <a:buSzPct val="130000"/>
              <a:defRPr/>
            </a:pPr>
            <a:r>
              <a:rPr lang="nl-NL" altLang="nl-NL" sz="2200" dirty="0" smtClean="0">
                <a:solidFill>
                  <a:srgbClr val="404040"/>
                </a:solidFill>
              </a:rPr>
              <a:t>Gesprekstechnieken</a:t>
            </a:r>
          </a:p>
          <a:p>
            <a:pPr eaLnBrk="1" hangingPunct="1">
              <a:buClr>
                <a:srgbClr val="FF6600"/>
              </a:buClr>
              <a:buSzPct val="130000"/>
              <a:defRPr/>
            </a:pPr>
            <a:endParaRPr lang="nl-NL" altLang="nl-NL" sz="2200" dirty="0" smtClean="0">
              <a:solidFill>
                <a:srgbClr val="404040"/>
              </a:solidFill>
            </a:endParaRPr>
          </a:p>
          <a:p>
            <a:pPr eaLnBrk="1" hangingPunct="1">
              <a:buClr>
                <a:srgbClr val="FF6600"/>
              </a:buClr>
              <a:buSzPct val="130000"/>
              <a:defRPr/>
            </a:pPr>
            <a:endParaRPr lang="nl-NL" altLang="nl-NL" sz="2200" dirty="0" smtClean="0">
              <a:solidFill>
                <a:srgbClr val="404040"/>
              </a:solidFill>
            </a:endParaRPr>
          </a:p>
          <a:p>
            <a:pPr eaLnBrk="1" hangingPunct="1">
              <a:buClr>
                <a:srgbClr val="FF6600"/>
              </a:buClr>
              <a:buSzPct val="130000"/>
              <a:defRPr/>
            </a:pPr>
            <a:endParaRPr lang="nl-NL" altLang="nl-NL" sz="2200" dirty="0" smtClean="0">
              <a:solidFill>
                <a:srgbClr val="404040"/>
              </a:solidFill>
            </a:endParaRPr>
          </a:p>
          <a:p>
            <a:pPr eaLnBrk="1" hangingPunct="1">
              <a:buClr>
                <a:srgbClr val="FF6600"/>
              </a:buClr>
              <a:buSzPct val="130000"/>
              <a:defRPr/>
            </a:pPr>
            <a:endParaRPr lang="nl-NL" altLang="nl-NL" sz="2200" dirty="0" smtClean="0">
              <a:solidFill>
                <a:srgbClr val="404040"/>
              </a:solidFill>
            </a:endParaRPr>
          </a:p>
        </p:txBody>
      </p:sp>
      <p:sp>
        <p:nvSpPr>
          <p:cNvPr id="29702" name="Tijdelijke aanduiding voor dianumm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3BE264-08D1-4FC1-BE3F-A9BBEE8543A9}" type="slidenum">
              <a:rPr lang="nl-NL" altLang="nl-NL" sz="1400"/>
              <a:pPr>
                <a:spcBef>
                  <a:spcPct val="0"/>
                </a:spcBef>
                <a:buFontTx/>
                <a:buNone/>
              </a:pPr>
              <a:t>11</a:t>
            </a:fld>
            <a:endParaRPr lang="nl-NL" altLang="nl-NL" sz="1400"/>
          </a:p>
        </p:txBody>
      </p:sp>
      <p:sp>
        <p:nvSpPr>
          <p:cNvPr id="14" name="Rechthoek 13"/>
          <p:cNvSpPr/>
          <p:nvPr/>
        </p:nvSpPr>
        <p:spPr>
          <a:xfrm>
            <a:off x="3924300" y="1341438"/>
            <a:ext cx="4937125" cy="4422775"/>
          </a:xfrm>
          <a:prstGeom prst="rect">
            <a:avLst/>
          </a:prstGeom>
          <a:blipFill dpi="0" rotWithShape="1">
            <a:blip r:embed="rId4" cstate="print">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Tree>
    <p:extLst>
      <p:ext uri="{BB962C8B-B14F-4D97-AF65-F5344CB8AC3E}">
        <p14:creationId xmlns:p14="http://schemas.microsoft.com/office/powerpoint/2010/main" val="3699536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8000"/>
                                        <p:tgtEl>
                                          <p:spTgt spid="14"/>
                                        </p:tgtEl>
                                      </p:cBhvr>
                                    </p:animEffect>
                                    <p:anim calcmode="lin" valueType="num">
                                      <p:cBhvr>
                                        <p:cTn id="25" dur="8000" fill="hold"/>
                                        <p:tgtEl>
                                          <p:spTgt spid="14"/>
                                        </p:tgtEl>
                                        <p:attrNameLst>
                                          <p:attrName>ppt_w</p:attrName>
                                        </p:attrNameLst>
                                      </p:cBhvr>
                                      <p:tavLst>
                                        <p:tav tm="0" fmla="#ppt_w*sin(2.5*pi*$)">
                                          <p:val>
                                            <p:fltVal val="0"/>
                                          </p:val>
                                        </p:tav>
                                        <p:tav tm="100000">
                                          <p:val>
                                            <p:fltVal val="1"/>
                                          </p:val>
                                        </p:tav>
                                      </p:tavLst>
                                    </p:anim>
                                    <p:anim calcmode="lin" valueType="num">
                                      <p:cBhvr>
                                        <p:cTn id="26" dur="8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normAutofit fontScale="90000"/>
          </a:bodyPr>
          <a:lstStyle/>
          <a:p>
            <a:pPr algn="l">
              <a:defRPr/>
            </a:pPr>
            <a:r>
              <a:rPr lang="nl-NL" altLang="nl-NL" sz="4000" b="1" kern="1200" dirty="0" smtClean="0">
                <a:solidFill>
                  <a:srgbClr val="FF9933"/>
                </a:solidFill>
                <a:latin typeface="+mn-lt"/>
                <a:ea typeface="+mn-ea"/>
                <a:cs typeface="+mn-cs"/>
              </a:rPr>
              <a:t>De coachende Attitude</a:t>
            </a:r>
            <a:br>
              <a:rPr lang="nl-NL" altLang="nl-NL" sz="4000" b="1" kern="1200" dirty="0" smtClean="0">
                <a:solidFill>
                  <a:srgbClr val="FF9933"/>
                </a:solidFill>
                <a:latin typeface="+mn-lt"/>
                <a:ea typeface="+mn-ea"/>
                <a:cs typeface="+mn-cs"/>
              </a:rPr>
            </a:br>
            <a:r>
              <a:rPr lang="nl-NL" altLang="nl-NL" sz="4000" b="1" kern="1200" dirty="0" smtClean="0">
                <a:solidFill>
                  <a:srgbClr val="FF9933"/>
                </a:solidFill>
                <a:latin typeface="+mn-lt"/>
                <a:ea typeface="+mn-ea"/>
                <a:cs typeface="+mn-cs"/>
              </a:rPr>
              <a:t>de Spirit - </a:t>
            </a:r>
            <a:r>
              <a:rPr lang="nl-NL" altLang="nl-NL" sz="4000" b="1" kern="1200" dirty="0">
                <a:solidFill>
                  <a:srgbClr val="FF9933"/>
                </a:solidFill>
                <a:latin typeface="+mn-lt"/>
                <a:ea typeface="+mn-ea"/>
                <a:cs typeface="+mn-cs"/>
              </a:rPr>
              <a:t>1</a:t>
            </a:r>
          </a:p>
        </p:txBody>
      </p:sp>
      <p:sp>
        <p:nvSpPr>
          <p:cNvPr id="14339" name="Tijdelijke aanduiding voor inhoud 2"/>
          <p:cNvSpPr>
            <a:spLocks noGrp="1"/>
          </p:cNvSpPr>
          <p:nvPr>
            <p:ph idx="1"/>
          </p:nvPr>
        </p:nvSpPr>
        <p:spPr>
          <a:xfrm>
            <a:off x="457200" y="1700213"/>
            <a:ext cx="6923112" cy="4425950"/>
          </a:xfrm>
        </p:spPr>
        <p:txBody>
          <a:bodyPr>
            <a:normAutofit lnSpcReduction="10000"/>
          </a:bodyPr>
          <a:lstStyle/>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smtClean="0">
                <a:solidFill>
                  <a:srgbClr val="404040"/>
                </a:solidFill>
                <a:ea typeface="+mn-ea"/>
                <a:cs typeface="+mn-cs"/>
              </a:rPr>
              <a:t>Partnerschap: </a:t>
            </a:r>
            <a:r>
              <a:rPr lang="nl-NL" altLang="nl-NL" sz="1800" dirty="0" smtClean="0">
                <a:solidFill>
                  <a:srgbClr val="404040"/>
                </a:solidFill>
                <a:ea typeface="+mn-ea"/>
                <a:cs typeface="+mn-cs"/>
              </a:rPr>
              <a:t>s</a:t>
            </a:r>
            <a:r>
              <a:rPr lang="nl-NL" altLang="nl-NL" sz="1800" dirty="0" smtClean="0">
                <a:solidFill>
                  <a:srgbClr val="404040"/>
                </a:solidFill>
              </a:rPr>
              <a:t>amenwerken, gelijkwaardige relatie:</a:t>
            </a:r>
          </a:p>
          <a:p>
            <a:pPr marL="723900" indent="-368300">
              <a:buFont typeface="Arial" panose="020B0604020202020204" pitchFamily="34" charset="0"/>
              <a:buChar char="─"/>
              <a:defRPr/>
            </a:pPr>
            <a:r>
              <a:rPr lang="nl-NL" altLang="nl-NL" sz="2000" dirty="0" smtClean="0">
                <a:solidFill>
                  <a:srgbClr val="404040"/>
                </a:solidFill>
              </a:rPr>
              <a:t>De cliënt is </a:t>
            </a:r>
            <a:r>
              <a:rPr lang="nl-NL" altLang="nl-NL" sz="2000" dirty="0">
                <a:solidFill>
                  <a:srgbClr val="404040"/>
                </a:solidFill>
              </a:rPr>
              <a:t>deskundig over zijn levensgeschiedenis</a:t>
            </a:r>
          </a:p>
          <a:p>
            <a:pPr marL="723900" indent="-368300">
              <a:buFont typeface="Arial" panose="020B0604020202020204" pitchFamily="34" charset="0"/>
              <a:buChar char="─"/>
              <a:defRPr/>
            </a:pPr>
            <a:r>
              <a:rPr lang="nl-NL" altLang="nl-NL" sz="2000" dirty="0" smtClean="0">
                <a:solidFill>
                  <a:srgbClr val="404040"/>
                </a:solidFill>
              </a:rPr>
              <a:t>deskundigheid als professional</a:t>
            </a:r>
          </a:p>
          <a:p>
            <a:pPr marL="0" lvl="1" indent="0" eaLnBrk="1" hangingPunct="1">
              <a:lnSpc>
                <a:spcPct val="110000"/>
              </a:lnSpc>
              <a:buClr>
                <a:srgbClr val="FF6600"/>
              </a:buClr>
              <a:buSzPct val="130000"/>
              <a:buFontTx/>
              <a:buNone/>
              <a:defRPr/>
            </a:pPr>
            <a:r>
              <a:rPr lang="nl-NL" altLang="nl-NL" sz="2200" dirty="0" smtClean="0">
                <a:solidFill>
                  <a:srgbClr val="404040"/>
                </a:solidFill>
                <a:ea typeface="+mn-ea"/>
                <a:cs typeface="+mn-cs"/>
              </a:rPr>
              <a:t>		</a:t>
            </a:r>
            <a:endParaRPr lang="nl-NL" altLang="nl-NL" sz="2200" dirty="0">
              <a:solidFill>
                <a:srgbClr val="404040"/>
              </a:solidFill>
              <a:ea typeface="+mn-ea"/>
              <a:cs typeface="+mn-cs"/>
            </a:endParaRP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smtClean="0">
                <a:solidFill>
                  <a:srgbClr val="404040"/>
                </a:solidFill>
                <a:ea typeface="+mn-ea"/>
                <a:cs typeface="+mn-cs"/>
              </a:rPr>
              <a:t>Acceptatie</a:t>
            </a:r>
          </a:p>
          <a:p>
            <a:pPr marL="723900" indent="-368300">
              <a:buFont typeface="Arial" panose="020B0604020202020204" pitchFamily="34" charset="0"/>
              <a:buChar char="─"/>
              <a:defRPr/>
            </a:pPr>
            <a:r>
              <a:rPr lang="nl-NL" altLang="nl-NL" sz="2000" dirty="0" smtClean="0">
                <a:solidFill>
                  <a:srgbClr val="404040"/>
                </a:solidFill>
              </a:rPr>
              <a:t>absolute </a:t>
            </a:r>
            <a:r>
              <a:rPr lang="nl-NL" altLang="nl-NL" sz="2000" dirty="0">
                <a:solidFill>
                  <a:srgbClr val="404040"/>
                </a:solidFill>
              </a:rPr>
              <a:t>waarde: ieder mens is uniek en heeft zijn eigen identiteit</a:t>
            </a:r>
          </a:p>
          <a:p>
            <a:pPr marL="723900" indent="-368300">
              <a:buFont typeface="Arial" panose="020B0604020202020204" pitchFamily="34" charset="0"/>
              <a:buChar char="─"/>
              <a:defRPr/>
            </a:pPr>
            <a:r>
              <a:rPr lang="nl-NL" altLang="nl-NL" sz="2000" dirty="0" smtClean="0">
                <a:solidFill>
                  <a:srgbClr val="404040"/>
                </a:solidFill>
              </a:rPr>
              <a:t>empathie</a:t>
            </a:r>
            <a:r>
              <a:rPr lang="nl-NL" altLang="nl-NL" sz="2000" dirty="0">
                <a:solidFill>
                  <a:srgbClr val="404040"/>
                </a:solidFill>
              </a:rPr>
              <a:t>: </a:t>
            </a:r>
            <a:r>
              <a:rPr lang="nl-NL" altLang="nl-NL" sz="2000" dirty="0" smtClean="0">
                <a:solidFill>
                  <a:srgbClr val="404040"/>
                </a:solidFill>
              </a:rPr>
              <a:t>probeer </a:t>
            </a:r>
            <a:r>
              <a:rPr lang="nl-NL" altLang="nl-NL" sz="2000" dirty="0">
                <a:solidFill>
                  <a:srgbClr val="404040"/>
                </a:solidFill>
              </a:rPr>
              <a:t>de waarden, normen, belevingswereld van de </a:t>
            </a:r>
            <a:r>
              <a:rPr lang="nl-NL" altLang="nl-NL" sz="2000" dirty="0" smtClean="0">
                <a:solidFill>
                  <a:srgbClr val="404040"/>
                </a:solidFill>
              </a:rPr>
              <a:t>cliënt </a:t>
            </a:r>
            <a:r>
              <a:rPr lang="nl-NL" altLang="nl-NL" sz="2000" dirty="0">
                <a:solidFill>
                  <a:srgbClr val="404040"/>
                </a:solidFill>
              </a:rPr>
              <a:t>te begrijpen</a:t>
            </a:r>
          </a:p>
          <a:p>
            <a:pPr marL="723900" indent="-368300">
              <a:buFont typeface="Arial" panose="020B0604020202020204" pitchFamily="34" charset="0"/>
              <a:buChar char="─"/>
              <a:defRPr/>
            </a:pPr>
            <a:r>
              <a:rPr lang="nl-NL" altLang="nl-NL" sz="2000" dirty="0" smtClean="0">
                <a:solidFill>
                  <a:srgbClr val="404040"/>
                </a:solidFill>
              </a:rPr>
              <a:t>autonomie</a:t>
            </a:r>
            <a:r>
              <a:rPr lang="nl-NL" altLang="nl-NL" sz="2000" dirty="0">
                <a:solidFill>
                  <a:srgbClr val="404040"/>
                </a:solidFill>
              </a:rPr>
              <a:t>: </a:t>
            </a:r>
            <a:r>
              <a:rPr lang="nl-NL" altLang="nl-NL" sz="2000" dirty="0" smtClean="0">
                <a:solidFill>
                  <a:srgbClr val="404040"/>
                </a:solidFill>
              </a:rPr>
              <a:t>iedereen </a:t>
            </a:r>
            <a:r>
              <a:rPr lang="nl-NL" altLang="nl-NL" sz="2000" dirty="0">
                <a:solidFill>
                  <a:srgbClr val="404040"/>
                </a:solidFill>
              </a:rPr>
              <a:t>is vrij om zijn eigen keuzes te maken</a:t>
            </a:r>
          </a:p>
          <a:p>
            <a:pPr marL="723900" indent="-368300">
              <a:buFont typeface="Arial" panose="020B0604020202020204" pitchFamily="34" charset="0"/>
              <a:buChar char="─"/>
              <a:defRPr/>
            </a:pPr>
            <a:r>
              <a:rPr lang="nl-NL" altLang="nl-NL" sz="2000" dirty="0" smtClean="0">
                <a:solidFill>
                  <a:srgbClr val="404040"/>
                </a:solidFill>
              </a:rPr>
              <a:t>bevestigen</a:t>
            </a:r>
            <a:r>
              <a:rPr lang="nl-NL" altLang="nl-NL" sz="2000" dirty="0">
                <a:solidFill>
                  <a:srgbClr val="404040"/>
                </a:solidFill>
              </a:rPr>
              <a:t>: focus je op de goede </a:t>
            </a:r>
            <a:r>
              <a:rPr lang="nl-NL" altLang="nl-NL" sz="2000" dirty="0" smtClean="0">
                <a:solidFill>
                  <a:srgbClr val="404040"/>
                </a:solidFill>
              </a:rPr>
              <a:t>dingen en op verandertaal</a:t>
            </a:r>
            <a:endParaRPr lang="nl-NL" altLang="nl-NL" sz="2200" dirty="0">
              <a:ea typeface="+mn-ea"/>
              <a:cs typeface="+mn-cs"/>
            </a:endParaRPr>
          </a:p>
        </p:txBody>
      </p:sp>
      <p:sp>
        <p:nvSpPr>
          <p:cNvPr id="5" name="Tijdelijke aanduiding voor inhoud 2"/>
          <p:cNvSpPr txBox="1">
            <a:spLocks/>
          </p:cNvSpPr>
          <p:nvPr/>
        </p:nvSpPr>
        <p:spPr bwMode="auto">
          <a:xfrm>
            <a:off x="7019925" y="620713"/>
            <a:ext cx="1944688"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FF6600"/>
              </a:buClr>
              <a:buSzPct val="130000"/>
              <a:defRPr/>
            </a:pPr>
            <a:r>
              <a:rPr lang="nl-NL" altLang="nl-NL" sz="1600" kern="0" dirty="0" smtClean="0"/>
              <a:t>Partnerschap</a:t>
            </a:r>
          </a:p>
          <a:p>
            <a:pPr eaLnBrk="1" hangingPunct="1">
              <a:buClr>
                <a:srgbClr val="FF6600"/>
              </a:buClr>
              <a:buSzPct val="130000"/>
              <a:defRPr/>
            </a:pPr>
            <a:r>
              <a:rPr lang="nl-NL" altLang="nl-NL" sz="1600" kern="0" dirty="0" smtClean="0"/>
              <a:t>Acceptatie</a:t>
            </a:r>
          </a:p>
          <a:p>
            <a:pPr eaLnBrk="1" hangingPunct="1">
              <a:buClr>
                <a:schemeClr val="bg2">
                  <a:lumMod val="60000"/>
                  <a:lumOff val="40000"/>
                </a:schemeClr>
              </a:buClr>
              <a:buSzPct val="130000"/>
              <a:defRPr/>
            </a:pPr>
            <a:r>
              <a:rPr lang="nl-NL" altLang="nl-NL" sz="1600" kern="0" dirty="0" smtClean="0">
                <a:solidFill>
                  <a:schemeClr val="bg2">
                    <a:lumMod val="40000"/>
                    <a:lumOff val="60000"/>
                  </a:schemeClr>
                </a:solidFill>
              </a:rPr>
              <a:t>Compassie</a:t>
            </a:r>
          </a:p>
          <a:p>
            <a:pPr eaLnBrk="1" hangingPunct="1">
              <a:buClr>
                <a:schemeClr val="bg2">
                  <a:lumMod val="60000"/>
                  <a:lumOff val="40000"/>
                </a:schemeClr>
              </a:buClr>
              <a:buSzPct val="130000"/>
              <a:defRPr/>
            </a:pPr>
            <a:r>
              <a:rPr lang="nl-NL" altLang="nl-NL" sz="1600" kern="0" dirty="0" smtClean="0">
                <a:solidFill>
                  <a:schemeClr val="bg2">
                    <a:lumMod val="40000"/>
                    <a:lumOff val="60000"/>
                  </a:schemeClr>
                </a:solidFill>
              </a:rPr>
              <a:t>Ontlokken</a:t>
            </a:r>
            <a:r>
              <a:rPr lang="nl-NL" altLang="nl-NL" sz="2200" kern="0" dirty="0" smtClean="0">
                <a:solidFill>
                  <a:schemeClr val="bg2">
                    <a:lumMod val="40000"/>
                    <a:lumOff val="60000"/>
                  </a:schemeClr>
                </a:solidFill>
              </a:rPr>
              <a:t> </a:t>
            </a:r>
            <a:endParaRPr lang="nl-NL" altLang="nl-NL" sz="2200" kern="0" dirty="0">
              <a:solidFill>
                <a:schemeClr val="bg2">
                  <a:lumMod val="40000"/>
                  <a:lumOff val="60000"/>
                </a:schemeClr>
              </a:solidFill>
            </a:endParaRPr>
          </a:p>
        </p:txBody>
      </p:sp>
      <p:pic>
        <p:nvPicPr>
          <p:cNvPr id="307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867" y="1766417"/>
            <a:ext cx="89058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Tijdelijke aanduiding voor dianumm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08AA00-D79D-4BC6-8EE1-F3EB0A03A076}" type="slidenum">
              <a:rPr lang="nl-NL" altLang="nl-NL" sz="1400"/>
              <a:pPr>
                <a:spcBef>
                  <a:spcPct val="0"/>
                </a:spcBef>
                <a:buFontTx/>
                <a:buNone/>
              </a:pPr>
              <a:t>12</a:t>
            </a:fld>
            <a:endParaRPr lang="nl-NL" altLang="nl-NL" sz="1400"/>
          </a:p>
        </p:txBody>
      </p:sp>
    </p:spTree>
    <p:extLst>
      <p:ext uri="{BB962C8B-B14F-4D97-AF65-F5344CB8AC3E}">
        <p14:creationId xmlns:p14="http://schemas.microsoft.com/office/powerpoint/2010/main" val="3143672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normAutofit fontScale="90000"/>
          </a:bodyPr>
          <a:lstStyle/>
          <a:p>
            <a:pPr algn="l">
              <a:defRPr/>
            </a:pPr>
            <a:r>
              <a:rPr lang="nl-NL" altLang="nl-NL" sz="4000" b="1" kern="1200" dirty="0">
                <a:solidFill>
                  <a:srgbClr val="FF9933"/>
                </a:solidFill>
                <a:latin typeface="+mn-lt"/>
                <a:ea typeface="+mn-ea"/>
                <a:cs typeface="+mn-cs"/>
              </a:rPr>
              <a:t>De </a:t>
            </a:r>
            <a:r>
              <a:rPr lang="nl-NL" altLang="nl-NL" sz="4000" b="1" kern="1200" dirty="0" smtClean="0">
                <a:solidFill>
                  <a:srgbClr val="FF9933"/>
                </a:solidFill>
                <a:latin typeface="+mn-lt"/>
                <a:ea typeface="+mn-ea"/>
                <a:cs typeface="+mn-cs"/>
              </a:rPr>
              <a:t>coachende attitude</a:t>
            </a:r>
            <a:br>
              <a:rPr lang="nl-NL" altLang="nl-NL" sz="4000" b="1" kern="1200" dirty="0" smtClean="0">
                <a:solidFill>
                  <a:srgbClr val="FF9933"/>
                </a:solidFill>
                <a:latin typeface="+mn-lt"/>
                <a:ea typeface="+mn-ea"/>
                <a:cs typeface="+mn-cs"/>
              </a:rPr>
            </a:br>
            <a:r>
              <a:rPr lang="nl-NL" altLang="nl-NL" sz="4000" b="1" kern="1200" dirty="0">
                <a:solidFill>
                  <a:srgbClr val="FF9933"/>
                </a:solidFill>
                <a:latin typeface="+mn-lt"/>
                <a:ea typeface="+mn-ea"/>
                <a:cs typeface="+mn-cs"/>
              </a:rPr>
              <a:t> </a:t>
            </a:r>
            <a:r>
              <a:rPr lang="nl-NL" altLang="nl-NL" sz="4000" b="1" kern="1200" dirty="0" smtClean="0">
                <a:solidFill>
                  <a:srgbClr val="FF9933"/>
                </a:solidFill>
                <a:latin typeface="+mn-lt"/>
                <a:ea typeface="+mn-ea"/>
                <a:cs typeface="+mn-cs"/>
              </a:rPr>
              <a:t>     Spirit </a:t>
            </a:r>
            <a:r>
              <a:rPr lang="nl-NL" altLang="nl-NL" sz="4000" b="1" kern="1200" dirty="0">
                <a:solidFill>
                  <a:srgbClr val="FF9933"/>
                </a:solidFill>
                <a:latin typeface="+mn-lt"/>
                <a:ea typeface="+mn-ea"/>
                <a:cs typeface="+mn-cs"/>
              </a:rPr>
              <a:t>- 2</a:t>
            </a:r>
          </a:p>
        </p:txBody>
      </p:sp>
      <p:sp>
        <p:nvSpPr>
          <p:cNvPr id="14339" name="Tijdelijke aanduiding voor inhoud 2"/>
          <p:cNvSpPr>
            <a:spLocks noGrp="1"/>
          </p:cNvSpPr>
          <p:nvPr>
            <p:ph idx="1"/>
          </p:nvPr>
        </p:nvSpPr>
        <p:spPr>
          <a:xfrm>
            <a:off x="457200" y="1700213"/>
            <a:ext cx="8229600" cy="4425950"/>
          </a:xfrm>
        </p:spPr>
        <p:txBody>
          <a:bodyPr/>
          <a:lstStyle/>
          <a:p>
            <a:pPr marL="0" lvl="1" indent="0" eaLnBrk="1" hangingPunct="1">
              <a:lnSpc>
                <a:spcPct val="110000"/>
              </a:lnSpc>
              <a:buClr>
                <a:srgbClr val="FF6600"/>
              </a:buClr>
              <a:buSzPct val="130000"/>
              <a:buFontTx/>
              <a:buNone/>
              <a:defRPr/>
            </a:pPr>
            <a:endParaRPr lang="nl-NL" altLang="nl-NL" sz="2200" dirty="0">
              <a:ea typeface="+mn-ea"/>
              <a:cs typeface="+mn-cs"/>
            </a:endParaRP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smtClean="0">
                <a:solidFill>
                  <a:srgbClr val="404040"/>
                </a:solidFill>
                <a:ea typeface="+mn-ea"/>
                <a:cs typeface="+mn-cs"/>
              </a:rPr>
              <a:t>Compassie</a:t>
            </a:r>
          </a:p>
          <a:p>
            <a:pPr marL="723900" lvl="1" indent="-368300">
              <a:lnSpc>
                <a:spcPct val="110000"/>
              </a:lnSpc>
              <a:buSzPct val="130000"/>
              <a:buFont typeface="Arial" panose="020B0604020202020204" pitchFamily="34" charset="0"/>
              <a:buChar char="─"/>
              <a:defRPr/>
            </a:pPr>
            <a:r>
              <a:rPr lang="nl-NL" altLang="nl-NL" sz="2000" dirty="0" smtClean="0">
                <a:solidFill>
                  <a:srgbClr val="404040"/>
                </a:solidFill>
                <a:ea typeface="+mn-ea"/>
                <a:cs typeface="+mn-cs"/>
              </a:rPr>
              <a:t>doel </a:t>
            </a:r>
            <a:r>
              <a:rPr lang="nl-NL" altLang="nl-NL" sz="2000" dirty="0">
                <a:solidFill>
                  <a:srgbClr val="404040"/>
                </a:solidFill>
                <a:ea typeface="+mn-ea"/>
                <a:cs typeface="+mn-cs"/>
              </a:rPr>
              <a:t>is dat je een bijdrage levert aan zijn welzijn. Handel vanuit het belang van de </a:t>
            </a:r>
            <a:r>
              <a:rPr lang="nl-NL" altLang="nl-NL" sz="2000" dirty="0" smtClean="0">
                <a:solidFill>
                  <a:srgbClr val="404040"/>
                </a:solidFill>
                <a:ea typeface="+mn-ea"/>
                <a:cs typeface="+mn-cs"/>
              </a:rPr>
              <a:t>cliënt</a:t>
            </a:r>
            <a:endParaRPr lang="nl-NL" altLang="nl-NL" sz="2000" dirty="0">
              <a:solidFill>
                <a:srgbClr val="404040"/>
              </a:solidFill>
              <a:ea typeface="+mn-ea"/>
              <a:cs typeface="+mn-cs"/>
            </a:endParaRPr>
          </a:p>
          <a:p>
            <a:pPr marL="342900" lvl="1" indent="-342900" eaLnBrk="1" hangingPunct="1">
              <a:lnSpc>
                <a:spcPct val="110000"/>
              </a:lnSpc>
              <a:buClr>
                <a:srgbClr val="FF6600"/>
              </a:buClr>
              <a:buSzPct val="130000"/>
              <a:buFont typeface="Arial" panose="020B0604020202020204" pitchFamily="34" charset="0"/>
              <a:buChar char="•"/>
              <a:defRPr/>
            </a:pPr>
            <a:endParaRPr lang="nl-NL" altLang="nl-NL" sz="2200" dirty="0">
              <a:solidFill>
                <a:srgbClr val="404040"/>
              </a:solidFill>
              <a:ea typeface="+mn-ea"/>
              <a:cs typeface="+mn-cs"/>
            </a:endParaRP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smtClean="0">
                <a:solidFill>
                  <a:srgbClr val="404040"/>
                </a:solidFill>
                <a:ea typeface="+mn-ea"/>
                <a:cs typeface="+mn-cs"/>
              </a:rPr>
              <a:t>Ontlokken</a:t>
            </a:r>
          </a:p>
          <a:p>
            <a:pPr marL="723900" lvl="1" indent="-368300">
              <a:lnSpc>
                <a:spcPct val="110000"/>
              </a:lnSpc>
              <a:buSzPct val="130000"/>
              <a:buFont typeface="Arial" panose="020B0604020202020204" pitchFamily="34" charset="0"/>
              <a:buChar char="─"/>
              <a:defRPr/>
            </a:pPr>
            <a:r>
              <a:rPr lang="nl-NL" altLang="nl-NL" sz="2000" dirty="0" smtClean="0">
                <a:solidFill>
                  <a:srgbClr val="404040"/>
                </a:solidFill>
                <a:ea typeface="+mn-ea"/>
                <a:cs typeface="+mn-cs"/>
              </a:rPr>
              <a:t>ontlok </a:t>
            </a:r>
            <a:r>
              <a:rPr lang="nl-NL" altLang="nl-NL" sz="2000" dirty="0">
                <a:solidFill>
                  <a:srgbClr val="404040"/>
                </a:solidFill>
                <a:ea typeface="+mn-ea"/>
                <a:cs typeface="+mn-cs"/>
              </a:rPr>
              <a:t>uitspraken over de </a:t>
            </a:r>
            <a:r>
              <a:rPr lang="nl-NL" altLang="nl-NL" sz="2000" dirty="0" smtClean="0">
                <a:solidFill>
                  <a:srgbClr val="404040"/>
                </a:solidFill>
                <a:ea typeface="+mn-ea"/>
                <a:cs typeface="+mn-cs"/>
              </a:rPr>
              <a:t>visie en </a:t>
            </a:r>
            <a:r>
              <a:rPr lang="nl-NL" altLang="nl-NL" sz="2000" dirty="0">
                <a:solidFill>
                  <a:srgbClr val="404040"/>
                </a:solidFill>
                <a:ea typeface="+mn-ea"/>
                <a:cs typeface="+mn-cs"/>
              </a:rPr>
              <a:t>beweegredenen van de </a:t>
            </a:r>
            <a:r>
              <a:rPr lang="nl-NL" altLang="nl-NL" sz="2000" dirty="0" smtClean="0">
                <a:solidFill>
                  <a:srgbClr val="404040"/>
                </a:solidFill>
                <a:ea typeface="+mn-ea"/>
                <a:cs typeface="+mn-cs"/>
              </a:rPr>
              <a:t>cliënt</a:t>
            </a:r>
            <a:endParaRPr lang="nl-NL" altLang="nl-NL" sz="2000" dirty="0">
              <a:solidFill>
                <a:srgbClr val="404040"/>
              </a:solidFill>
              <a:ea typeface="+mn-ea"/>
              <a:cs typeface="+mn-cs"/>
            </a:endParaRPr>
          </a:p>
        </p:txBody>
      </p:sp>
      <p:sp>
        <p:nvSpPr>
          <p:cNvPr id="5" name="Tijdelijke aanduiding voor inhoud 2"/>
          <p:cNvSpPr txBox="1">
            <a:spLocks/>
          </p:cNvSpPr>
          <p:nvPr/>
        </p:nvSpPr>
        <p:spPr bwMode="auto">
          <a:xfrm>
            <a:off x="7019925" y="620713"/>
            <a:ext cx="1944688"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chemeClr val="bg2">
                  <a:lumMod val="60000"/>
                  <a:lumOff val="40000"/>
                </a:schemeClr>
              </a:buClr>
              <a:buSzPct val="130000"/>
              <a:defRPr/>
            </a:pPr>
            <a:r>
              <a:rPr lang="nl-NL" altLang="nl-NL" sz="1600" kern="0" dirty="0">
                <a:solidFill>
                  <a:schemeClr val="bg2">
                    <a:lumMod val="40000"/>
                    <a:lumOff val="60000"/>
                  </a:schemeClr>
                </a:solidFill>
              </a:rPr>
              <a:t>Partnerschap</a:t>
            </a:r>
          </a:p>
          <a:p>
            <a:pPr eaLnBrk="1" hangingPunct="1">
              <a:buClr>
                <a:schemeClr val="bg2">
                  <a:lumMod val="60000"/>
                  <a:lumOff val="40000"/>
                </a:schemeClr>
              </a:buClr>
              <a:buSzPct val="130000"/>
              <a:defRPr/>
            </a:pPr>
            <a:r>
              <a:rPr lang="nl-NL" altLang="nl-NL" sz="1600" kern="0" dirty="0">
                <a:solidFill>
                  <a:schemeClr val="bg2">
                    <a:lumMod val="40000"/>
                    <a:lumOff val="60000"/>
                  </a:schemeClr>
                </a:solidFill>
              </a:rPr>
              <a:t>Acceptatie</a:t>
            </a:r>
          </a:p>
          <a:p>
            <a:pPr eaLnBrk="1" hangingPunct="1">
              <a:buClr>
                <a:srgbClr val="669900"/>
              </a:buClr>
              <a:buSzPct val="130000"/>
              <a:defRPr/>
            </a:pPr>
            <a:r>
              <a:rPr lang="nl-NL" altLang="nl-NL" sz="1600" kern="0" dirty="0" smtClean="0"/>
              <a:t>Compassie</a:t>
            </a:r>
          </a:p>
          <a:p>
            <a:pPr eaLnBrk="1" hangingPunct="1">
              <a:buClr>
                <a:srgbClr val="669900"/>
              </a:buClr>
              <a:buSzPct val="130000"/>
              <a:defRPr/>
            </a:pPr>
            <a:r>
              <a:rPr lang="nl-NL" altLang="nl-NL" sz="1600" kern="0" dirty="0" smtClean="0"/>
              <a:t>Ontlokken</a:t>
            </a:r>
            <a:r>
              <a:rPr lang="nl-NL" altLang="nl-NL" sz="2200" kern="0" dirty="0" smtClean="0"/>
              <a:t> </a:t>
            </a:r>
            <a:endParaRPr lang="nl-NL" altLang="nl-NL" sz="2200" kern="0" dirty="0"/>
          </a:p>
        </p:txBody>
      </p:sp>
      <p:pic>
        <p:nvPicPr>
          <p:cNvPr id="317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014650"/>
            <a:ext cx="890588"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Tijdelijke aanduiding voor dianumm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847C0D-E9F9-4D17-947A-8592E5887552}" type="slidenum">
              <a:rPr lang="nl-NL" altLang="nl-NL" sz="1400"/>
              <a:pPr>
                <a:spcBef>
                  <a:spcPct val="0"/>
                </a:spcBef>
                <a:buFontTx/>
                <a:buNone/>
              </a:pPr>
              <a:t>13</a:t>
            </a:fld>
            <a:endParaRPr lang="nl-NL" altLang="nl-NL" sz="1400"/>
          </a:p>
        </p:txBody>
      </p:sp>
    </p:spTree>
    <p:extLst>
      <p:ext uri="{BB962C8B-B14F-4D97-AF65-F5344CB8AC3E}">
        <p14:creationId xmlns:p14="http://schemas.microsoft.com/office/powerpoint/2010/main" val="3497202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pPr algn="l">
              <a:defRPr/>
            </a:pPr>
            <a:r>
              <a:rPr lang="nl-NL" altLang="nl-NL" sz="4000" b="1" kern="1200" dirty="0">
                <a:solidFill>
                  <a:srgbClr val="FF9933"/>
                </a:solidFill>
                <a:latin typeface="+mn-lt"/>
                <a:ea typeface="+mn-ea"/>
                <a:cs typeface="+mn-cs"/>
              </a:rPr>
              <a:t>De processen </a:t>
            </a:r>
            <a:br>
              <a:rPr lang="nl-NL" altLang="nl-NL" sz="4000" b="1" kern="1200" dirty="0">
                <a:solidFill>
                  <a:srgbClr val="FF9933"/>
                </a:solidFill>
                <a:latin typeface="+mn-lt"/>
                <a:ea typeface="+mn-ea"/>
                <a:cs typeface="+mn-cs"/>
              </a:rPr>
            </a:br>
            <a:r>
              <a:rPr lang="nl-NL" altLang="nl-NL" sz="2400" b="1" kern="1200" dirty="0">
                <a:solidFill>
                  <a:srgbClr val="FF9933"/>
                </a:solidFill>
                <a:latin typeface="+mn-lt"/>
                <a:ea typeface="+mn-ea"/>
                <a:cs typeface="+mn-cs"/>
              </a:rPr>
              <a:t>in </a:t>
            </a:r>
            <a:r>
              <a:rPr lang="nl-NL" altLang="nl-NL" sz="2400" b="1" kern="1200" dirty="0" smtClean="0">
                <a:solidFill>
                  <a:srgbClr val="FF9933"/>
                </a:solidFill>
                <a:latin typeface="+mn-lt"/>
                <a:ea typeface="+mn-ea"/>
                <a:cs typeface="+mn-cs"/>
              </a:rPr>
              <a:t>Coachende Gespreksvoering</a:t>
            </a:r>
            <a:endParaRPr lang="nl-NL" altLang="nl-NL" sz="2400" b="1" kern="1200" dirty="0">
              <a:solidFill>
                <a:srgbClr val="FF9933"/>
              </a:solidFill>
              <a:latin typeface="+mn-lt"/>
              <a:ea typeface="+mn-ea"/>
              <a:cs typeface="+mn-cs"/>
            </a:endParaRPr>
          </a:p>
        </p:txBody>
      </p:sp>
      <p:pic>
        <p:nvPicPr>
          <p:cNvPr id="32771"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844675"/>
            <a:ext cx="41894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5651500" y="1811338"/>
            <a:ext cx="3168650" cy="584200"/>
          </a:xfrm>
          <a:prstGeom prst="rect">
            <a:avLst/>
          </a:prstGeom>
          <a:noFill/>
        </p:spPr>
        <p:txBody>
          <a:bodyPr>
            <a:spAutoFit/>
          </a:bodyPr>
          <a:lstStyle/>
          <a:p>
            <a:pPr eaLnBrk="1" hangingPunct="1">
              <a:defRPr/>
            </a:pPr>
            <a:r>
              <a:rPr lang="nl-NL" sz="1600" dirty="0">
                <a:solidFill>
                  <a:schemeClr val="accent3">
                    <a:lumMod val="50000"/>
                  </a:schemeClr>
                </a:solidFill>
              </a:rPr>
              <a:t>Werken aan een gelijkwaardige werkrelatie</a:t>
            </a:r>
          </a:p>
        </p:txBody>
      </p:sp>
      <p:sp>
        <p:nvSpPr>
          <p:cNvPr id="7" name="Tekstvak 6"/>
          <p:cNvSpPr txBox="1"/>
          <p:nvPr/>
        </p:nvSpPr>
        <p:spPr>
          <a:xfrm>
            <a:off x="6875463" y="4292600"/>
            <a:ext cx="1944687" cy="1077913"/>
          </a:xfrm>
          <a:prstGeom prst="rect">
            <a:avLst/>
          </a:prstGeom>
          <a:noFill/>
        </p:spPr>
        <p:txBody>
          <a:bodyPr>
            <a:spAutoFit/>
          </a:bodyPr>
          <a:lstStyle/>
          <a:p>
            <a:pPr eaLnBrk="1" hangingPunct="1">
              <a:defRPr/>
            </a:pPr>
            <a:r>
              <a:rPr lang="nl-NL" altLang="nl-NL" sz="1600" dirty="0">
                <a:solidFill>
                  <a:schemeClr val="accent3">
                    <a:lumMod val="50000"/>
                  </a:schemeClr>
                </a:solidFill>
              </a:rPr>
              <a:t>Samen bepalen van de agenda en v</a:t>
            </a:r>
            <a:r>
              <a:rPr lang="nl-NL" sz="1600" dirty="0">
                <a:solidFill>
                  <a:schemeClr val="accent3">
                    <a:lumMod val="50000"/>
                  </a:schemeClr>
                </a:solidFill>
              </a:rPr>
              <a:t>eranderdoelen vaststellen</a:t>
            </a:r>
          </a:p>
        </p:txBody>
      </p:sp>
      <p:sp>
        <p:nvSpPr>
          <p:cNvPr id="8" name="Tekstvak 7"/>
          <p:cNvSpPr txBox="1"/>
          <p:nvPr/>
        </p:nvSpPr>
        <p:spPr>
          <a:xfrm>
            <a:off x="1835150" y="5445125"/>
            <a:ext cx="2449513" cy="831850"/>
          </a:xfrm>
          <a:prstGeom prst="rect">
            <a:avLst/>
          </a:prstGeom>
          <a:noFill/>
        </p:spPr>
        <p:txBody>
          <a:bodyPr>
            <a:spAutoFit/>
          </a:bodyPr>
          <a:lstStyle/>
          <a:p>
            <a:pPr eaLnBrk="1" hangingPunct="1">
              <a:defRPr/>
            </a:pPr>
            <a:r>
              <a:rPr lang="nl-NL" sz="1600" dirty="0">
                <a:solidFill>
                  <a:schemeClr val="accent3">
                    <a:lumMod val="50000"/>
                  </a:schemeClr>
                </a:solidFill>
              </a:rPr>
              <a:t>Ontlokken van uitspraken die gaan over verandering</a:t>
            </a:r>
          </a:p>
        </p:txBody>
      </p:sp>
      <p:sp>
        <p:nvSpPr>
          <p:cNvPr id="9" name="Tekstvak 8"/>
          <p:cNvSpPr txBox="1"/>
          <p:nvPr/>
        </p:nvSpPr>
        <p:spPr>
          <a:xfrm>
            <a:off x="755650" y="2924175"/>
            <a:ext cx="2447925" cy="831850"/>
          </a:xfrm>
          <a:prstGeom prst="rect">
            <a:avLst/>
          </a:prstGeom>
          <a:noFill/>
        </p:spPr>
        <p:txBody>
          <a:bodyPr>
            <a:spAutoFit/>
          </a:bodyPr>
          <a:lstStyle/>
          <a:p>
            <a:pPr eaLnBrk="1" hangingPunct="1">
              <a:defRPr/>
            </a:pPr>
            <a:r>
              <a:rPr lang="nl-NL" sz="1600" dirty="0">
                <a:solidFill>
                  <a:schemeClr val="accent3">
                    <a:lumMod val="50000"/>
                  </a:schemeClr>
                </a:solidFill>
              </a:rPr>
              <a:t>Daadwerkelijk vastleggen van verandering</a:t>
            </a:r>
          </a:p>
        </p:txBody>
      </p:sp>
      <p:sp>
        <p:nvSpPr>
          <p:cNvPr id="32776" name="Tijdelijke aanduiding voor dianumm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906B47-4046-43C9-BEBF-858055399607}" type="slidenum">
              <a:rPr lang="nl-NL" altLang="nl-NL" sz="1400"/>
              <a:pPr>
                <a:spcBef>
                  <a:spcPct val="0"/>
                </a:spcBef>
                <a:buFontTx/>
                <a:buNone/>
              </a:pPr>
              <a:t>14</a:t>
            </a:fld>
            <a:endParaRPr lang="nl-NL" altLang="nl-NL" sz="1400"/>
          </a:p>
        </p:txBody>
      </p:sp>
    </p:spTree>
    <p:extLst>
      <p:ext uri="{BB962C8B-B14F-4D97-AF65-F5344CB8AC3E}">
        <p14:creationId xmlns:p14="http://schemas.microsoft.com/office/powerpoint/2010/main" val="26605568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74638"/>
            <a:ext cx="8675687" cy="1143000"/>
          </a:xfrm>
        </p:spPr>
        <p:txBody>
          <a:bodyPr/>
          <a:lstStyle/>
          <a:p>
            <a:pPr algn="l">
              <a:defRPr/>
            </a:pPr>
            <a:r>
              <a:rPr lang="nl-NL" sz="4000" b="1" kern="1200" dirty="0" smtClean="0">
                <a:solidFill>
                  <a:srgbClr val="FF9933"/>
                </a:solidFill>
                <a:latin typeface="+mn-lt"/>
                <a:ea typeface="+mn-ea"/>
                <a:cs typeface="+mn-cs"/>
              </a:rPr>
              <a:t>De </a:t>
            </a:r>
            <a:r>
              <a:rPr lang="nl-NL" sz="4000" b="1" kern="1200" dirty="0">
                <a:solidFill>
                  <a:srgbClr val="FF9933"/>
                </a:solidFill>
                <a:latin typeface="+mn-lt"/>
                <a:ea typeface="+mn-ea"/>
                <a:cs typeface="+mn-cs"/>
              </a:rPr>
              <a:t>technieken </a:t>
            </a:r>
            <a:r>
              <a:rPr lang="nl-NL" sz="2400" b="1" kern="1200" dirty="0" smtClean="0">
                <a:solidFill>
                  <a:srgbClr val="FF9933"/>
                </a:solidFill>
                <a:latin typeface="+mn-lt"/>
                <a:ea typeface="+mn-ea"/>
                <a:cs typeface="+mn-cs"/>
              </a:rPr>
              <a:t>in </a:t>
            </a:r>
            <a:r>
              <a:rPr lang="nl-NL" altLang="nl-NL" sz="2400" b="1" kern="1200" dirty="0" smtClean="0">
                <a:solidFill>
                  <a:srgbClr val="FF9933"/>
                </a:solidFill>
                <a:latin typeface="+mn-lt"/>
                <a:ea typeface="+mn-ea"/>
                <a:cs typeface="+mn-cs"/>
              </a:rPr>
              <a:t>Coachende Gespreksvoering</a:t>
            </a:r>
            <a:endParaRPr lang="nl-NL" sz="2400" b="1" kern="1200" dirty="0">
              <a:solidFill>
                <a:srgbClr val="FF9933"/>
              </a:solidFill>
              <a:latin typeface="+mn-lt"/>
              <a:ea typeface="+mn-ea"/>
              <a:cs typeface="+mn-cs"/>
            </a:endParaRPr>
          </a:p>
        </p:txBody>
      </p:sp>
      <p:sp>
        <p:nvSpPr>
          <p:cNvPr id="3" name="Tijdelijke aanduiding voor inhoud 2"/>
          <p:cNvSpPr>
            <a:spLocks noGrp="1"/>
          </p:cNvSpPr>
          <p:nvPr>
            <p:ph idx="1"/>
          </p:nvPr>
        </p:nvSpPr>
        <p:spPr>
          <a:xfrm>
            <a:off x="457200" y="2205038"/>
            <a:ext cx="4186238" cy="3921125"/>
          </a:xfrm>
        </p:spPr>
        <p:txBody>
          <a:bodyPr/>
          <a:lstStyle/>
          <a:p>
            <a:pPr marL="0" indent="0">
              <a:buFontTx/>
              <a:buNone/>
              <a:defRPr/>
            </a:pPr>
            <a:r>
              <a:rPr lang="nl-NL" altLang="nl-NL" dirty="0" smtClean="0">
                <a:solidFill>
                  <a:srgbClr val="404040"/>
                </a:solidFill>
              </a:rPr>
              <a:t>ORBSI</a:t>
            </a:r>
            <a:br>
              <a:rPr lang="nl-NL" altLang="nl-NL" dirty="0" smtClean="0">
                <a:solidFill>
                  <a:srgbClr val="404040"/>
                </a:solidFill>
              </a:rPr>
            </a:br>
            <a:endParaRPr lang="nl-NL" altLang="nl-NL" dirty="0" smtClean="0">
              <a:solidFill>
                <a:srgbClr val="404040"/>
              </a:solidFill>
            </a:endParaRP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a:solidFill>
                  <a:srgbClr val="404040"/>
                </a:solidFill>
                <a:ea typeface="+mn-ea"/>
                <a:cs typeface="+mn-cs"/>
              </a:rPr>
              <a:t>Open vragen</a:t>
            </a: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a:solidFill>
                  <a:srgbClr val="404040"/>
                </a:solidFill>
                <a:ea typeface="+mn-ea"/>
                <a:cs typeface="+mn-cs"/>
              </a:rPr>
              <a:t>Reflecteren</a:t>
            </a: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smtClean="0">
                <a:solidFill>
                  <a:srgbClr val="404040"/>
                </a:solidFill>
                <a:ea typeface="+mn-ea"/>
                <a:cs typeface="+mn-cs"/>
              </a:rPr>
              <a:t>Bevestigen van verandertaal</a:t>
            </a:r>
            <a:endParaRPr lang="nl-NL" altLang="nl-NL" sz="2200" dirty="0">
              <a:solidFill>
                <a:srgbClr val="404040"/>
              </a:solidFill>
              <a:ea typeface="+mn-ea"/>
              <a:cs typeface="+mn-cs"/>
            </a:endParaRP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a:solidFill>
                  <a:srgbClr val="404040"/>
                </a:solidFill>
                <a:ea typeface="+mn-ea"/>
                <a:cs typeface="+mn-cs"/>
              </a:rPr>
              <a:t>Samenvatten</a:t>
            </a: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a:solidFill>
                  <a:srgbClr val="404040"/>
                </a:solidFill>
                <a:ea typeface="+mn-ea"/>
                <a:cs typeface="+mn-cs"/>
              </a:rPr>
              <a:t>Informatie geven</a:t>
            </a:r>
          </a:p>
          <a:p>
            <a:pPr>
              <a:defRPr/>
            </a:pPr>
            <a:endParaRPr lang="nl-NL" dirty="0">
              <a:solidFill>
                <a:srgbClr val="404040"/>
              </a:solidFill>
            </a:endParaRPr>
          </a:p>
        </p:txBody>
      </p:sp>
      <p:sp>
        <p:nvSpPr>
          <p:cNvPr id="34820" name="Tijdelijke aanduiding voor dianumm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931FC4-11C7-4735-A0FB-A76C790747BA}" type="slidenum">
              <a:rPr lang="nl-NL" altLang="nl-NL" sz="1400"/>
              <a:pPr>
                <a:spcBef>
                  <a:spcPct val="0"/>
                </a:spcBef>
                <a:buFontTx/>
                <a:buNone/>
              </a:pPr>
              <a:t>15</a:t>
            </a:fld>
            <a:endParaRPr lang="nl-NL" altLang="nl-NL" sz="1400"/>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060575"/>
            <a:ext cx="4335462" cy="324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884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pPr algn="l">
              <a:defRPr/>
            </a:pPr>
            <a:r>
              <a:rPr lang="nl-NL" altLang="nl-NL" sz="4000" b="1" kern="1200" dirty="0">
                <a:solidFill>
                  <a:srgbClr val="FF9933"/>
                </a:solidFill>
                <a:latin typeface="+mn-lt"/>
                <a:ea typeface="+mn-ea"/>
                <a:cs typeface="+mn-cs"/>
              </a:rPr>
              <a:t>Reflecties</a:t>
            </a:r>
          </a:p>
        </p:txBody>
      </p:sp>
      <p:sp>
        <p:nvSpPr>
          <p:cNvPr id="32771" name="Tijdelijke aanduiding voor inhoud 2"/>
          <p:cNvSpPr>
            <a:spLocks noGrp="1"/>
          </p:cNvSpPr>
          <p:nvPr>
            <p:ph idx="1"/>
          </p:nvPr>
        </p:nvSpPr>
        <p:spPr>
          <a:xfrm>
            <a:off x="684213" y="1628775"/>
            <a:ext cx="4751387" cy="4475163"/>
          </a:xfrm>
        </p:spPr>
        <p:txBody>
          <a:bodyPr/>
          <a:lstStyle/>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smtClean="0">
                <a:solidFill>
                  <a:srgbClr val="404040"/>
                </a:solidFill>
                <a:ea typeface="+mn-ea"/>
                <a:cs typeface="+mn-cs"/>
              </a:rPr>
              <a:t>Soorten reflecties:</a:t>
            </a:r>
          </a:p>
          <a:p>
            <a:pPr marL="723900" lvl="1" indent="-368300">
              <a:lnSpc>
                <a:spcPct val="110000"/>
              </a:lnSpc>
              <a:buClr>
                <a:srgbClr val="FF6600"/>
              </a:buClr>
              <a:buSzPct val="130000"/>
              <a:buFont typeface="Arial" panose="020B0604020202020204" pitchFamily="34" charset="0"/>
              <a:buChar char="─"/>
              <a:defRPr/>
            </a:pPr>
            <a:r>
              <a:rPr lang="nl-NL" altLang="nl-NL" sz="1800" i="1" dirty="0">
                <a:solidFill>
                  <a:srgbClr val="404040"/>
                </a:solidFill>
                <a:ea typeface="+mn-ea"/>
                <a:cs typeface="+mn-cs"/>
              </a:rPr>
              <a:t>Enkelvoudige reflecties </a:t>
            </a:r>
            <a:r>
              <a:rPr lang="nl-NL" altLang="nl-NL" sz="1800" dirty="0" smtClean="0">
                <a:solidFill>
                  <a:srgbClr val="404040"/>
                </a:solidFill>
                <a:ea typeface="+mn-ea"/>
                <a:cs typeface="+mn-cs"/>
              </a:rPr>
              <a:t>blijven dicht bij wat de cliënt zegt (boven </a:t>
            </a:r>
            <a:r>
              <a:rPr lang="nl-NL" altLang="nl-NL" sz="1800" dirty="0">
                <a:solidFill>
                  <a:srgbClr val="404040"/>
                </a:solidFill>
                <a:ea typeface="+mn-ea"/>
                <a:cs typeface="+mn-cs"/>
              </a:rPr>
              <a:t>de ijsberg)</a:t>
            </a:r>
          </a:p>
          <a:p>
            <a:pPr marL="723900" lvl="1" indent="-368300">
              <a:lnSpc>
                <a:spcPct val="110000"/>
              </a:lnSpc>
              <a:buClr>
                <a:srgbClr val="FF6600"/>
              </a:buClr>
              <a:buSzPct val="130000"/>
              <a:buFont typeface="Arial" panose="020B0604020202020204" pitchFamily="34" charset="0"/>
              <a:buChar char="─"/>
              <a:defRPr/>
            </a:pPr>
            <a:r>
              <a:rPr lang="nl-NL" altLang="nl-NL" sz="1800" i="1" dirty="0">
                <a:solidFill>
                  <a:srgbClr val="404040"/>
                </a:solidFill>
                <a:ea typeface="+mn-ea"/>
                <a:cs typeface="+mn-cs"/>
              </a:rPr>
              <a:t>Complexe reflecties </a:t>
            </a:r>
            <a:r>
              <a:rPr lang="nl-NL" altLang="nl-NL" sz="1800" dirty="0">
                <a:solidFill>
                  <a:srgbClr val="404040"/>
                </a:solidFill>
                <a:ea typeface="+mn-ea"/>
                <a:cs typeface="+mn-cs"/>
              </a:rPr>
              <a:t>kunnen o.a. gegeven worden op: inhoud, gevoel, betekenis, belang, </a:t>
            </a:r>
            <a:r>
              <a:rPr lang="nl-NL" altLang="nl-NL" sz="1800" dirty="0" smtClean="0">
                <a:solidFill>
                  <a:srgbClr val="404040"/>
                </a:solidFill>
                <a:ea typeface="+mn-ea"/>
                <a:cs typeface="+mn-cs"/>
              </a:rPr>
              <a:t>versterken, afzwakken </a:t>
            </a:r>
            <a:r>
              <a:rPr lang="nl-NL" altLang="nl-NL" sz="1800" dirty="0">
                <a:solidFill>
                  <a:srgbClr val="404040"/>
                </a:solidFill>
                <a:ea typeface="+mn-ea"/>
                <a:cs typeface="+mn-cs"/>
              </a:rPr>
              <a:t>(onder de ijsberg)</a:t>
            </a:r>
          </a:p>
          <a:p>
            <a:pPr marL="723900" lvl="1" indent="-368300">
              <a:lnSpc>
                <a:spcPct val="110000"/>
              </a:lnSpc>
              <a:buClr>
                <a:srgbClr val="FF6600"/>
              </a:buClr>
              <a:buSzPct val="130000"/>
              <a:buFont typeface="Arial" panose="020B0604020202020204" pitchFamily="34" charset="0"/>
              <a:buChar char="─"/>
              <a:defRPr/>
            </a:pPr>
            <a:r>
              <a:rPr lang="nl-NL" altLang="nl-NL" sz="1800" i="1" dirty="0">
                <a:solidFill>
                  <a:srgbClr val="404040"/>
                </a:solidFill>
                <a:ea typeface="+mn-ea"/>
                <a:cs typeface="+mn-cs"/>
              </a:rPr>
              <a:t>Dubbelzijdige </a:t>
            </a:r>
            <a:r>
              <a:rPr lang="nl-NL" altLang="nl-NL" sz="1800" i="1" dirty="0" smtClean="0">
                <a:solidFill>
                  <a:srgbClr val="404040"/>
                </a:solidFill>
                <a:ea typeface="+mn-ea"/>
                <a:cs typeface="+mn-cs"/>
              </a:rPr>
              <a:t>reflecties </a:t>
            </a:r>
            <a:r>
              <a:rPr lang="nl-NL" altLang="nl-NL" sz="1800" dirty="0" smtClean="0">
                <a:solidFill>
                  <a:srgbClr val="404040"/>
                </a:solidFill>
                <a:ea typeface="+mn-ea"/>
                <a:cs typeface="+mn-cs"/>
              </a:rPr>
              <a:t>brengen de ambivalentie van de cliënt aan het licht (“aan de ene kant voel je… en aan de andere kant…”).</a:t>
            </a:r>
            <a:endParaRPr lang="nl-NL" altLang="nl-NL" sz="1800" dirty="0">
              <a:solidFill>
                <a:srgbClr val="404040"/>
              </a:solidFill>
              <a:ea typeface="+mn-ea"/>
              <a:cs typeface="+mn-cs"/>
            </a:endParaRPr>
          </a:p>
        </p:txBody>
      </p:sp>
      <p:pic>
        <p:nvPicPr>
          <p:cNvPr id="43012" name="Picture 5"/>
          <p:cNvPicPr>
            <a:picLocks noChangeAspect="1" noChangeArrowheads="1"/>
          </p:cNvPicPr>
          <p:nvPr/>
        </p:nvPicPr>
        <p:blipFill>
          <a:blip r:embed="rId3">
            <a:extLst>
              <a:ext uri="{28A0092B-C50C-407E-A947-70E740481C1C}">
                <a14:useLocalDpi xmlns:a14="http://schemas.microsoft.com/office/drawing/2010/main" val="0"/>
              </a:ext>
            </a:extLst>
          </a:blip>
          <a:srcRect r="37613"/>
          <a:stretch>
            <a:fillRect/>
          </a:stretch>
        </p:blipFill>
        <p:spPr bwMode="auto">
          <a:xfrm>
            <a:off x="5651500" y="1916113"/>
            <a:ext cx="2479675" cy="351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inhoud 2"/>
          <p:cNvSpPr txBox="1">
            <a:spLocks/>
          </p:cNvSpPr>
          <p:nvPr/>
        </p:nvSpPr>
        <p:spPr bwMode="auto">
          <a:xfrm>
            <a:off x="7524750" y="404813"/>
            <a:ext cx="1439863"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chemeClr val="bg2">
                  <a:lumMod val="60000"/>
                  <a:lumOff val="40000"/>
                </a:schemeClr>
              </a:buClr>
              <a:buSzPct val="130000"/>
              <a:defRPr/>
            </a:pPr>
            <a:r>
              <a:rPr lang="nl-NL" altLang="nl-NL" sz="1200" kern="0" dirty="0">
                <a:solidFill>
                  <a:schemeClr val="bg2">
                    <a:lumMod val="40000"/>
                    <a:lumOff val="60000"/>
                  </a:schemeClr>
                </a:solidFill>
              </a:rPr>
              <a:t>Open Vragen</a:t>
            </a:r>
          </a:p>
          <a:p>
            <a:pPr eaLnBrk="1" hangingPunct="1">
              <a:buClr>
                <a:schemeClr val="bg2">
                  <a:lumMod val="60000"/>
                  <a:lumOff val="40000"/>
                </a:schemeClr>
              </a:buClr>
              <a:buSzPct val="130000"/>
              <a:defRPr/>
            </a:pPr>
            <a:r>
              <a:rPr lang="nl-NL" altLang="nl-NL" sz="1200" kern="0" dirty="0" smtClean="0"/>
              <a:t>Reflecties</a:t>
            </a:r>
            <a:endParaRPr lang="nl-NL" altLang="nl-NL" sz="1200" kern="0" dirty="0"/>
          </a:p>
          <a:p>
            <a:pPr eaLnBrk="1" hangingPunct="1">
              <a:buClr>
                <a:schemeClr val="bg2">
                  <a:lumMod val="60000"/>
                  <a:lumOff val="40000"/>
                </a:schemeClr>
              </a:buClr>
              <a:buSzPct val="130000"/>
              <a:defRPr/>
            </a:pPr>
            <a:r>
              <a:rPr lang="nl-NL" altLang="nl-NL" sz="1200" kern="0" dirty="0" smtClean="0">
                <a:solidFill>
                  <a:schemeClr val="bg2">
                    <a:lumMod val="40000"/>
                    <a:lumOff val="60000"/>
                  </a:schemeClr>
                </a:solidFill>
              </a:rPr>
              <a:t>Bevestigen</a:t>
            </a:r>
            <a:endParaRPr lang="nl-NL" altLang="nl-NL" sz="1200" kern="0" dirty="0">
              <a:solidFill>
                <a:schemeClr val="bg2">
                  <a:lumMod val="40000"/>
                  <a:lumOff val="60000"/>
                </a:schemeClr>
              </a:solidFill>
            </a:endParaRPr>
          </a:p>
          <a:p>
            <a:pPr eaLnBrk="1" hangingPunct="1">
              <a:buClr>
                <a:schemeClr val="bg2">
                  <a:lumMod val="60000"/>
                  <a:lumOff val="40000"/>
                </a:schemeClr>
              </a:buClr>
              <a:buSzPct val="130000"/>
              <a:defRPr/>
            </a:pPr>
            <a:r>
              <a:rPr lang="nl-NL" altLang="nl-NL" sz="1200" kern="0" dirty="0" smtClean="0">
                <a:solidFill>
                  <a:schemeClr val="bg2">
                    <a:lumMod val="40000"/>
                    <a:lumOff val="60000"/>
                  </a:schemeClr>
                </a:solidFill>
              </a:rPr>
              <a:t>Samenvatten</a:t>
            </a:r>
          </a:p>
          <a:p>
            <a:pPr eaLnBrk="1" hangingPunct="1">
              <a:buClr>
                <a:schemeClr val="bg2">
                  <a:lumMod val="60000"/>
                  <a:lumOff val="40000"/>
                </a:schemeClr>
              </a:buClr>
              <a:buSzPct val="130000"/>
              <a:defRPr/>
            </a:pPr>
            <a:r>
              <a:rPr lang="nl-NL" altLang="nl-NL" sz="1200" kern="0" dirty="0" smtClean="0">
                <a:solidFill>
                  <a:schemeClr val="bg2">
                    <a:lumMod val="40000"/>
                    <a:lumOff val="60000"/>
                  </a:schemeClr>
                </a:solidFill>
              </a:rPr>
              <a:t>Informeren</a:t>
            </a:r>
            <a:endParaRPr lang="nl-NL" altLang="nl-NL" sz="1200" kern="0" dirty="0">
              <a:solidFill>
                <a:schemeClr val="bg2">
                  <a:lumMod val="40000"/>
                  <a:lumOff val="60000"/>
                </a:schemeClr>
              </a:solidFill>
            </a:endParaRPr>
          </a:p>
        </p:txBody>
      </p:sp>
      <p:pic>
        <p:nvPicPr>
          <p:cNvPr id="430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39587"/>
            <a:ext cx="863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Tijdelijke aanduiding voor dianumm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7EF1EE-6BA2-43DF-A735-DC9EB1ACF4A0}" type="slidenum">
              <a:rPr lang="nl-NL" altLang="nl-NL" sz="1400"/>
              <a:pPr>
                <a:spcBef>
                  <a:spcPct val="0"/>
                </a:spcBef>
                <a:buFontTx/>
                <a:buNone/>
              </a:pPr>
              <a:t>16</a:t>
            </a:fld>
            <a:endParaRPr lang="nl-NL" altLang="nl-NL" sz="1400"/>
          </a:p>
        </p:txBody>
      </p:sp>
    </p:spTree>
    <p:extLst>
      <p:ext uri="{BB962C8B-B14F-4D97-AF65-F5344CB8AC3E}">
        <p14:creationId xmlns:p14="http://schemas.microsoft.com/office/powerpoint/2010/main" val="3092728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a:xfrm>
            <a:off x="468313" y="260350"/>
            <a:ext cx="8229600" cy="1143000"/>
          </a:xfrm>
        </p:spPr>
        <p:txBody>
          <a:bodyPr/>
          <a:lstStyle/>
          <a:p>
            <a:pPr algn="l">
              <a:defRPr/>
            </a:pPr>
            <a:r>
              <a:rPr lang="nl-NL" altLang="nl-NL" sz="4000" b="1" kern="1200" dirty="0">
                <a:solidFill>
                  <a:srgbClr val="FF9933"/>
                </a:solidFill>
                <a:latin typeface="+mn-lt"/>
                <a:ea typeface="+mn-ea"/>
                <a:cs typeface="+mn-cs"/>
              </a:rPr>
              <a:t>Informeren</a:t>
            </a:r>
          </a:p>
        </p:txBody>
      </p:sp>
      <p:sp>
        <p:nvSpPr>
          <p:cNvPr id="48131" name="Tijdelijke aanduiding voor inhoud 2"/>
          <p:cNvSpPr>
            <a:spLocks noGrp="1"/>
          </p:cNvSpPr>
          <p:nvPr>
            <p:ph idx="1"/>
          </p:nvPr>
        </p:nvSpPr>
        <p:spPr>
          <a:xfrm>
            <a:off x="457200" y="2060575"/>
            <a:ext cx="8229600" cy="4065588"/>
          </a:xfrm>
        </p:spPr>
        <p:txBody>
          <a:bodyPr/>
          <a:lstStyle/>
          <a:p>
            <a:pPr marL="0" lvl="1" indent="0" eaLnBrk="1" hangingPunct="1">
              <a:lnSpc>
                <a:spcPct val="110000"/>
              </a:lnSpc>
              <a:buClr>
                <a:srgbClr val="FF6600"/>
              </a:buClr>
              <a:buSzPct val="130000"/>
              <a:buFontTx/>
              <a:buNone/>
              <a:defRPr/>
            </a:pPr>
            <a:r>
              <a:rPr lang="nl-NL" altLang="nl-NL" sz="2200" b="1" dirty="0">
                <a:solidFill>
                  <a:srgbClr val="404040"/>
                </a:solidFill>
                <a:ea typeface="+mn-ea"/>
                <a:cs typeface="+mn-cs"/>
              </a:rPr>
              <a:t>Ontlokken – aanbieden </a:t>
            </a:r>
            <a:r>
              <a:rPr lang="nl-NL" altLang="nl-NL" sz="2200" b="1" dirty="0" smtClean="0">
                <a:solidFill>
                  <a:srgbClr val="404040"/>
                </a:solidFill>
                <a:ea typeface="+mn-ea"/>
                <a:cs typeface="+mn-cs"/>
              </a:rPr>
              <a:t>– ontlokken:</a:t>
            </a:r>
          </a:p>
          <a:p>
            <a:pPr marL="0" lvl="1" indent="0" eaLnBrk="1" hangingPunct="1">
              <a:lnSpc>
                <a:spcPct val="110000"/>
              </a:lnSpc>
              <a:buClr>
                <a:srgbClr val="FF6600"/>
              </a:buClr>
              <a:buSzPct val="130000"/>
              <a:buFontTx/>
              <a:buNone/>
              <a:defRPr/>
            </a:pPr>
            <a:endParaRPr lang="nl-NL" altLang="nl-NL" sz="2200" dirty="0">
              <a:solidFill>
                <a:srgbClr val="404040"/>
              </a:solidFill>
              <a:ea typeface="+mn-ea"/>
              <a:cs typeface="+mn-cs"/>
            </a:endParaRP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smtClean="0">
                <a:solidFill>
                  <a:srgbClr val="404040"/>
                </a:solidFill>
                <a:ea typeface="+mn-ea"/>
                <a:cs typeface="+mn-cs"/>
              </a:rPr>
              <a:t>Vraag </a:t>
            </a:r>
            <a:r>
              <a:rPr lang="nl-NL" altLang="nl-NL" sz="2200" dirty="0">
                <a:solidFill>
                  <a:srgbClr val="404040"/>
                </a:solidFill>
                <a:ea typeface="+mn-ea"/>
                <a:cs typeface="+mn-cs"/>
              </a:rPr>
              <a:t>wat de </a:t>
            </a:r>
            <a:r>
              <a:rPr lang="nl-NL" altLang="nl-NL" sz="2200" dirty="0" smtClean="0">
                <a:solidFill>
                  <a:srgbClr val="404040"/>
                </a:solidFill>
                <a:ea typeface="+mn-ea"/>
                <a:cs typeface="+mn-cs"/>
              </a:rPr>
              <a:t>cliënt </a:t>
            </a:r>
            <a:r>
              <a:rPr lang="nl-NL" altLang="nl-NL" sz="2200" dirty="0">
                <a:solidFill>
                  <a:srgbClr val="404040"/>
                </a:solidFill>
                <a:ea typeface="+mn-ea"/>
                <a:cs typeface="+mn-cs"/>
              </a:rPr>
              <a:t>al </a:t>
            </a:r>
            <a:r>
              <a:rPr lang="nl-NL" altLang="nl-NL" sz="2200" dirty="0" smtClean="0">
                <a:solidFill>
                  <a:srgbClr val="404040"/>
                </a:solidFill>
                <a:ea typeface="+mn-ea"/>
                <a:cs typeface="+mn-cs"/>
              </a:rPr>
              <a:t>weet</a:t>
            </a:r>
          </a:p>
          <a:p>
            <a:pPr marL="342900" lvl="1" indent="-342900" eaLnBrk="1" hangingPunct="1">
              <a:lnSpc>
                <a:spcPct val="110000"/>
              </a:lnSpc>
              <a:buClr>
                <a:srgbClr val="FF6600"/>
              </a:buClr>
              <a:buSzPct val="130000"/>
              <a:buFont typeface="Arial" panose="020B0604020202020204" pitchFamily="34" charset="0"/>
              <a:buChar char="•"/>
              <a:defRPr/>
            </a:pPr>
            <a:endParaRPr lang="nl-NL" altLang="nl-NL" sz="2200" dirty="0">
              <a:solidFill>
                <a:srgbClr val="404040"/>
              </a:solidFill>
              <a:ea typeface="+mn-ea"/>
              <a:cs typeface="+mn-cs"/>
            </a:endParaRP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smtClean="0">
                <a:solidFill>
                  <a:srgbClr val="404040"/>
                </a:solidFill>
                <a:ea typeface="+mn-ea"/>
                <a:cs typeface="+mn-cs"/>
              </a:rPr>
              <a:t>Vraag toestemming om informatie </a:t>
            </a:r>
            <a:r>
              <a:rPr lang="nl-NL" altLang="nl-NL" sz="2200" dirty="0">
                <a:solidFill>
                  <a:srgbClr val="404040"/>
                </a:solidFill>
                <a:ea typeface="+mn-ea"/>
                <a:cs typeface="+mn-cs"/>
              </a:rPr>
              <a:t>te mogen </a:t>
            </a:r>
            <a:r>
              <a:rPr lang="nl-NL" altLang="nl-NL" sz="2200" dirty="0" smtClean="0">
                <a:solidFill>
                  <a:srgbClr val="404040"/>
                </a:solidFill>
                <a:ea typeface="+mn-ea"/>
                <a:cs typeface="+mn-cs"/>
              </a:rPr>
              <a:t>geven</a:t>
            </a:r>
          </a:p>
          <a:p>
            <a:pPr marL="342900" lvl="1" indent="-342900" eaLnBrk="1" hangingPunct="1">
              <a:lnSpc>
                <a:spcPct val="110000"/>
              </a:lnSpc>
              <a:buClr>
                <a:srgbClr val="FF6600"/>
              </a:buClr>
              <a:buSzPct val="130000"/>
              <a:buFont typeface="Arial" panose="020B0604020202020204" pitchFamily="34" charset="0"/>
              <a:buChar char="•"/>
              <a:defRPr/>
            </a:pPr>
            <a:endParaRPr lang="nl-NL" altLang="nl-NL" sz="2200" dirty="0">
              <a:solidFill>
                <a:srgbClr val="404040"/>
              </a:solidFill>
              <a:ea typeface="+mn-ea"/>
              <a:cs typeface="+mn-cs"/>
            </a:endParaRPr>
          </a:p>
          <a:p>
            <a:pPr marL="342900" lvl="1" indent="-342900" eaLnBrk="1" hangingPunct="1">
              <a:lnSpc>
                <a:spcPct val="110000"/>
              </a:lnSpc>
              <a:buClr>
                <a:srgbClr val="FF6600"/>
              </a:buClr>
              <a:buSzPct val="130000"/>
              <a:buFont typeface="Arial" panose="020B0604020202020204" pitchFamily="34" charset="0"/>
              <a:buChar char="•"/>
              <a:defRPr/>
            </a:pPr>
            <a:r>
              <a:rPr lang="nl-NL" altLang="nl-NL" sz="2200" dirty="0" smtClean="0">
                <a:solidFill>
                  <a:srgbClr val="404040"/>
                </a:solidFill>
                <a:ea typeface="+mn-ea"/>
                <a:cs typeface="+mn-cs"/>
              </a:rPr>
              <a:t>Vraag </a:t>
            </a:r>
            <a:r>
              <a:rPr lang="nl-NL" altLang="nl-NL" sz="2200" dirty="0">
                <a:solidFill>
                  <a:srgbClr val="404040"/>
                </a:solidFill>
                <a:ea typeface="+mn-ea"/>
                <a:cs typeface="+mn-cs"/>
              </a:rPr>
              <a:t>wat de </a:t>
            </a:r>
            <a:r>
              <a:rPr lang="nl-NL" altLang="nl-NL" sz="2200" dirty="0" smtClean="0">
                <a:solidFill>
                  <a:srgbClr val="404040"/>
                </a:solidFill>
                <a:ea typeface="+mn-ea"/>
                <a:cs typeface="+mn-cs"/>
              </a:rPr>
              <a:t>cliënt herkent/vindt</a:t>
            </a:r>
            <a:endParaRPr lang="nl-NL" altLang="nl-NL" sz="2200" dirty="0">
              <a:solidFill>
                <a:srgbClr val="404040"/>
              </a:solidFill>
              <a:ea typeface="+mn-ea"/>
              <a:cs typeface="+mn-cs"/>
            </a:endParaRPr>
          </a:p>
          <a:p>
            <a:pPr marL="342900" lvl="1" indent="-342900" eaLnBrk="1" hangingPunct="1">
              <a:lnSpc>
                <a:spcPct val="110000"/>
              </a:lnSpc>
              <a:buClr>
                <a:srgbClr val="FF6600"/>
              </a:buClr>
              <a:buSzPct val="130000"/>
              <a:buFont typeface="Arial" panose="020B0604020202020204" pitchFamily="34" charset="0"/>
              <a:buChar char="•"/>
              <a:defRPr/>
            </a:pPr>
            <a:endParaRPr lang="nl-NL" altLang="nl-NL" sz="2200" dirty="0">
              <a:ea typeface="+mn-ea"/>
              <a:cs typeface="+mn-cs"/>
            </a:endParaRPr>
          </a:p>
          <a:p>
            <a:pPr>
              <a:defRPr/>
            </a:pPr>
            <a:endParaRPr lang="nl-NL" altLang="nl-NL" dirty="0" smtClean="0"/>
          </a:p>
        </p:txBody>
      </p:sp>
      <p:sp>
        <p:nvSpPr>
          <p:cNvPr id="4" name="Tijdelijke aanduiding voor inhoud 2"/>
          <p:cNvSpPr txBox="1">
            <a:spLocks/>
          </p:cNvSpPr>
          <p:nvPr/>
        </p:nvSpPr>
        <p:spPr bwMode="auto">
          <a:xfrm>
            <a:off x="7524750" y="404813"/>
            <a:ext cx="1439863"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chemeClr val="bg2">
                  <a:lumMod val="60000"/>
                  <a:lumOff val="40000"/>
                </a:schemeClr>
              </a:buClr>
              <a:buSzPct val="130000"/>
              <a:defRPr/>
            </a:pPr>
            <a:r>
              <a:rPr lang="nl-NL" altLang="nl-NL" sz="1200" kern="0" dirty="0">
                <a:solidFill>
                  <a:schemeClr val="bg2">
                    <a:lumMod val="40000"/>
                    <a:lumOff val="60000"/>
                  </a:schemeClr>
                </a:solidFill>
              </a:rPr>
              <a:t>Open Vragen</a:t>
            </a:r>
          </a:p>
          <a:p>
            <a:pPr eaLnBrk="1" hangingPunct="1">
              <a:buClr>
                <a:schemeClr val="bg2">
                  <a:lumMod val="60000"/>
                  <a:lumOff val="40000"/>
                </a:schemeClr>
              </a:buClr>
              <a:buSzPct val="130000"/>
              <a:defRPr/>
            </a:pPr>
            <a:r>
              <a:rPr lang="nl-NL" altLang="nl-NL" sz="1200" kern="0" dirty="0">
                <a:solidFill>
                  <a:schemeClr val="bg2">
                    <a:lumMod val="40000"/>
                    <a:lumOff val="60000"/>
                  </a:schemeClr>
                </a:solidFill>
              </a:rPr>
              <a:t>Reflecties</a:t>
            </a:r>
          </a:p>
          <a:p>
            <a:pPr eaLnBrk="1" hangingPunct="1">
              <a:buClr>
                <a:schemeClr val="bg2">
                  <a:lumMod val="60000"/>
                  <a:lumOff val="40000"/>
                </a:schemeClr>
              </a:buClr>
              <a:buSzPct val="130000"/>
              <a:defRPr/>
            </a:pPr>
            <a:r>
              <a:rPr lang="nl-NL" altLang="nl-NL" sz="1200" kern="0" dirty="0">
                <a:solidFill>
                  <a:schemeClr val="bg2">
                    <a:lumMod val="40000"/>
                    <a:lumOff val="60000"/>
                  </a:schemeClr>
                </a:solidFill>
              </a:rPr>
              <a:t>Bevestigen</a:t>
            </a:r>
          </a:p>
          <a:p>
            <a:pPr eaLnBrk="1" hangingPunct="1">
              <a:buClr>
                <a:schemeClr val="bg2">
                  <a:lumMod val="60000"/>
                  <a:lumOff val="40000"/>
                </a:schemeClr>
              </a:buClr>
              <a:buSzPct val="130000"/>
              <a:defRPr/>
            </a:pPr>
            <a:r>
              <a:rPr lang="nl-NL" altLang="nl-NL" sz="1200" kern="0" dirty="0">
                <a:solidFill>
                  <a:schemeClr val="bg2">
                    <a:lumMod val="40000"/>
                    <a:lumOff val="60000"/>
                  </a:schemeClr>
                </a:solidFill>
              </a:rPr>
              <a:t>Samenvatten</a:t>
            </a:r>
          </a:p>
          <a:p>
            <a:pPr eaLnBrk="1" hangingPunct="1">
              <a:buClr>
                <a:schemeClr val="bg2">
                  <a:lumMod val="60000"/>
                  <a:lumOff val="40000"/>
                </a:schemeClr>
              </a:buClr>
              <a:buSzPct val="130000"/>
              <a:defRPr/>
            </a:pPr>
            <a:r>
              <a:rPr lang="nl-NL" altLang="nl-NL" sz="1200" kern="0" dirty="0" smtClean="0"/>
              <a:t>Informeren</a:t>
            </a:r>
            <a:endParaRPr lang="nl-NL" altLang="nl-NL" sz="1200" kern="0" dirty="0"/>
          </a:p>
        </p:txBody>
      </p:sp>
      <p:pic>
        <p:nvPicPr>
          <p:cNvPr id="542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08000"/>
            <a:ext cx="8651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Tijdelijke aanduiding voor dianumm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86AF75-1D7E-41C0-88BC-043F5DCAC9DF}" type="slidenum">
              <a:rPr lang="nl-NL" altLang="nl-NL" sz="1400"/>
              <a:pPr>
                <a:spcBef>
                  <a:spcPct val="0"/>
                </a:spcBef>
                <a:buFontTx/>
                <a:buNone/>
              </a:pPr>
              <a:t>17</a:t>
            </a:fld>
            <a:endParaRPr lang="nl-NL" altLang="nl-NL" sz="1400"/>
          </a:p>
        </p:txBody>
      </p:sp>
    </p:spTree>
    <p:extLst>
      <p:ext uri="{BB962C8B-B14F-4D97-AF65-F5344CB8AC3E}">
        <p14:creationId xmlns:p14="http://schemas.microsoft.com/office/powerpoint/2010/main" val="28558368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nummer 6"/>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8E9C083-51B4-4377-8F72-A9C62E86A284}" type="slidenum">
              <a:rPr lang="nl-NL" altLang="nl-NL" sz="1400" smtClean="0"/>
              <a:pPr>
                <a:spcBef>
                  <a:spcPct val="0"/>
                </a:spcBef>
                <a:buFontTx/>
                <a:buNone/>
              </a:pPr>
              <a:t>18</a:t>
            </a:fld>
            <a:endParaRPr lang="nl-NL" altLang="nl-NL" sz="1400" smtClean="0"/>
          </a:p>
        </p:txBody>
      </p:sp>
      <p:sp>
        <p:nvSpPr>
          <p:cNvPr id="23555" name="Rectangle 2"/>
          <p:cNvSpPr>
            <a:spLocks noGrp="1" noChangeArrowheads="1"/>
          </p:cNvSpPr>
          <p:nvPr>
            <p:ph type="title"/>
          </p:nvPr>
        </p:nvSpPr>
        <p:spPr>
          <a:xfrm>
            <a:off x="528638" y="250825"/>
            <a:ext cx="8229600" cy="1143000"/>
          </a:xfrm>
        </p:spPr>
        <p:txBody>
          <a:bodyPr>
            <a:normAutofit/>
          </a:bodyPr>
          <a:lstStyle/>
          <a:p>
            <a:pPr algn="l" eaLnBrk="1" hangingPunct="1"/>
            <a:r>
              <a:rPr lang="nl-NL" altLang="nl-NL" sz="4000" b="1" dirty="0">
                <a:solidFill>
                  <a:srgbClr val="FF9933"/>
                </a:solidFill>
                <a:latin typeface="+mn-lt"/>
                <a:ea typeface="+mn-ea"/>
                <a:cs typeface="+mn-cs"/>
              </a:rPr>
              <a:t>De kracht van taal</a:t>
            </a:r>
          </a:p>
        </p:txBody>
      </p:sp>
      <p:sp>
        <p:nvSpPr>
          <p:cNvPr id="14340" name="Tijdelijke aanduiding voor tekst 2"/>
          <p:cNvSpPr>
            <a:spLocks noGrp="1"/>
          </p:cNvSpPr>
          <p:nvPr>
            <p:ph type="body" sz="half" idx="1"/>
          </p:nvPr>
        </p:nvSpPr>
        <p:spPr>
          <a:xfrm>
            <a:off x="539750" y="1462088"/>
            <a:ext cx="8218488" cy="4525962"/>
          </a:xfrm>
        </p:spPr>
        <p:txBody>
          <a:bodyPr/>
          <a:lstStyle/>
          <a:p>
            <a:pPr>
              <a:buClr>
                <a:srgbClr val="FF6600"/>
              </a:buClr>
              <a:defRPr/>
            </a:pPr>
            <a:endParaRPr lang="nl-NL" altLang="nl-NL" sz="2400" dirty="0" smtClean="0">
              <a:solidFill>
                <a:srgbClr val="002060"/>
              </a:solidFill>
            </a:endParaRPr>
          </a:p>
          <a:p>
            <a:pPr>
              <a:buClr>
                <a:srgbClr val="FF6600"/>
              </a:buClr>
              <a:defRPr/>
            </a:pPr>
            <a:endParaRPr lang="nl-NL" altLang="nl-NL" sz="2400" dirty="0">
              <a:solidFill>
                <a:srgbClr val="002060"/>
              </a:solidFill>
            </a:endParaRPr>
          </a:p>
          <a:p>
            <a:pPr marL="342900" lvl="1" indent="-342900">
              <a:lnSpc>
                <a:spcPct val="110000"/>
              </a:lnSpc>
              <a:buClr>
                <a:srgbClr val="FF6600"/>
              </a:buClr>
              <a:buSzPct val="130000"/>
              <a:buFont typeface="Arial" panose="020B0604020202020204" pitchFamily="34" charset="0"/>
              <a:buChar char="•"/>
              <a:defRPr/>
            </a:pPr>
            <a:r>
              <a:rPr lang="nl-NL" altLang="nl-NL" sz="2200" dirty="0">
                <a:solidFill>
                  <a:srgbClr val="404040"/>
                </a:solidFill>
              </a:rPr>
              <a:t>Behoudtaal</a:t>
            </a:r>
          </a:p>
          <a:p>
            <a:pPr marL="342900" lvl="1" indent="-342900">
              <a:lnSpc>
                <a:spcPct val="110000"/>
              </a:lnSpc>
              <a:buClr>
                <a:srgbClr val="FF6600"/>
              </a:buClr>
              <a:buSzPct val="130000"/>
              <a:buFont typeface="Arial" panose="020B0604020202020204" pitchFamily="34" charset="0"/>
              <a:buChar char="•"/>
              <a:defRPr/>
            </a:pPr>
            <a:r>
              <a:rPr lang="nl-NL" altLang="nl-NL" sz="2200" dirty="0">
                <a:solidFill>
                  <a:srgbClr val="404040"/>
                </a:solidFill>
              </a:rPr>
              <a:t>Verandertaal</a:t>
            </a:r>
          </a:p>
          <a:p>
            <a:pPr marL="342900" lvl="1" indent="-342900">
              <a:lnSpc>
                <a:spcPct val="110000"/>
              </a:lnSpc>
              <a:buClr>
                <a:srgbClr val="FF6600"/>
              </a:buClr>
              <a:buSzPct val="130000"/>
              <a:buFont typeface="Arial" panose="020B0604020202020204" pitchFamily="34" charset="0"/>
              <a:buChar char="•"/>
              <a:defRPr/>
            </a:pPr>
            <a:r>
              <a:rPr lang="nl-NL" altLang="nl-NL" sz="2200" dirty="0">
                <a:solidFill>
                  <a:srgbClr val="404040"/>
                </a:solidFill>
              </a:rPr>
              <a:t>Actietaal</a:t>
            </a:r>
          </a:p>
          <a:p>
            <a:pPr>
              <a:buClr>
                <a:srgbClr val="FF6600"/>
              </a:buClr>
              <a:defRPr/>
            </a:pPr>
            <a:endParaRPr lang="nl-NL" altLang="nl-NL" sz="2400" dirty="0" smtClean="0">
              <a:solidFill>
                <a:srgbClr val="002060"/>
              </a:solidFill>
            </a:endParaRPr>
          </a:p>
          <a:p>
            <a:pPr marL="0" indent="0">
              <a:buClr>
                <a:srgbClr val="FF6600"/>
              </a:buClr>
              <a:buFontTx/>
              <a:buNone/>
              <a:defRPr/>
            </a:pPr>
            <a:r>
              <a:rPr lang="nl-NL" altLang="nl-NL" sz="2400" dirty="0" smtClean="0">
                <a:solidFill>
                  <a:srgbClr val="002060"/>
                </a:solidFill>
              </a:rPr>
              <a:t>	</a:t>
            </a:r>
            <a:r>
              <a:rPr lang="nl-NL" altLang="nl-NL" sz="2200" dirty="0">
                <a:solidFill>
                  <a:srgbClr val="404040"/>
                </a:solidFill>
              </a:rPr>
              <a:t>en:</a:t>
            </a:r>
          </a:p>
          <a:p>
            <a:pPr marL="0" indent="0">
              <a:buClr>
                <a:srgbClr val="FF6600"/>
              </a:buClr>
              <a:buFontTx/>
              <a:buNone/>
              <a:defRPr/>
            </a:pPr>
            <a:endParaRPr lang="nl-NL" altLang="nl-NL" sz="2400" dirty="0" smtClean="0">
              <a:solidFill>
                <a:srgbClr val="002060"/>
              </a:solidFill>
            </a:endParaRPr>
          </a:p>
          <a:p>
            <a:pPr marL="342900" lvl="1" indent="-342900">
              <a:lnSpc>
                <a:spcPct val="110000"/>
              </a:lnSpc>
              <a:buClr>
                <a:srgbClr val="FF6600"/>
              </a:buClr>
              <a:buSzPct val="130000"/>
              <a:buFont typeface="Arial" panose="020B0604020202020204" pitchFamily="34" charset="0"/>
              <a:buChar char="•"/>
              <a:defRPr/>
            </a:pPr>
            <a:r>
              <a:rPr lang="nl-NL" sz="2200" dirty="0">
                <a:solidFill>
                  <a:srgbClr val="404040"/>
                </a:solidFill>
              </a:rPr>
              <a:t>Non-verbale communicatie</a:t>
            </a:r>
            <a:endParaRPr lang="nl-NL" altLang="nl-NL" sz="2200" dirty="0">
              <a:solidFill>
                <a:srgbClr val="404040"/>
              </a:solidFill>
            </a:endParaRPr>
          </a:p>
        </p:txBody>
      </p:sp>
      <p:sp>
        <p:nvSpPr>
          <p:cNvPr id="23557" name="Tekstvak 5"/>
          <p:cNvSpPr txBox="1">
            <a:spLocks noChangeArrowheads="1"/>
          </p:cNvSpPr>
          <p:nvPr/>
        </p:nvSpPr>
        <p:spPr bwMode="auto">
          <a:xfrm>
            <a:off x="6516688" y="5837238"/>
            <a:ext cx="2159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nl-NL" altLang="nl-NL" sz="1800"/>
          </a:p>
        </p:txBody>
      </p:sp>
      <p:pic>
        <p:nvPicPr>
          <p:cNvPr id="23558" name="Afbeelding 5"/>
          <p:cNvPicPr>
            <a:picLocks noChangeAspect="1"/>
          </p:cNvPicPr>
          <p:nvPr/>
        </p:nvPicPr>
        <p:blipFill>
          <a:blip r:embed="rId2">
            <a:extLst>
              <a:ext uri="{28A0092B-C50C-407E-A947-70E740481C1C}">
                <a14:useLocalDpi xmlns:a14="http://schemas.microsoft.com/office/drawing/2010/main" val="0"/>
              </a:ext>
            </a:extLst>
          </a:blip>
          <a:srcRect l="24103" r="58366"/>
          <a:stretch>
            <a:fillRect/>
          </a:stretch>
        </p:blipFill>
        <p:spPr bwMode="auto">
          <a:xfrm>
            <a:off x="5724525" y="476250"/>
            <a:ext cx="19399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971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normAutofit/>
          </a:bodyPr>
          <a:lstStyle/>
          <a:p>
            <a:pPr algn="l"/>
            <a:r>
              <a:rPr lang="nl-NL" altLang="nl-NL" sz="4000" b="1" dirty="0">
                <a:solidFill>
                  <a:srgbClr val="FF9933"/>
                </a:solidFill>
                <a:latin typeface="+mn-lt"/>
                <a:ea typeface="+mn-ea"/>
                <a:cs typeface="+mn-cs"/>
              </a:rPr>
              <a:t>Behoudtaal:</a:t>
            </a:r>
          </a:p>
        </p:txBody>
      </p:sp>
      <p:sp>
        <p:nvSpPr>
          <p:cNvPr id="3" name="Tijdelijke aanduiding voor inhoud 2"/>
          <p:cNvSpPr>
            <a:spLocks noGrp="1"/>
          </p:cNvSpPr>
          <p:nvPr>
            <p:ph idx="1"/>
          </p:nvPr>
        </p:nvSpPr>
        <p:spPr>
          <a:xfrm>
            <a:off x="457200" y="1600200"/>
            <a:ext cx="8229600" cy="4997152"/>
          </a:xfrm>
        </p:spPr>
        <p:txBody>
          <a:bodyPr>
            <a:normAutofit fontScale="85000" lnSpcReduction="20000"/>
          </a:bodyPr>
          <a:lstStyle/>
          <a:p>
            <a:pPr>
              <a:buClr>
                <a:srgbClr val="FF6600"/>
              </a:buClr>
              <a:defRPr/>
            </a:pPr>
            <a:r>
              <a:rPr lang="nl-NL" sz="2600" dirty="0">
                <a:solidFill>
                  <a:srgbClr val="404040"/>
                </a:solidFill>
              </a:rPr>
              <a:t>Te herkennen aan:</a:t>
            </a:r>
          </a:p>
          <a:p>
            <a:pPr marL="896938" indent="-896938">
              <a:buClr>
                <a:srgbClr val="FF6600"/>
              </a:buClr>
              <a:buFontTx/>
              <a:buNone/>
              <a:tabLst>
                <a:tab pos="355600" algn="l"/>
              </a:tabLst>
              <a:defRPr/>
            </a:pPr>
            <a:r>
              <a:rPr lang="nl-NL" sz="1800" dirty="0" smtClean="0">
                <a:solidFill>
                  <a:srgbClr val="002060"/>
                </a:solidFill>
              </a:rPr>
              <a:t>	-</a:t>
            </a:r>
            <a:r>
              <a:rPr lang="nl-NL" sz="1800" dirty="0">
                <a:solidFill>
                  <a:srgbClr val="002060"/>
                </a:solidFill>
              </a:rPr>
              <a:t>	</a:t>
            </a:r>
            <a:r>
              <a:rPr lang="nl-NL" altLang="nl-NL" sz="2200" dirty="0">
                <a:solidFill>
                  <a:srgbClr val="404040"/>
                </a:solidFill>
              </a:rPr>
              <a:t>uitspraken van de </a:t>
            </a:r>
            <a:r>
              <a:rPr lang="nl-NL" altLang="nl-NL" sz="2200" dirty="0" smtClean="0">
                <a:solidFill>
                  <a:srgbClr val="404040"/>
                </a:solidFill>
              </a:rPr>
              <a:t>cliënt </a:t>
            </a:r>
            <a:r>
              <a:rPr lang="nl-NL" altLang="nl-NL" sz="2200" dirty="0">
                <a:solidFill>
                  <a:srgbClr val="404040"/>
                </a:solidFill>
              </a:rPr>
              <a:t>die gericht zijn op </a:t>
            </a:r>
            <a:r>
              <a:rPr lang="nl-NL" altLang="nl-NL" sz="1800" i="1" dirty="0" smtClean="0">
                <a:solidFill>
                  <a:srgbClr val="FF6600"/>
                </a:solidFill>
              </a:rPr>
              <a:t>niet veranderen </a:t>
            </a:r>
            <a:endParaRPr lang="nl-NL" sz="2200" dirty="0">
              <a:solidFill>
                <a:srgbClr val="404040"/>
              </a:solidFill>
            </a:endParaRPr>
          </a:p>
          <a:p>
            <a:pPr>
              <a:buClr>
                <a:srgbClr val="FF6600"/>
              </a:buClr>
              <a:buFont typeface="Arial" panose="020B0604020202020204" pitchFamily="34" charset="0"/>
              <a:buChar char="•"/>
              <a:defRPr/>
            </a:pPr>
            <a:endParaRPr lang="nl-NL" sz="1800" dirty="0">
              <a:solidFill>
                <a:srgbClr val="002060"/>
              </a:solidFill>
            </a:endParaRPr>
          </a:p>
          <a:p>
            <a:pPr>
              <a:buClr>
                <a:srgbClr val="FF6600"/>
              </a:buClr>
              <a:buFont typeface="Arial" panose="020B0604020202020204" pitchFamily="34" charset="0"/>
              <a:buChar char="•"/>
              <a:defRPr/>
            </a:pPr>
            <a:r>
              <a:rPr lang="nl-NL" sz="2600" dirty="0">
                <a:solidFill>
                  <a:srgbClr val="404040"/>
                </a:solidFill>
              </a:rPr>
              <a:t>Gespreksvaardigheden:</a:t>
            </a:r>
          </a:p>
          <a:p>
            <a:pPr marL="896938" indent="-896938">
              <a:buClr>
                <a:srgbClr val="FF6600"/>
              </a:buClr>
              <a:buFontTx/>
              <a:buNone/>
              <a:tabLst>
                <a:tab pos="355600" algn="l"/>
              </a:tabLst>
              <a:defRPr/>
            </a:pPr>
            <a:r>
              <a:rPr lang="nl-NL" sz="2400" dirty="0" smtClean="0">
                <a:solidFill>
                  <a:srgbClr val="002060"/>
                </a:solidFill>
              </a:rPr>
              <a:t>	</a:t>
            </a:r>
            <a:r>
              <a:rPr lang="nl-NL" sz="1800" dirty="0" smtClean="0">
                <a:solidFill>
                  <a:srgbClr val="002060"/>
                </a:solidFill>
              </a:rPr>
              <a:t>-</a:t>
            </a:r>
            <a:r>
              <a:rPr lang="nl-NL" sz="2400" dirty="0">
                <a:solidFill>
                  <a:srgbClr val="002060"/>
                </a:solidFill>
              </a:rPr>
              <a:t>	</a:t>
            </a:r>
            <a:r>
              <a:rPr lang="nl-NL" sz="2200" dirty="0">
                <a:solidFill>
                  <a:srgbClr val="404040"/>
                </a:solidFill>
              </a:rPr>
              <a:t>ORBSI, focus verleggen, eenvoudige reflecties, versterkte reflecties, dubbelzijdige reflecties, vooruitlopende reflecties</a:t>
            </a:r>
          </a:p>
          <a:p>
            <a:pPr marL="896938" indent="-896938">
              <a:buClr>
                <a:srgbClr val="FF6600"/>
              </a:buClr>
              <a:buFontTx/>
              <a:buNone/>
              <a:tabLst>
                <a:tab pos="355600" algn="l"/>
              </a:tabLst>
              <a:defRPr/>
            </a:pPr>
            <a:r>
              <a:rPr lang="nl-NL" sz="2200" dirty="0">
                <a:solidFill>
                  <a:srgbClr val="404040"/>
                </a:solidFill>
              </a:rPr>
              <a:t>	-	evocatieve vragen (naar uitersten vragen)</a:t>
            </a:r>
          </a:p>
          <a:p>
            <a:pPr marL="896938" indent="-896938">
              <a:buClr>
                <a:srgbClr val="FF6600"/>
              </a:buClr>
              <a:buFontTx/>
              <a:buNone/>
              <a:tabLst>
                <a:tab pos="355600" algn="l"/>
              </a:tabLst>
              <a:defRPr/>
            </a:pPr>
            <a:endParaRPr lang="nl-NL" sz="1800" dirty="0">
              <a:solidFill>
                <a:srgbClr val="002060"/>
              </a:solidFill>
            </a:endParaRPr>
          </a:p>
          <a:p>
            <a:pPr>
              <a:buClr>
                <a:srgbClr val="FF6600"/>
              </a:buClr>
              <a:buFont typeface="Arial" panose="020B0604020202020204" pitchFamily="34" charset="0"/>
              <a:buChar char="•"/>
              <a:defRPr/>
            </a:pPr>
            <a:r>
              <a:rPr lang="nl-NL" sz="2600" dirty="0">
                <a:solidFill>
                  <a:srgbClr val="404040"/>
                </a:solidFill>
              </a:rPr>
              <a:t>Proces-interventies:</a:t>
            </a:r>
          </a:p>
          <a:p>
            <a:pPr marL="896938" indent="-896938">
              <a:buClr>
                <a:srgbClr val="FF6600"/>
              </a:buClr>
              <a:buFontTx/>
              <a:buNone/>
              <a:tabLst>
                <a:tab pos="355600" algn="l"/>
              </a:tabLst>
              <a:defRPr/>
            </a:pPr>
            <a:r>
              <a:rPr lang="nl-NL" sz="2400" dirty="0">
                <a:solidFill>
                  <a:srgbClr val="002060"/>
                </a:solidFill>
              </a:rPr>
              <a:t>	</a:t>
            </a:r>
            <a:r>
              <a:rPr lang="nl-NL" sz="1800" dirty="0">
                <a:solidFill>
                  <a:srgbClr val="002060"/>
                </a:solidFill>
              </a:rPr>
              <a:t>-	</a:t>
            </a:r>
            <a:r>
              <a:rPr lang="nl-NL" sz="2400" dirty="0">
                <a:solidFill>
                  <a:srgbClr val="404040"/>
                </a:solidFill>
              </a:rPr>
              <a:t>engageren, benadruk persoonlijke keuze</a:t>
            </a:r>
          </a:p>
          <a:p>
            <a:pPr marL="896938" indent="-896938">
              <a:buClr>
                <a:srgbClr val="FF6600"/>
              </a:buClr>
              <a:buFontTx/>
              <a:buNone/>
              <a:tabLst>
                <a:tab pos="355600" algn="l"/>
              </a:tabLst>
              <a:defRPr/>
            </a:pPr>
            <a:r>
              <a:rPr lang="nl-NL" sz="2400" dirty="0">
                <a:solidFill>
                  <a:srgbClr val="404040"/>
                </a:solidFill>
              </a:rPr>
              <a:t>	-	verkenning van waarden</a:t>
            </a:r>
          </a:p>
          <a:p>
            <a:pPr marL="896938" indent="-896938">
              <a:buClr>
                <a:srgbClr val="FF6600"/>
              </a:buClr>
              <a:buFontTx/>
              <a:buNone/>
              <a:tabLst>
                <a:tab pos="355600" algn="l"/>
              </a:tabLst>
              <a:defRPr/>
            </a:pPr>
            <a:r>
              <a:rPr lang="nl-NL" sz="2400" dirty="0">
                <a:solidFill>
                  <a:srgbClr val="404040"/>
                </a:solidFill>
              </a:rPr>
              <a:t>	-	meetlat belang van verandering, meetlat belang van (zelf-</a:t>
            </a:r>
            <a:r>
              <a:rPr lang="nl-NL" sz="2400" dirty="0" smtClean="0">
                <a:solidFill>
                  <a:srgbClr val="404040"/>
                </a:solidFill>
              </a:rPr>
              <a:t>) vertrouwen</a:t>
            </a:r>
            <a:r>
              <a:rPr lang="nl-NL" sz="2400" dirty="0">
                <a:solidFill>
                  <a:srgbClr val="404040"/>
                </a:solidFill>
              </a:rPr>
              <a:t>,</a:t>
            </a:r>
          </a:p>
          <a:p>
            <a:pPr marL="896938" indent="-896938">
              <a:buClr>
                <a:srgbClr val="FF6600"/>
              </a:buClr>
              <a:buFontTx/>
              <a:buNone/>
              <a:tabLst>
                <a:tab pos="355600" algn="l"/>
              </a:tabLst>
              <a:defRPr/>
            </a:pPr>
            <a:r>
              <a:rPr lang="nl-NL" sz="2400" dirty="0">
                <a:solidFill>
                  <a:srgbClr val="404040"/>
                </a:solidFill>
              </a:rPr>
              <a:t>	-	liever geen voor- en nadelenbalans, maar ambivalentie </a:t>
            </a:r>
            <a:r>
              <a:rPr lang="nl-NL" sz="2400" dirty="0" smtClean="0">
                <a:solidFill>
                  <a:srgbClr val="404040"/>
                </a:solidFill>
              </a:rPr>
              <a:t>vergroten (voordelen van veranderen en nadelen van niet veranderen navragen)</a:t>
            </a:r>
            <a:r>
              <a:rPr lang="nl-NL" sz="1800" dirty="0" smtClean="0">
                <a:solidFill>
                  <a:srgbClr val="002060"/>
                </a:solidFill>
              </a:rPr>
              <a:t>	</a:t>
            </a:r>
            <a:endParaRPr lang="nl-NL" sz="1800" dirty="0">
              <a:solidFill>
                <a:srgbClr val="002060"/>
              </a:solidFill>
            </a:endParaRPr>
          </a:p>
          <a:p>
            <a:pPr marL="0" indent="0">
              <a:buFontTx/>
              <a:buNone/>
              <a:defRPr/>
            </a:pPr>
            <a:endParaRPr lang="nl-NL" dirty="0" smtClean="0"/>
          </a:p>
          <a:p>
            <a:pPr>
              <a:defRPr/>
            </a:pPr>
            <a:endParaRPr lang="nl-NL" dirty="0" smtClean="0"/>
          </a:p>
          <a:p>
            <a:pPr>
              <a:defRPr/>
            </a:pPr>
            <a:endParaRPr lang="nl-NL" dirty="0" smtClean="0"/>
          </a:p>
          <a:p>
            <a:pPr>
              <a:defRPr/>
            </a:pPr>
            <a:endParaRPr lang="nl-NL" dirty="0"/>
          </a:p>
        </p:txBody>
      </p:sp>
      <p:sp>
        <p:nvSpPr>
          <p:cNvPr id="29700" name="Tijdelijke aanduiding voor dianummer 3"/>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ACEDB8A-CD61-4D7A-A649-2622A2F999D6}" type="slidenum">
              <a:rPr lang="nl-NL" altLang="nl-NL" sz="1400" smtClean="0"/>
              <a:pPr>
                <a:spcBef>
                  <a:spcPct val="0"/>
                </a:spcBef>
                <a:buFontTx/>
                <a:buNone/>
              </a:pPr>
              <a:t>19</a:t>
            </a:fld>
            <a:endParaRPr lang="nl-NL" altLang="nl-NL" sz="1400" smtClean="0"/>
          </a:p>
        </p:txBody>
      </p:sp>
    </p:spTree>
    <p:extLst>
      <p:ext uri="{BB962C8B-B14F-4D97-AF65-F5344CB8AC3E}">
        <p14:creationId xmlns:p14="http://schemas.microsoft.com/office/powerpoint/2010/main" val="2484688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609600"/>
            <a:ext cx="7772400" cy="1143000"/>
          </a:xfrm>
          <a:noFill/>
        </p:spPr>
        <p:txBody>
          <a:bodyPr>
            <a:normAutofit fontScale="90000"/>
          </a:bodyPr>
          <a:lstStyle/>
          <a:p>
            <a:pPr eaLnBrk="1" hangingPunct="1"/>
            <a:r>
              <a:rPr lang="nl-NL" altLang="nl-NL" dirty="0" smtClean="0"/>
              <a:t/>
            </a:r>
            <a:br>
              <a:rPr lang="nl-NL" altLang="nl-NL" dirty="0" smtClean="0"/>
            </a:br>
            <a:r>
              <a:rPr lang="nl-NL" altLang="nl-NL" sz="2400" dirty="0" smtClean="0"/>
              <a:t/>
            </a:r>
            <a:br>
              <a:rPr lang="nl-NL" altLang="nl-NL" sz="2400" dirty="0" smtClean="0"/>
            </a:br>
            <a:endParaRPr lang="nl-NL" altLang="nl-NL" dirty="0" smtClean="0"/>
          </a:p>
        </p:txBody>
      </p:sp>
      <p:sp>
        <p:nvSpPr>
          <p:cNvPr id="6147" name="Rectangle 3"/>
          <p:cNvSpPr>
            <a:spLocks noGrp="1" noChangeArrowheads="1"/>
          </p:cNvSpPr>
          <p:nvPr>
            <p:ph type="body" idx="1"/>
          </p:nvPr>
        </p:nvSpPr>
        <p:spPr>
          <a:xfrm>
            <a:off x="611188" y="2205038"/>
            <a:ext cx="7772400" cy="3671887"/>
          </a:xfrm>
        </p:spPr>
        <p:txBody>
          <a:bodyPr/>
          <a:lstStyle/>
          <a:p>
            <a:pPr marL="536575" indent="-536575" eaLnBrk="1" hangingPunct="1">
              <a:lnSpc>
                <a:spcPct val="90000"/>
              </a:lnSpc>
              <a:buFontTx/>
              <a:buNone/>
            </a:pPr>
            <a:endParaRPr lang="nl-NL" altLang="nl-NL" sz="2800" dirty="0" smtClean="0">
              <a:solidFill>
                <a:schemeClr val="accent2"/>
              </a:solidFill>
            </a:endParaRPr>
          </a:p>
          <a:p>
            <a:pPr marL="536575" indent="-536575" eaLnBrk="1" hangingPunct="1">
              <a:lnSpc>
                <a:spcPct val="90000"/>
              </a:lnSpc>
              <a:buClr>
                <a:srgbClr val="FF9933"/>
              </a:buClr>
            </a:pPr>
            <a:r>
              <a:rPr lang="nl-NL" altLang="nl-NL" sz="2400" dirty="0" smtClean="0">
                <a:solidFill>
                  <a:srgbClr val="404040"/>
                </a:solidFill>
                <a:latin typeface="Calibri" pitchFamily="34" charset="0"/>
              </a:rPr>
              <a:t>Tactus is specialist op het terrein van de verslavingszorg. Mensen die door hun verslaving aan alcohol, drugs, medicijnen, gokken, gamen, eten of andere verslavingen in de problemen komen, bieden we hulp. </a:t>
            </a:r>
          </a:p>
          <a:p>
            <a:pPr marL="536575" indent="-536575" eaLnBrk="1" hangingPunct="1">
              <a:lnSpc>
                <a:spcPct val="90000"/>
              </a:lnSpc>
              <a:buClr>
                <a:srgbClr val="FF9933"/>
              </a:buClr>
              <a:buFontTx/>
              <a:buNone/>
            </a:pPr>
            <a:endParaRPr lang="nl-NL" altLang="nl-NL" sz="1200" dirty="0" smtClean="0">
              <a:solidFill>
                <a:srgbClr val="404040"/>
              </a:solidFill>
              <a:latin typeface="Calibri" pitchFamily="34" charset="0"/>
            </a:endParaRPr>
          </a:p>
          <a:p>
            <a:pPr marL="536575" indent="-536575" eaLnBrk="1" hangingPunct="1">
              <a:lnSpc>
                <a:spcPct val="90000"/>
              </a:lnSpc>
              <a:buClr>
                <a:srgbClr val="FF9933"/>
              </a:buClr>
            </a:pPr>
            <a:r>
              <a:rPr lang="nl-NL" altLang="nl-NL" sz="2400" dirty="0" smtClean="0">
                <a:solidFill>
                  <a:srgbClr val="404040"/>
                </a:solidFill>
                <a:latin typeface="Calibri" pitchFamily="34" charset="0"/>
              </a:rPr>
              <a:t>We willen verslavingsproblemen voorkomen, herkennen en doorbreken. Daarnaast geven we voorlichting en advies over omgaan met gebruik.</a:t>
            </a:r>
          </a:p>
          <a:p>
            <a:pPr marL="536575" indent="-536575" eaLnBrk="1" hangingPunct="1">
              <a:lnSpc>
                <a:spcPct val="90000"/>
              </a:lnSpc>
              <a:buFontTx/>
              <a:buNone/>
            </a:pPr>
            <a:endParaRPr lang="nl-NL" altLang="nl-NL" sz="2400" dirty="0" smtClean="0"/>
          </a:p>
          <a:p>
            <a:pPr marL="536575" indent="-536575" eaLnBrk="1" hangingPunct="1">
              <a:lnSpc>
                <a:spcPct val="90000"/>
              </a:lnSpc>
              <a:buFontTx/>
              <a:buNone/>
            </a:pPr>
            <a:endParaRPr lang="nl-NL" altLang="nl-NL" sz="1200" dirty="0" smtClean="0"/>
          </a:p>
        </p:txBody>
      </p:sp>
      <p:sp>
        <p:nvSpPr>
          <p:cNvPr id="6148" name="Text Box 4"/>
          <p:cNvSpPr txBox="1">
            <a:spLocks noChangeArrowheads="1"/>
          </p:cNvSpPr>
          <p:nvPr/>
        </p:nvSpPr>
        <p:spPr bwMode="auto">
          <a:xfrm>
            <a:off x="684213" y="836613"/>
            <a:ext cx="81359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tabLst>
                <a:tab pos="2511425" algn="l"/>
              </a:tabLst>
              <a:defRPr sz="3200">
                <a:solidFill>
                  <a:schemeClr val="tx1"/>
                </a:solidFill>
                <a:latin typeface="Arial" charset="0"/>
              </a:defRPr>
            </a:lvl1pPr>
            <a:lvl2pPr marL="742950" indent="-285750" eaLnBrk="0" hangingPunct="0">
              <a:spcBef>
                <a:spcPct val="20000"/>
              </a:spcBef>
              <a:buChar char="–"/>
              <a:tabLst>
                <a:tab pos="2511425" algn="l"/>
              </a:tabLst>
              <a:defRPr sz="2800">
                <a:solidFill>
                  <a:schemeClr val="tx1"/>
                </a:solidFill>
                <a:latin typeface="Arial" charset="0"/>
              </a:defRPr>
            </a:lvl2pPr>
            <a:lvl3pPr marL="1143000" indent="-228600" eaLnBrk="0" hangingPunct="0">
              <a:spcBef>
                <a:spcPct val="20000"/>
              </a:spcBef>
              <a:buChar char="•"/>
              <a:tabLst>
                <a:tab pos="2511425" algn="l"/>
              </a:tabLst>
              <a:defRPr sz="2400">
                <a:solidFill>
                  <a:schemeClr val="tx1"/>
                </a:solidFill>
                <a:latin typeface="Arial" charset="0"/>
              </a:defRPr>
            </a:lvl3pPr>
            <a:lvl4pPr marL="1600200" indent="-228600" eaLnBrk="0" hangingPunct="0">
              <a:spcBef>
                <a:spcPct val="20000"/>
              </a:spcBef>
              <a:buChar char="–"/>
              <a:tabLst>
                <a:tab pos="2511425" algn="l"/>
              </a:tabLst>
              <a:defRPr sz="2000">
                <a:solidFill>
                  <a:schemeClr val="tx1"/>
                </a:solidFill>
                <a:latin typeface="Arial" charset="0"/>
              </a:defRPr>
            </a:lvl4pPr>
            <a:lvl5pPr marL="2057400" indent="-228600" eaLnBrk="0" hangingPunct="0">
              <a:spcBef>
                <a:spcPct val="20000"/>
              </a:spcBef>
              <a:buChar char="»"/>
              <a:tabLst>
                <a:tab pos="2511425" algn="l"/>
              </a:tabLst>
              <a:defRPr sz="2000">
                <a:solidFill>
                  <a:schemeClr val="tx1"/>
                </a:solidFill>
                <a:latin typeface="Arial" charset="0"/>
              </a:defRPr>
            </a:lvl5pPr>
            <a:lvl6pPr marL="2514600" indent="-228600" eaLnBrk="0" fontAlgn="base" hangingPunct="0">
              <a:spcBef>
                <a:spcPct val="20000"/>
              </a:spcBef>
              <a:spcAft>
                <a:spcPct val="0"/>
              </a:spcAft>
              <a:buChar char="»"/>
              <a:tabLst>
                <a:tab pos="2511425" algn="l"/>
              </a:tabLst>
              <a:defRPr sz="2000">
                <a:solidFill>
                  <a:schemeClr val="tx1"/>
                </a:solidFill>
                <a:latin typeface="Arial" charset="0"/>
              </a:defRPr>
            </a:lvl6pPr>
            <a:lvl7pPr marL="2971800" indent="-228600" eaLnBrk="0" fontAlgn="base" hangingPunct="0">
              <a:spcBef>
                <a:spcPct val="20000"/>
              </a:spcBef>
              <a:spcAft>
                <a:spcPct val="0"/>
              </a:spcAft>
              <a:buChar char="»"/>
              <a:tabLst>
                <a:tab pos="2511425" algn="l"/>
              </a:tabLst>
              <a:defRPr sz="2000">
                <a:solidFill>
                  <a:schemeClr val="tx1"/>
                </a:solidFill>
                <a:latin typeface="Arial" charset="0"/>
              </a:defRPr>
            </a:lvl7pPr>
            <a:lvl8pPr marL="3429000" indent="-228600" eaLnBrk="0" fontAlgn="base" hangingPunct="0">
              <a:spcBef>
                <a:spcPct val="20000"/>
              </a:spcBef>
              <a:spcAft>
                <a:spcPct val="0"/>
              </a:spcAft>
              <a:buChar char="»"/>
              <a:tabLst>
                <a:tab pos="2511425" algn="l"/>
              </a:tabLst>
              <a:defRPr sz="2000">
                <a:solidFill>
                  <a:schemeClr val="tx1"/>
                </a:solidFill>
                <a:latin typeface="Arial" charset="0"/>
              </a:defRPr>
            </a:lvl8pPr>
            <a:lvl9pPr marL="3886200" indent="-228600" eaLnBrk="0" fontAlgn="base" hangingPunct="0">
              <a:spcBef>
                <a:spcPct val="20000"/>
              </a:spcBef>
              <a:spcAft>
                <a:spcPct val="0"/>
              </a:spcAft>
              <a:buChar char="»"/>
              <a:tabLst>
                <a:tab pos="2511425" algn="l"/>
              </a:tabLst>
              <a:defRPr sz="2000">
                <a:solidFill>
                  <a:schemeClr val="tx1"/>
                </a:solidFill>
                <a:latin typeface="Arial" charset="0"/>
              </a:defRPr>
            </a:lvl9pPr>
          </a:lstStyle>
          <a:p>
            <a:pPr fontAlgn="base">
              <a:spcBef>
                <a:spcPct val="50000"/>
              </a:spcBef>
              <a:spcAft>
                <a:spcPct val="0"/>
              </a:spcAft>
              <a:buNone/>
              <a:defRPr/>
            </a:pPr>
            <a:r>
              <a:rPr lang="nl-NL" altLang="nl-NL" b="1" dirty="0">
                <a:solidFill>
                  <a:srgbClr val="FF781D"/>
                </a:solidFill>
                <a:ea typeface="+mj-ea"/>
                <a:cs typeface="Arial" charset="0"/>
              </a:rPr>
              <a:t>Wat doet Tactus Verslavingszorg?</a:t>
            </a:r>
          </a:p>
        </p:txBody>
      </p:sp>
      <p:pic>
        <p:nvPicPr>
          <p:cNvPr id="6149" name="Picture 5" descr="tactusv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863" y="0"/>
            <a:ext cx="8969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ijdelijke aanduiding voor dianumm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57CD6FD-4CFD-43F7-A824-B33D1B927763}" type="slidenum">
              <a:rPr lang="nl-NL" altLang="nl-NL" sz="1400" smtClean="0"/>
              <a:pPr eaLnBrk="1" hangingPunct="1">
                <a:spcBef>
                  <a:spcPct val="0"/>
                </a:spcBef>
                <a:buFontTx/>
                <a:buNone/>
              </a:pPr>
              <a:t>2</a:t>
            </a:fld>
            <a:endParaRPr lang="nl-NL" altLang="nl-NL" sz="1400" dirty="0" smtClean="0"/>
          </a:p>
        </p:txBody>
      </p:sp>
    </p:spTree>
    <p:extLst>
      <p:ext uri="{BB962C8B-B14F-4D97-AF65-F5344CB8AC3E}">
        <p14:creationId xmlns:p14="http://schemas.microsoft.com/office/powerpoint/2010/main" val="735850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normAutofit/>
          </a:bodyPr>
          <a:lstStyle/>
          <a:p>
            <a:pPr algn="l"/>
            <a:r>
              <a:rPr lang="nl-NL" altLang="nl-NL" sz="4000" b="1" dirty="0">
                <a:solidFill>
                  <a:srgbClr val="FF9933"/>
                </a:solidFill>
                <a:latin typeface="+mn-lt"/>
                <a:ea typeface="+mn-ea"/>
                <a:cs typeface="+mn-cs"/>
              </a:rPr>
              <a:t>Van Behoudtaal naar Verandertaal:</a:t>
            </a:r>
          </a:p>
        </p:txBody>
      </p:sp>
      <p:sp>
        <p:nvSpPr>
          <p:cNvPr id="3" name="Tijdelijke aanduiding voor inhoud 2"/>
          <p:cNvSpPr>
            <a:spLocks noGrp="1"/>
          </p:cNvSpPr>
          <p:nvPr>
            <p:ph idx="1"/>
          </p:nvPr>
        </p:nvSpPr>
        <p:spPr/>
        <p:txBody>
          <a:bodyPr>
            <a:normAutofit lnSpcReduction="10000"/>
          </a:bodyPr>
          <a:lstStyle/>
          <a:p>
            <a:pPr marL="896938" indent="-896938">
              <a:lnSpc>
                <a:spcPct val="90000"/>
              </a:lnSpc>
              <a:buClr>
                <a:srgbClr val="FF6600"/>
              </a:buClr>
              <a:buNone/>
              <a:tabLst>
                <a:tab pos="355600" algn="l"/>
              </a:tabLst>
              <a:defRPr/>
            </a:pPr>
            <a:r>
              <a:rPr lang="nl-NL" sz="2200" dirty="0">
                <a:solidFill>
                  <a:srgbClr val="404040"/>
                </a:solidFill>
              </a:rPr>
              <a:t>Verandertaal is te herkennen aan:</a:t>
            </a:r>
          </a:p>
          <a:p>
            <a:pPr marL="896938" indent="-896938">
              <a:lnSpc>
                <a:spcPct val="90000"/>
              </a:lnSpc>
              <a:buClr>
                <a:srgbClr val="FF6600"/>
              </a:buClr>
              <a:buNone/>
              <a:tabLst>
                <a:tab pos="355600" algn="l"/>
              </a:tabLst>
              <a:defRPr/>
            </a:pPr>
            <a:r>
              <a:rPr lang="nl-NL" sz="1800" dirty="0" smtClean="0">
                <a:solidFill>
                  <a:srgbClr val="002060"/>
                </a:solidFill>
              </a:rPr>
              <a:t>	-</a:t>
            </a:r>
            <a:r>
              <a:rPr lang="nl-NL" sz="1800" dirty="0">
                <a:solidFill>
                  <a:srgbClr val="002060"/>
                </a:solidFill>
              </a:rPr>
              <a:t>	</a:t>
            </a:r>
            <a:r>
              <a:rPr lang="nl-NL" sz="1800" dirty="0" err="1" smtClean="0">
                <a:solidFill>
                  <a:srgbClr val="FF6600"/>
                </a:solidFill>
              </a:rPr>
              <a:t>W</a:t>
            </a:r>
            <a:r>
              <a:rPr lang="nl-NL" sz="1800" dirty="0" err="1" smtClean="0">
                <a:solidFill>
                  <a:srgbClr val="002060"/>
                </a:solidFill>
              </a:rPr>
              <a:t>oe</a:t>
            </a:r>
            <a:r>
              <a:rPr lang="nl-NL" sz="1800" dirty="0" err="1" smtClean="0">
                <a:solidFill>
                  <a:srgbClr val="FF6600"/>
                </a:solidFill>
              </a:rPr>
              <a:t>K</a:t>
            </a:r>
            <a:r>
              <a:rPr lang="nl-NL" sz="1800" dirty="0" err="1" smtClean="0">
                <a:solidFill>
                  <a:srgbClr val="002060"/>
                </a:solidFill>
              </a:rPr>
              <a:t>e</a:t>
            </a:r>
            <a:r>
              <a:rPr lang="nl-NL" sz="1800" dirty="0" err="1" smtClean="0">
                <a:solidFill>
                  <a:srgbClr val="FF6600"/>
                </a:solidFill>
              </a:rPr>
              <a:t>ReN</a:t>
            </a:r>
            <a:r>
              <a:rPr lang="nl-NL" sz="1800" dirty="0" smtClean="0">
                <a:solidFill>
                  <a:srgbClr val="002060"/>
                </a:solidFill>
              </a:rPr>
              <a:t> (</a:t>
            </a:r>
            <a:r>
              <a:rPr lang="nl-NL" sz="1900" dirty="0">
                <a:solidFill>
                  <a:srgbClr val="404040"/>
                </a:solidFill>
              </a:rPr>
              <a:t>Willen, Kunnen, Redenen hebben, Nodig vinden)</a:t>
            </a:r>
          </a:p>
          <a:p>
            <a:pPr>
              <a:buClr>
                <a:srgbClr val="FF6600"/>
              </a:buClr>
              <a:buFont typeface="Arial" panose="020B0604020202020204" pitchFamily="34" charset="0"/>
              <a:buChar char="•"/>
              <a:defRPr/>
            </a:pPr>
            <a:endParaRPr lang="nl-NL" sz="1800" dirty="0">
              <a:solidFill>
                <a:srgbClr val="002060"/>
              </a:solidFill>
            </a:endParaRPr>
          </a:p>
          <a:p>
            <a:pPr>
              <a:buClr>
                <a:srgbClr val="FF6600"/>
              </a:buClr>
              <a:buFont typeface="Arial" panose="020B0604020202020204" pitchFamily="34" charset="0"/>
              <a:buChar char="•"/>
              <a:defRPr/>
            </a:pPr>
            <a:r>
              <a:rPr lang="nl-NL" sz="2400" dirty="0" smtClean="0">
                <a:solidFill>
                  <a:srgbClr val="404040"/>
                </a:solidFill>
              </a:rPr>
              <a:t>Gespreksvaardigheden:</a:t>
            </a:r>
            <a:endParaRPr lang="nl-NL" sz="2400" dirty="0">
              <a:solidFill>
                <a:srgbClr val="404040"/>
              </a:solidFill>
            </a:endParaRPr>
          </a:p>
          <a:p>
            <a:pPr marL="896938" indent="-896938">
              <a:lnSpc>
                <a:spcPct val="90000"/>
              </a:lnSpc>
              <a:buClr>
                <a:srgbClr val="FF6600"/>
              </a:buClr>
              <a:buNone/>
              <a:tabLst>
                <a:tab pos="355600" algn="l"/>
              </a:tabLst>
              <a:defRPr/>
            </a:pPr>
            <a:r>
              <a:rPr lang="nl-NL" sz="2400" dirty="0" smtClean="0">
                <a:solidFill>
                  <a:srgbClr val="002060"/>
                </a:solidFill>
              </a:rPr>
              <a:t>	</a:t>
            </a:r>
            <a:r>
              <a:rPr lang="nl-NL" sz="1800" dirty="0" smtClean="0">
                <a:solidFill>
                  <a:srgbClr val="002060"/>
                </a:solidFill>
              </a:rPr>
              <a:t>-</a:t>
            </a:r>
            <a:r>
              <a:rPr lang="nl-NL" sz="2400" dirty="0">
                <a:solidFill>
                  <a:srgbClr val="002060"/>
                </a:solidFill>
              </a:rPr>
              <a:t>	</a:t>
            </a:r>
            <a:r>
              <a:rPr lang="nl-NL" sz="1900" dirty="0">
                <a:solidFill>
                  <a:srgbClr val="404040"/>
                </a:solidFill>
              </a:rPr>
              <a:t>ORBSI, eenvoudige reflecties, versterkte reflecties, dubbelzijdige reflecties, vooruitlopende reflecties</a:t>
            </a:r>
          </a:p>
          <a:p>
            <a:pPr marL="896938" indent="-896938">
              <a:lnSpc>
                <a:spcPct val="90000"/>
              </a:lnSpc>
              <a:buClr>
                <a:srgbClr val="FF6600"/>
              </a:buClr>
              <a:buNone/>
              <a:tabLst>
                <a:tab pos="355600" algn="l"/>
              </a:tabLst>
              <a:defRPr/>
            </a:pPr>
            <a:r>
              <a:rPr lang="nl-NL" sz="1900" dirty="0">
                <a:solidFill>
                  <a:srgbClr val="404040"/>
                </a:solidFill>
              </a:rPr>
              <a:t>	-	evocatieve vragen (naar uitersten vragen)</a:t>
            </a:r>
          </a:p>
          <a:p>
            <a:pPr marL="896938" indent="-896938">
              <a:buClr>
                <a:srgbClr val="FF6600"/>
              </a:buClr>
              <a:buFontTx/>
              <a:buNone/>
              <a:tabLst>
                <a:tab pos="355600" algn="l"/>
              </a:tabLst>
              <a:defRPr/>
            </a:pPr>
            <a:endParaRPr lang="nl-NL" sz="1800" dirty="0">
              <a:solidFill>
                <a:srgbClr val="002060"/>
              </a:solidFill>
            </a:endParaRPr>
          </a:p>
          <a:p>
            <a:pPr>
              <a:buClr>
                <a:srgbClr val="FF6600"/>
              </a:buClr>
              <a:buFont typeface="Arial" panose="020B0604020202020204" pitchFamily="34" charset="0"/>
              <a:buChar char="•"/>
              <a:defRPr/>
            </a:pPr>
            <a:r>
              <a:rPr lang="nl-NL" sz="2400" dirty="0" smtClean="0">
                <a:solidFill>
                  <a:srgbClr val="404040"/>
                </a:solidFill>
              </a:rPr>
              <a:t>Proces-interventies:</a:t>
            </a:r>
            <a:endParaRPr lang="nl-NL" sz="2400" dirty="0">
              <a:solidFill>
                <a:srgbClr val="404040"/>
              </a:solidFill>
            </a:endParaRPr>
          </a:p>
          <a:p>
            <a:pPr marL="896938" indent="-896938">
              <a:lnSpc>
                <a:spcPct val="90000"/>
              </a:lnSpc>
              <a:buClr>
                <a:srgbClr val="FF6600"/>
              </a:buClr>
              <a:buNone/>
              <a:tabLst>
                <a:tab pos="355600" algn="l"/>
              </a:tabLst>
              <a:defRPr/>
            </a:pPr>
            <a:r>
              <a:rPr lang="nl-NL" sz="2400" dirty="0">
                <a:solidFill>
                  <a:srgbClr val="002060"/>
                </a:solidFill>
              </a:rPr>
              <a:t>	</a:t>
            </a:r>
            <a:r>
              <a:rPr lang="nl-NL" sz="1800" dirty="0">
                <a:solidFill>
                  <a:srgbClr val="002060"/>
                </a:solidFill>
              </a:rPr>
              <a:t>-</a:t>
            </a:r>
            <a:r>
              <a:rPr lang="nl-NL" sz="2400" dirty="0">
                <a:solidFill>
                  <a:srgbClr val="002060"/>
                </a:solidFill>
              </a:rPr>
              <a:t>	</a:t>
            </a:r>
            <a:r>
              <a:rPr lang="nl-NL" sz="1900" dirty="0">
                <a:solidFill>
                  <a:srgbClr val="404040"/>
                </a:solidFill>
              </a:rPr>
              <a:t>engageren, focussen, ontlokken, goalsetting</a:t>
            </a:r>
          </a:p>
          <a:p>
            <a:pPr marL="896938" indent="-896938">
              <a:lnSpc>
                <a:spcPct val="90000"/>
              </a:lnSpc>
              <a:buClr>
                <a:srgbClr val="FF6600"/>
              </a:buClr>
              <a:buNone/>
              <a:tabLst>
                <a:tab pos="355600" algn="l"/>
              </a:tabLst>
              <a:defRPr/>
            </a:pPr>
            <a:r>
              <a:rPr lang="nl-NL" sz="1900" dirty="0">
                <a:solidFill>
                  <a:srgbClr val="404040"/>
                </a:solidFill>
              </a:rPr>
              <a:t>	-	wat wilt U?</a:t>
            </a:r>
          </a:p>
          <a:p>
            <a:pPr marL="896938" indent="-896938">
              <a:lnSpc>
                <a:spcPct val="90000"/>
              </a:lnSpc>
              <a:buClr>
                <a:srgbClr val="FF6600"/>
              </a:buClr>
              <a:buNone/>
              <a:tabLst>
                <a:tab pos="355600" algn="l"/>
              </a:tabLst>
              <a:defRPr/>
            </a:pPr>
            <a:r>
              <a:rPr lang="nl-NL" sz="1900" dirty="0">
                <a:solidFill>
                  <a:srgbClr val="404040"/>
                </a:solidFill>
              </a:rPr>
              <a:t>	-	verkenning van waarden</a:t>
            </a:r>
          </a:p>
          <a:p>
            <a:pPr marL="896938" indent="-896938">
              <a:lnSpc>
                <a:spcPct val="90000"/>
              </a:lnSpc>
              <a:buClr>
                <a:srgbClr val="FF6600"/>
              </a:buClr>
              <a:buNone/>
              <a:tabLst>
                <a:tab pos="355600" algn="l"/>
              </a:tabLst>
              <a:defRPr/>
            </a:pPr>
            <a:r>
              <a:rPr lang="nl-NL" sz="1900" dirty="0">
                <a:solidFill>
                  <a:srgbClr val="404040"/>
                </a:solidFill>
              </a:rPr>
              <a:t>	-	meetlat belang van verandering, meetlat belang van (zelf-)vertrouwen</a:t>
            </a:r>
          </a:p>
          <a:p>
            <a:pPr marL="896938" indent="-896938">
              <a:buClr>
                <a:srgbClr val="FF6600"/>
              </a:buClr>
              <a:buFontTx/>
              <a:buNone/>
              <a:tabLst>
                <a:tab pos="355600" algn="l"/>
              </a:tabLst>
              <a:defRPr/>
            </a:pPr>
            <a:endParaRPr lang="nl-NL" sz="1800" dirty="0">
              <a:solidFill>
                <a:srgbClr val="002060"/>
              </a:solidFill>
            </a:endParaRPr>
          </a:p>
          <a:p>
            <a:pPr marL="0" indent="0">
              <a:buFontTx/>
              <a:buNone/>
              <a:defRPr/>
            </a:pPr>
            <a:endParaRPr lang="nl-NL" dirty="0" smtClean="0"/>
          </a:p>
          <a:p>
            <a:pPr>
              <a:defRPr/>
            </a:pPr>
            <a:endParaRPr lang="nl-NL" dirty="0" smtClean="0"/>
          </a:p>
          <a:p>
            <a:pPr>
              <a:defRPr/>
            </a:pPr>
            <a:endParaRPr lang="nl-NL" dirty="0" smtClean="0"/>
          </a:p>
          <a:p>
            <a:pPr>
              <a:defRPr/>
            </a:pPr>
            <a:endParaRPr lang="nl-NL" dirty="0"/>
          </a:p>
        </p:txBody>
      </p:sp>
      <p:sp>
        <p:nvSpPr>
          <p:cNvPr id="30724" name="Tijdelijke aanduiding voor dianummer 3"/>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C6DA73B-B0D9-48EB-AC18-7CFD86E426D2}" type="slidenum">
              <a:rPr lang="nl-NL" altLang="nl-NL" sz="1400" smtClean="0"/>
              <a:pPr>
                <a:spcBef>
                  <a:spcPct val="0"/>
                </a:spcBef>
                <a:buFontTx/>
                <a:buNone/>
              </a:pPr>
              <a:t>20</a:t>
            </a:fld>
            <a:endParaRPr lang="nl-NL" altLang="nl-NL" sz="1400" smtClean="0"/>
          </a:p>
        </p:txBody>
      </p:sp>
    </p:spTree>
    <p:extLst>
      <p:ext uri="{BB962C8B-B14F-4D97-AF65-F5344CB8AC3E}">
        <p14:creationId xmlns:p14="http://schemas.microsoft.com/office/powerpoint/2010/main" val="2080514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normAutofit/>
          </a:bodyPr>
          <a:lstStyle/>
          <a:p>
            <a:pPr algn="l"/>
            <a:r>
              <a:rPr lang="nl-NL" altLang="nl-NL" sz="4000" b="1" dirty="0">
                <a:solidFill>
                  <a:srgbClr val="FF9933"/>
                </a:solidFill>
                <a:latin typeface="+mn-lt"/>
                <a:ea typeface="+mn-ea"/>
                <a:cs typeface="+mn-cs"/>
              </a:rPr>
              <a:t>Van Verandertaal naar Actietaal:</a:t>
            </a:r>
          </a:p>
        </p:txBody>
      </p:sp>
      <p:sp>
        <p:nvSpPr>
          <p:cNvPr id="3" name="Tijdelijke aanduiding voor inhoud 2"/>
          <p:cNvSpPr>
            <a:spLocks noGrp="1"/>
          </p:cNvSpPr>
          <p:nvPr>
            <p:ph idx="1"/>
          </p:nvPr>
        </p:nvSpPr>
        <p:spPr/>
        <p:txBody>
          <a:bodyPr>
            <a:normAutofit lnSpcReduction="10000"/>
          </a:bodyPr>
          <a:lstStyle/>
          <a:p>
            <a:pPr marL="0" indent="0">
              <a:buClr>
                <a:srgbClr val="FF6600"/>
              </a:buClr>
              <a:buFontTx/>
              <a:buNone/>
              <a:defRPr/>
            </a:pPr>
            <a:r>
              <a:rPr lang="nl-NL" sz="2400" dirty="0" smtClean="0">
                <a:solidFill>
                  <a:srgbClr val="404040"/>
                </a:solidFill>
              </a:rPr>
              <a:t>Actietaal is te herkennen aan:</a:t>
            </a:r>
          </a:p>
          <a:p>
            <a:pPr marL="896938" indent="-896938">
              <a:buClr>
                <a:srgbClr val="FF6600"/>
              </a:buClr>
              <a:buFontTx/>
              <a:buNone/>
              <a:tabLst>
                <a:tab pos="355600" algn="l"/>
              </a:tabLst>
              <a:defRPr/>
            </a:pPr>
            <a:r>
              <a:rPr lang="nl-NL" sz="1800" dirty="0" smtClean="0">
                <a:solidFill>
                  <a:srgbClr val="002060"/>
                </a:solidFill>
              </a:rPr>
              <a:t>	-</a:t>
            </a:r>
            <a:r>
              <a:rPr lang="nl-NL" sz="1800" dirty="0">
                <a:solidFill>
                  <a:srgbClr val="002060"/>
                </a:solidFill>
              </a:rPr>
              <a:t>	</a:t>
            </a:r>
            <a:r>
              <a:rPr lang="nl-NL" sz="2400" b="1" dirty="0" smtClean="0">
                <a:solidFill>
                  <a:srgbClr val="404040"/>
                </a:solidFill>
              </a:rPr>
              <a:t>CAS</a:t>
            </a:r>
            <a:r>
              <a:rPr lang="nl-NL" sz="1800" dirty="0" smtClean="0">
                <a:solidFill>
                  <a:srgbClr val="404040"/>
                </a:solidFill>
              </a:rPr>
              <a:t> (</a:t>
            </a:r>
            <a:r>
              <a:rPr lang="nl-NL" sz="1800" dirty="0" smtClean="0">
                <a:solidFill>
                  <a:srgbClr val="FF6600"/>
                </a:solidFill>
              </a:rPr>
              <a:t>C</a:t>
            </a:r>
            <a:r>
              <a:rPr lang="nl-NL" sz="1800" dirty="0" smtClean="0">
                <a:solidFill>
                  <a:srgbClr val="404040"/>
                </a:solidFill>
              </a:rPr>
              <a:t>ommitment</a:t>
            </a:r>
            <a:r>
              <a:rPr lang="nl-NL" sz="1800" dirty="0" smtClean="0">
                <a:solidFill>
                  <a:srgbClr val="002060"/>
                </a:solidFill>
              </a:rPr>
              <a:t>, </a:t>
            </a:r>
            <a:r>
              <a:rPr lang="nl-NL" sz="1800" dirty="0" smtClean="0">
                <a:solidFill>
                  <a:srgbClr val="FF6600"/>
                </a:solidFill>
              </a:rPr>
              <a:t>A</a:t>
            </a:r>
            <a:r>
              <a:rPr lang="nl-NL" sz="1800" dirty="0" smtClean="0">
                <a:solidFill>
                  <a:srgbClr val="404040"/>
                </a:solidFill>
              </a:rPr>
              <a:t>cties, </a:t>
            </a:r>
            <a:r>
              <a:rPr lang="nl-NL" sz="1800" dirty="0" smtClean="0">
                <a:solidFill>
                  <a:srgbClr val="FF6600"/>
                </a:solidFill>
              </a:rPr>
              <a:t>S</a:t>
            </a:r>
            <a:r>
              <a:rPr lang="nl-NL" sz="1800" dirty="0" smtClean="0">
                <a:solidFill>
                  <a:srgbClr val="404040"/>
                </a:solidFill>
              </a:rPr>
              <a:t>tappen gezet)</a:t>
            </a:r>
            <a:endParaRPr lang="nl-NL" sz="1800" dirty="0">
              <a:solidFill>
                <a:srgbClr val="404040"/>
              </a:solidFill>
            </a:endParaRPr>
          </a:p>
          <a:p>
            <a:pPr>
              <a:buClr>
                <a:srgbClr val="FF6600"/>
              </a:buClr>
              <a:buFont typeface="Arial" panose="020B0604020202020204" pitchFamily="34" charset="0"/>
              <a:buChar char="•"/>
              <a:defRPr/>
            </a:pPr>
            <a:endParaRPr lang="nl-NL" sz="1800" dirty="0">
              <a:solidFill>
                <a:srgbClr val="002060"/>
              </a:solidFill>
            </a:endParaRPr>
          </a:p>
          <a:p>
            <a:pPr>
              <a:buClr>
                <a:srgbClr val="FF6600"/>
              </a:buClr>
              <a:buFont typeface="Arial" panose="020B0604020202020204" pitchFamily="34" charset="0"/>
              <a:buChar char="•"/>
              <a:defRPr/>
            </a:pPr>
            <a:r>
              <a:rPr lang="nl-NL" sz="2400" dirty="0" smtClean="0">
                <a:solidFill>
                  <a:srgbClr val="404040"/>
                </a:solidFill>
              </a:rPr>
              <a:t>Gespreksvaardigheden:</a:t>
            </a:r>
            <a:endParaRPr lang="nl-NL" sz="2400" dirty="0">
              <a:solidFill>
                <a:srgbClr val="404040"/>
              </a:solidFill>
            </a:endParaRPr>
          </a:p>
          <a:p>
            <a:pPr marL="896938" indent="-896938">
              <a:buClr>
                <a:srgbClr val="FF6600"/>
              </a:buClr>
              <a:buFontTx/>
              <a:buNone/>
              <a:tabLst>
                <a:tab pos="355600" algn="l"/>
              </a:tabLst>
              <a:defRPr/>
            </a:pPr>
            <a:r>
              <a:rPr lang="nl-NL" sz="2400" dirty="0" smtClean="0">
                <a:solidFill>
                  <a:srgbClr val="404040"/>
                </a:solidFill>
              </a:rPr>
              <a:t>	</a:t>
            </a:r>
            <a:r>
              <a:rPr lang="nl-NL" sz="1800" dirty="0" smtClean="0">
                <a:solidFill>
                  <a:srgbClr val="404040"/>
                </a:solidFill>
              </a:rPr>
              <a:t>-</a:t>
            </a:r>
            <a:r>
              <a:rPr lang="nl-NL" sz="2400" dirty="0">
                <a:solidFill>
                  <a:srgbClr val="404040"/>
                </a:solidFill>
              </a:rPr>
              <a:t>	</a:t>
            </a:r>
            <a:r>
              <a:rPr lang="nl-NL" sz="2400" dirty="0" smtClean="0">
                <a:solidFill>
                  <a:srgbClr val="404040"/>
                </a:solidFill>
              </a:rPr>
              <a:t>ORBSI, </a:t>
            </a:r>
            <a:r>
              <a:rPr lang="nl-NL" sz="1800" dirty="0" smtClean="0">
                <a:solidFill>
                  <a:srgbClr val="404040"/>
                </a:solidFill>
              </a:rPr>
              <a:t>eenvoudige reflecties, versterkte reflecties, dubbelzijdige reflecties, vooruitlopende reflecties</a:t>
            </a:r>
          </a:p>
          <a:p>
            <a:pPr marL="896938" indent="-896938">
              <a:buClr>
                <a:srgbClr val="FF6600"/>
              </a:buClr>
              <a:buFontTx/>
              <a:buNone/>
              <a:tabLst>
                <a:tab pos="355600" algn="l"/>
              </a:tabLst>
              <a:defRPr/>
            </a:pPr>
            <a:r>
              <a:rPr lang="nl-NL" sz="1800" dirty="0" smtClean="0">
                <a:solidFill>
                  <a:srgbClr val="404040"/>
                </a:solidFill>
              </a:rPr>
              <a:t>	-	evocatieve </a:t>
            </a:r>
            <a:r>
              <a:rPr lang="nl-NL" sz="1800" dirty="0">
                <a:solidFill>
                  <a:srgbClr val="404040"/>
                </a:solidFill>
              </a:rPr>
              <a:t>vragen (naar uitersten</a:t>
            </a:r>
            <a:r>
              <a:rPr lang="nl-NL" sz="1800" dirty="0" smtClean="0">
                <a:solidFill>
                  <a:srgbClr val="404040"/>
                </a:solidFill>
              </a:rPr>
              <a:t>), de hamvraag</a:t>
            </a:r>
          </a:p>
          <a:p>
            <a:pPr marL="896938" indent="-896938">
              <a:buClr>
                <a:srgbClr val="FF6600"/>
              </a:buClr>
              <a:buFontTx/>
              <a:buNone/>
              <a:tabLst>
                <a:tab pos="355600" algn="l"/>
              </a:tabLst>
              <a:defRPr/>
            </a:pPr>
            <a:endParaRPr lang="nl-NL" sz="1800" dirty="0">
              <a:solidFill>
                <a:srgbClr val="404040"/>
              </a:solidFill>
            </a:endParaRPr>
          </a:p>
          <a:p>
            <a:pPr>
              <a:buClr>
                <a:srgbClr val="FF6600"/>
              </a:buClr>
              <a:buFont typeface="Arial" panose="020B0604020202020204" pitchFamily="34" charset="0"/>
              <a:buChar char="•"/>
              <a:defRPr/>
            </a:pPr>
            <a:r>
              <a:rPr lang="nl-NL" sz="2400" dirty="0">
                <a:solidFill>
                  <a:srgbClr val="404040"/>
                </a:solidFill>
              </a:rPr>
              <a:t>Interventies:</a:t>
            </a:r>
          </a:p>
          <a:p>
            <a:pPr marL="896938" indent="-896938">
              <a:buClr>
                <a:srgbClr val="FF6600"/>
              </a:buClr>
              <a:buFontTx/>
              <a:buNone/>
              <a:tabLst>
                <a:tab pos="355600" algn="l"/>
              </a:tabLst>
              <a:defRPr/>
            </a:pPr>
            <a:r>
              <a:rPr lang="nl-NL" sz="2400" dirty="0">
                <a:solidFill>
                  <a:srgbClr val="404040"/>
                </a:solidFill>
              </a:rPr>
              <a:t>	</a:t>
            </a:r>
            <a:r>
              <a:rPr lang="nl-NL" sz="1800" dirty="0">
                <a:solidFill>
                  <a:srgbClr val="404040"/>
                </a:solidFill>
              </a:rPr>
              <a:t>-</a:t>
            </a:r>
            <a:r>
              <a:rPr lang="nl-NL" sz="2400" dirty="0">
                <a:solidFill>
                  <a:srgbClr val="404040"/>
                </a:solidFill>
              </a:rPr>
              <a:t>	</a:t>
            </a:r>
            <a:r>
              <a:rPr lang="nl-NL" sz="1800" dirty="0" smtClean="0">
                <a:solidFill>
                  <a:srgbClr val="404040"/>
                </a:solidFill>
              </a:rPr>
              <a:t>wat wordt het doelgedrag </a:t>
            </a:r>
          </a:p>
          <a:p>
            <a:pPr marL="896938" indent="-896938">
              <a:buClr>
                <a:srgbClr val="FF6600"/>
              </a:buClr>
              <a:buFontTx/>
              <a:buNone/>
              <a:tabLst>
                <a:tab pos="355600" algn="l"/>
              </a:tabLst>
              <a:defRPr/>
            </a:pPr>
            <a:r>
              <a:rPr lang="nl-NL" sz="1800" dirty="0">
                <a:solidFill>
                  <a:srgbClr val="404040"/>
                </a:solidFill>
              </a:rPr>
              <a:t>	</a:t>
            </a:r>
            <a:r>
              <a:rPr lang="nl-NL" sz="1800" dirty="0" smtClean="0">
                <a:solidFill>
                  <a:srgbClr val="404040"/>
                </a:solidFill>
              </a:rPr>
              <a:t>-	actieplanning, concretiseren</a:t>
            </a:r>
          </a:p>
          <a:p>
            <a:pPr marL="896938" indent="-896938">
              <a:buClr>
                <a:srgbClr val="FF6600"/>
              </a:buClr>
              <a:buFontTx/>
              <a:buNone/>
              <a:tabLst>
                <a:tab pos="355600" algn="l"/>
              </a:tabLst>
              <a:defRPr/>
            </a:pPr>
            <a:r>
              <a:rPr lang="nl-NL" sz="1800" dirty="0" smtClean="0">
                <a:solidFill>
                  <a:srgbClr val="404040"/>
                </a:solidFill>
              </a:rPr>
              <a:t>	-	</a:t>
            </a:r>
            <a:r>
              <a:rPr lang="nl-NL" sz="1800" dirty="0" err="1">
                <a:solidFill>
                  <a:srgbClr val="404040"/>
                </a:solidFill>
              </a:rPr>
              <a:t>i</a:t>
            </a:r>
            <a:r>
              <a:rPr lang="nl-NL" sz="1800" dirty="0" err="1" smtClean="0">
                <a:solidFill>
                  <a:srgbClr val="404040"/>
                </a:solidFill>
              </a:rPr>
              <a:t>mplementation</a:t>
            </a:r>
            <a:r>
              <a:rPr lang="nl-NL" sz="1800" dirty="0" smtClean="0">
                <a:solidFill>
                  <a:srgbClr val="404040"/>
                </a:solidFill>
              </a:rPr>
              <a:t> </a:t>
            </a:r>
            <a:r>
              <a:rPr lang="nl-NL" sz="1800" dirty="0" err="1">
                <a:solidFill>
                  <a:srgbClr val="404040"/>
                </a:solidFill>
              </a:rPr>
              <a:t>intention</a:t>
            </a:r>
            <a:r>
              <a:rPr lang="nl-NL" sz="1800" dirty="0">
                <a:solidFill>
                  <a:srgbClr val="404040"/>
                </a:solidFill>
              </a:rPr>
              <a:t>: laat de </a:t>
            </a:r>
            <a:r>
              <a:rPr lang="nl-NL" sz="1800" dirty="0" smtClean="0">
                <a:solidFill>
                  <a:srgbClr val="404040"/>
                </a:solidFill>
              </a:rPr>
              <a:t>cliënt </a:t>
            </a:r>
            <a:r>
              <a:rPr lang="nl-NL" sz="1800" i="1" dirty="0">
                <a:solidFill>
                  <a:srgbClr val="FF6600"/>
                </a:solidFill>
              </a:rPr>
              <a:t>concrete en positief geformuleerde voornemens</a:t>
            </a:r>
            <a:r>
              <a:rPr lang="nl-NL" sz="1800" dirty="0">
                <a:solidFill>
                  <a:srgbClr val="002060"/>
                </a:solidFill>
              </a:rPr>
              <a:t> </a:t>
            </a:r>
            <a:r>
              <a:rPr lang="nl-NL" sz="1800" dirty="0">
                <a:solidFill>
                  <a:srgbClr val="404040"/>
                </a:solidFill>
              </a:rPr>
              <a:t>voor gedragsscenario’s formuleren</a:t>
            </a:r>
          </a:p>
          <a:p>
            <a:pPr marL="896938" indent="-896938">
              <a:buClr>
                <a:srgbClr val="FF6600"/>
              </a:buClr>
              <a:buFontTx/>
              <a:buNone/>
              <a:tabLst>
                <a:tab pos="355600" algn="l"/>
              </a:tabLst>
              <a:defRPr/>
            </a:pPr>
            <a:endParaRPr lang="nl-NL" sz="1800" dirty="0">
              <a:solidFill>
                <a:srgbClr val="002060"/>
              </a:solidFill>
            </a:endParaRPr>
          </a:p>
          <a:p>
            <a:pPr marL="0" indent="0">
              <a:buClr>
                <a:srgbClr val="FF6600"/>
              </a:buClr>
              <a:buFontTx/>
              <a:buNone/>
              <a:defRPr/>
            </a:pPr>
            <a:endParaRPr lang="nl-NL" sz="2400" dirty="0">
              <a:solidFill>
                <a:srgbClr val="002060"/>
              </a:solidFill>
            </a:endParaRPr>
          </a:p>
          <a:p>
            <a:pPr>
              <a:defRPr/>
            </a:pPr>
            <a:endParaRPr lang="nl-NL" dirty="0" smtClean="0"/>
          </a:p>
          <a:p>
            <a:pPr>
              <a:defRPr/>
            </a:pPr>
            <a:endParaRPr lang="nl-NL" dirty="0" smtClean="0"/>
          </a:p>
          <a:p>
            <a:pPr>
              <a:defRPr/>
            </a:pPr>
            <a:endParaRPr lang="nl-NL" dirty="0"/>
          </a:p>
        </p:txBody>
      </p:sp>
      <p:sp>
        <p:nvSpPr>
          <p:cNvPr id="31748" name="Tijdelijke aanduiding voor dianummer 3"/>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B0347DB-42EC-40B7-B288-220FD1A22DB6}" type="slidenum">
              <a:rPr lang="nl-NL" altLang="nl-NL" sz="1400" smtClean="0"/>
              <a:pPr>
                <a:spcBef>
                  <a:spcPct val="0"/>
                </a:spcBef>
                <a:buFontTx/>
                <a:buNone/>
              </a:pPr>
              <a:t>21</a:t>
            </a:fld>
            <a:endParaRPr lang="nl-NL" altLang="nl-NL" sz="1400" smtClean="0"/>
          </a:p>
        </p:txBody>
      </p:sp>
    </p:spTree>
    <p:extLst>
      <p:ext uri="{BB962C8B-B14F-4D97-AF65-F5344CB8AC3E}">
        <p14:creationId xmlns:p14="http://schemas.microsoft.com/office/powerpoint/2010/main" val="1940090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jdelijke aanduiding voor dianummer 3"/>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7E7AA075-320E-4612-9F7C-740ECB4A14E1}" type="slidenum">
              <a:rPr lang="nl-NL" altLang="nl-NL" sz="1400" smtClean="0"/>
              <a:pPr>
                <a:spcBef>
                  <a:spcPct val="0"/>
                </a:spcBef>
                <a:buFontTx/>
                <a:buNone/>
              </a:pPr>
              <a:t>22</a:t>
            </a:fld>
            <a:endParaRPr lang="nl-NL" altLang="nl-NL" sz="1400" smtClean="0"/>
          </a:p>
        </p:txBody>
      </p:sp>
      <p:pic>
        <p:nvPicPr>
          <p:cNvPr id="2051" name="Picture 2" descr="tactusv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2878138"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tactus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5516563"/>
            <a:ext cx="33845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4"/>
          <p:cNvSpPr txBox="1">
            <a:spLocks noChangeArrowheads="1"/>
          </p:cNvSpPr>
          <p:nvPr/>
        </p:nvSpPr>
        <p:spPr bwMode="auto">
          <a:xfrm>
            <a:off x="6316663" y="5265738"/>
            <a:ext cx="25638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nl-NL" altLang="nl-NL" sz="2000" b="1">
                <a:solidFill>
                  <a:schemeClr val="bg2"/>
                </a:solidFill>
              </a:rPr>
              <a:t>Henk-Willem Altena</a:t>
            </a:r>
          </a:p>
        </p:txBody>
      </p:sp>
      <p:sp>
        <p:nvSpPr>
          <p:cNvPr id="2055" name="Tekstvak 2"/>
          <p:cNvSpPr txBox="1">
            <a:spLocks noChangeArrowheads="1"/>
          </p:cNvSpPr>
          <p:nvPr/>
        </p:nvSpPr>
        <p:spPr bwMode="auto">
          <a:xfrm>
            <a:off x="3751849" y="3212976"/>
            <a:ext cx="3151187" cy="2152650"/>
          </a:xfrm>
          <a:prstGeom prst="rect">
            <a:avLst/>
          </a:prstGeom>
          <a:solidFill>
            <a:srgbClr val="548DD4"/>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ts val="800"/>
              </a:spcAft>
              <a:buFontTx/>
              <a:buNone/>
            </a:pPr>
            <a:r>
              <a:rPr lang="nl-NL" altLang="nl-NL" sz="2800" b="1" dirty="0" smtClean="0">
                <a:solidFill>
                  <a:srgbClr val="FFFFFF"/>
                </a:solidFill>
              </a:rPr>
              <a:t>Moti-55</a:t>
            </a:r>
            <a:endParaRPr lang="nl-NL" altLang="nl-NL" sz="2800" b="1" dirty="0">
              <a:solidFill>
                <a:srgbClr val="FFFFFF"/>
              </a:solidFill>
            </a:endParaRPr>
          </a:p>
          <a:p>
            <a:pPr eaLnBrk="1" hangingPunct="1">
              <a:spcBef>
                <a:spcPct val="0"/>
              </a:spcBef>
              <a:spcAft>
                <a:spcPts val="800"/>
              </a:spcAft>
              <a:buFontTx/>
              <a:buNone/>
            </a:pPr>
            <a:endParaRPr lang="nl-NL" altLang="nl-NL" sz="1100" dirty="0">
              <a:solidFill>
                <a:srgbClr val="FFFFFF"/>
              </a:solidFill>
            </a:endParaRPr>
          </a:p>
          <a:p>
            <a:pPr eaLnBrk="1" hangingPunct="1">
              <a:spcBef>
                <a:spcPct val="0"/>
              </a:spcBef>
              <a:spcAft>
                <a:spcPts val="800"/>
              </a:spcAft>
              <a:buFontTx/>
              <a:buNone/>
            </a:pPr>
            <a:r>
              <a:rPr lang="nl-NL" altLang="nl-NL" sz="2000" b="1" dirty="0">
                <a:solidFill>
                  <a:srgbClr val="FFFFFF"/>
                </a:solidFill>
              </a:rPr>
              <a:t>Vier gesprekken traject voor 55-plussers bij alcoholgebruik</a:t>
            </a:r>
          </a:p>
          <a:p>
            <a:pPr eaLnBrk="1" hangingPunct="1">
              <a:spcBef>
                <a:spcPct val="0"/>
              </a:spcBef>
              <a:spcAft>
                <a:spcPts val="800"/>
              </a:spcAft>
              <a:buFontTx/>
              <a:buNone/>
            </a:pPr>
            <a:endParaRPr lang="nl-NL" altLang="nl-NL" sz="2200" b="1" dirty="0">
              <a:solidFill>
                <a:srgbClr val="FFFFFF"/>
              </a:solidFill>
            </a:endParaRPr>
          </a:p>
          <a:p>
            <a:pPr eaLnBrk="1" hangingPunct="1">
              <a:spcBef>
                <a:spcPct val="0"/>
              </a:spcBef>
              <a:spcAft>
                <a:spcPts val="800"/>
              </a:spcAft>
              <a:buFontTx/>
              <a:buNone/>
            </a:pPr>
            <a:r>
              <a:rPr lang="nl-NL" altLang="nl-NL" sz="1600" b="1" dirty="0">
                <a:solidFill>
                  <a:srgbClr val="FFFFFF"/>
                </a:solidFill>
              </a:rPr>
              <a:t>door medewerkers in de Verslavingspreventie</a:t>
            </a:r>
            <a:endParaRPr lang="nl-NL" altLang="nl-NL" sz="1100" dirty="0"/>
          </a:p>
        </p:txBody>
      </p:sp>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707" y="870365"/>
            <a:ext cx="2819146" cy="4293096"/>
          </a:xfrm>
          <a:prstGeom prst="rect">
            <a:avLst/>
          </a:prstGeom>
        </p:spPr>
      </p:pic>
    </p:spTree>
    <p:extLst>
      <p:ext uri="{BB962C8B-B14F-4D97-AF65-F5344CB8AC3E}">
        <p14:creationId xmlns:p14="http://schemas.microsoft.com/office/powerpoint/2010/main" val="1607249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numm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FDC4D348-EB4E-44CC-B0BF-F7D44DDA98EC}" type="slidenum">
              <a:rPr lang="nl-NL" altLang="nl-NL" sz="1400" smtClean="0"/>
              <a:pPr>
                <a:spcBef>
                  <a:spcPct val="0"/>
                </a:spcBef>
                <a:buFontTx/>
                <a:buNone/>
              </a:pPr>
              <a:t>23</a:t>
            </a:fld>
            <a:endParaRPr lang="nl-NL" altLang="nl-NL" sz="1400" smtClean="0"/>
          </a:p>
        </p:txBody>
      </p:sp>
      <p:sp>
        <p:nvSpPr>
          <p:cNvPr id="6147" name="Rectangle 2"/>
          <p:cNvSpPr>
            <a:spLocks noGrp="1" noChangeArrowheads="1"/>
          </p:cNvSpPr>
          <p:nvPr>
            <p:ph type="title"/>
          </p:nvPr>
        </p:nvSpPr>
        <p:spPr/>
        <p:txBody>
          <a:bodyPr>
            <a:normAutofit/>
          </a:bodyPr>
          <a:lstStyle/>
          <a:p>
            <a:pPr algn="l" eaLnBrk="1" hangingPunct="1"/>
            <a:r>
              <a:rPr lang="nl-NL" altLang="nl-NL" sz="4000" b="1" dirty="0">
                <a:solidFill>
                  <a:srgbClr val="FF9933"/>
                </a:solidFill>
                <a:latin typeface="+mn-lt"/>
                <a:ea typeface="+mn-ea"/>
                <a:cs typeface="+mn-cs"/>
              </a:rPr>
              <a:t>Achtergrond van </a:t>
            </a:r>
            <a:r>
              <a:rPr lang="nl-NL" altLang="nl-NL" sz="4000" b="1" dirty="0" smtClean="0">
                <a:solidFill>
                  <a:srgbClr val="FF9933"/>
                </a:solidFill>
                <a:latin typeface="+mn-lt"/>
                <a:ea typeface="+mn-ea"/>
                <a:cs typeface="+mn-cs"/>
              </a:rPr>
              <a:t>Moti-55</a:t>
            </a:r>
            <a:endParaRPr lang="nl-NL" altLang="nl-NL" sz="4000" b="1" dirty="0">
              <a:solidFill>
                <a:srgbClr val="FF9933"/>
              </a:solidFill>
              <a:latin typeface="+mn-lt"/>
              <a:ea typeface="+mn-ea"/>
              <a:cs typeface="+mn-cs"/>
            </a:endParaRPr>
          </a:p>
        </p:txBody>
      </p:sp>
      <p:sp>
        <p:nvSpPr>
          <p:cNvPr id="6148" name="Rectangle 3"/>
          <p:cNvSpPr>
            <a:spLocks noGrp="1" noChangeArrowheads="1"/>
          </p:cNvSpPr>
          <p:nvPr>
            <p:ph type="body" idx="1"/>
          </p:nvPr>
        </p:nvSpPr>
        <p:spPr>
          <a:xfrm>
            <a:off x="468313" y="1341438"/>
            <a:ext cx="8229600" cy="5039890"/>
          </a:xfrm>
        </p:spPr>
        <p:txBody>
          <a:bodyPr>
            <a:normAutofit fontScale="85000" lnSpcReduction="10000"/>
          </a:bodyPr>
          <a:lstStyle/>
          <a:p>
            <a:pPr eaLnBrk="1" hangingPunct="1">
              <a:buClr>
                <a:srgbClr val="FF6600"/>
              </a:buClr>
              <a:buSzPct val="130000"/>
            </a:pPr>
            <a:r>
              <a:rPr lang="nl-NL" altLang="nl-NL" sz="2400" dirty="0">
                <a:solidFill>
                  <a:srgbClr val="404040"/>
                </a:solidFill>
              </a:rPr>
              <a:t>Moti-4 – motiverend traject bij middelengebruik, gokken of gamen</a:t>
            </a:r>
          </a:p>
          <a:p>
            <a:pPr eaLnBrk="1" hangingPunct="1">
              <a:buClr>
                <a:srgbClr val="FF6600"/>
              </a:buClr>
              <a:buSzPct val="130000"/>
            </a:pPr>
            <a:endParaRPr lang="nl-NL" altLang="nl-NL" sz="2400" dirty="0">
              <a:solidFill>
                <a:srgbClr val="404040"/>
              </a:solidFill>
            </a:endParaRPr>
          </a:p>
          <a:p>
            <a:pPr eaLnBrk="1" hangingPunct="1">
              <a:buClr>
                <a:srgbClr val="FF6600"/>
              </a:buClr>
              <a:buSzPct val="130000"/>
            </a:pPr>
            <a:r>
              <a:rPr lang="nl-NL" altLang="nl-NL" sz="2400" dirty="0">
                <a:solidFill>
                  <a:srgbClr val="404040"/>
                </a:solidFill>
              </a:rPr>
              <a:t>Onderzoeksresultaten: ouderen en alcohol dreigt een probleem te worden</a:t>
            </a:r>
          </a:p>
          <a:p>
            <a:pPr eaLnBrk="1" hangingPunct="1">
              <a:buClr>
                <a:srgbClr val="FF6600"/>
              </a:buClr>
              <a:buSzPct val="130000"/>
            </a:pPr>
            <a:endParaRPr lang="nl-NL" altLang="nl-NL" sz="2400" dirty="0">
              <a:solidFill>
                <a:srgbClr val="404040"/>
              </a:solidFill>
            </a:endParaRPr>
          </a:p>
          <a:p>
            <a:pPr eaLnBrk="1" hangingPunct="1">
              <a:buClr>
                <a:srgbClr val="FF6600"/>
              </a:buClr>
              <a:buSzPct val="130000"/>
            </a:pPr>
            <a:r>
              <a:rPr lang="nl-NL" altLang="nl-NL" sz="2400" dirty="0" smtClean="0">
                <a:solidFill>
                  <a:srgbClr val="404040"/>
                </a:solidFill>
              </a:rPr>
              <a:t>RIVM </a:t>
            </a:r>
            <a:r>
              <a:rPr lang="nl-NL" altLang="nl-NL" sz="2400" dirty="0">
                <a:solidFill>
                  <a:srgbClr val="404040"/>
                </a:solidFill>
              </a:rPr>
              <a:t>Centrum Gezond Leven heeft opdracht en budget van VWS gekregen voor het stimuleren van erkende interventies voor thuiswonende ouderen. Op dit moment zijn er nog relatief weinig erkende (leefstijl)interventies voor ouderen in de database van loketgezondleven.nl beschikbaar, vooral op de terreinen alcohol, roken en ondervoeding, voor de lage SES doelgroep en effectieve interventies</a:t>
            </a:r>
            <a:r>
              <a:rPr lang="nl-NL" altLang="nl-NL" sz="2400" dirty="0" smtClean="0">
                <a:solidFill>
                  <a:srgbClr val="404040"/>
                </a:solidFill>
              </a:rPr>
              <a:t>.</a:t>
            </a:r>
          </a:p>
          <a:p>
            <a:pPr eaLnBrk="1" hangingPunct="1">
              <a:buClr>
                <a:srgbClr val="FF6600"/>
              </a:buClr>
              <a:buSzPct val="130000"/>
            </a:pPr>
            <a:endParaRPr lang="nl-NL" altLang="nl-NL" sz="2400" dirty="0">
              <a:solidFill>
                <a:srgbClr val="404040"/>
              </a:solidFill>
            </a:endParaRPr>
          </a:p>
          <a:p>
            <a:pPr>
              <a:buClr>
                <a:srgbClr val="FF6600"/>
              </a:buClr>
              <a:buSzPct val="130000"/>
            </a:pPr>
            <a:r>
              <a:rPr lang="nl-NL" altLang="nl-NL" sz="2400" dirty="0">
                <a:solidFill>
                  <a:srgbClr val="404040"/>
                </a:solidFill>
              </a:rPr>
              <a:t>Blijf zo dicht mogelijk bij de Moti-4 – stam (herkenbare, werkzame elementen</a:t>
            </a:r>
            <a:r>
              <a:rPr lang="nl-NL" altLang="nl-NL" sz="2400" dirty="0" smtClean="0">
                <a:solidFill>
                  <a:srgbClr val="404040"/>
                </a:solidFill>
              </a:rPr>
              <a:t>)</a:t>
            </a:r>
          </a:p>
          <a:p>
            <a:pPr>
              <a:buClr>
                <a:srgbClr val="FF6600"/>
              </a:buClr>
              <a:buSzPct val="130000"/>
            </a:pPr>
            <a:endParaRPr lang="nl-NL" altLang="nl-NL" sz="2400" dirty="0">
              <a:solidFill>
                <a:srgbClr val="404040"/>
              </a:solidFill>
            </a:endParaRPr>
          </a:p>
          <a:p>
            <a:pPr>
              <a:buClr>
                <a:srgbClr val="FF6600"/>
              </a:buClr>
              <a:buSzPct val="130000"/>
            </a:pPr>
            <a:r>
              <a:rPr lang="nl-NL" altLang="nl-NL" sz="2400" dirty="0">
                <a:solidFill>
                  <a:srgbClr val="404040"/>
                </a:solidFill>
              </a:rPr>
              <a:t>Moti-4 preventiewerkers kunnen Moti-55 toepassen</a:t>
            </a:r>
          </a:p>
          <a:p>
            <a:pPr eaLnBrk="1" hangingPunct="1">
              <a:buClr>
                <a:srgbClr val="FF6600"/>
              </a:buClr>
              <a:buSzPct val="130000"/>
            </a:pPr>
            <a:endParaRPr lang="nl-NL" altLang="nl-NL" sz="2400" dirty="0" smtClean="0">
              <a:solidFill>
                <a:srgbClr val="42145F"/>
              </a:solidFill>
              <a:latin typeface="Verdana" pitchFamily="34" charset="0"/>
            </a:endParaRPr>
          </a:p>
          <a:p>
            <a:pPr eaLnBrk="1" hangingPunct="1">
              <a:buClr>
                <a:srgbClr val="FF6600"/>
              </a:buClr>
              <a:buSzPct val="130000"/>
            </a:pPr>
            <a:endParaRPr lang="nl-NL" altLang="nl-NL" sz="2400" dirty="0" smtClean="0">
              <a:solidFill>
                <a:srgbClr val="42145F"/>
              </a:solidFill>
              <a:latin typeface="Verdana" pitchFamily="34" charset="0"/>
            </a:endParaRPr>
          </a:p>
        </p:txBody>
      </p:sp>
    </p:spTree>
    <p:extLst>
      <p:ext uri="{BB962C8B-B14F-4D97-AF65-F5344CB8AC3E}">
        <p14:creationId xmlns:p14="http://schemas.microsoft.com/office/powerpoint/2010/main" val="3511586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numm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7891805-35D2-48AD-9E70-4C09F2620BC8}" type="slidenum">
              <a:rPr lang="nl-NL" altLang="nl-NL" sz="1400" smtClean="0"/>
              <a:pPr>
                <a:spcBef>
                  <a:spcPct val="0"/>
                </a:spcBef>
                <a:buFontTx/>
                <a:buNone/>
              </a:pPr>
              <a:t>24</a:t>
            </a:fld>
            <a:endParaRPr lang="nl-NL" altLang="nl-NL" sz="1400" smtClean="0"/>
          </a:p>
        </p:txBody>
      </p:sp>
      <p:sp>
        <p:nvSpPr>
          <p:cNvPr id="8195" name="Rectangle 2"/>
          <p:cNvSpPr>
            <a:spLocks noGrp="1" noChangeArrowheads="1"/>
          </p:cNvSpPr>
          <p:nvPr>
            <p:ph type="title"/>
          </p:nvPr>
        </p:nvSpPr>
        <p:spPr/>
        <p:txBody>
          <a:bodyPr>
            <a:normAutofit/>
          </a:bodyPr>
          <a:lstStyle/>
          <a:p>
            <a:pPr algn="l" eaLnBrk="1" hangingPunct="1"/>
            <a:r>
              <a:rPr lang="nl-NL" altLang="nl-NL" sz="4000" b="1" dirty="0">
                <a:solidFill>
                  <a:srgbClr val="FF9933"/>
                </a:solidFill>
                <a:latin typeface="+mn-lt"/>
                <a:ea typeface="+mn-ea"/>
                <a:cs typeface="+mn-cs"/>
              </a:rPr>
              <a:t>Voor wie….</a:t>
            </a:r>
          </a:p>
        </p:txBody>
      </p:sp>
      <p:sp>
        <p:nvSpPr>
          <p:cNvPr id="222211" name="Rectangle 3"/>
          <p:cNvSpPr>
            <a:spLocks noGrp="1" noChangeArrowheads="1"/>
          </p:cNvSpPr>
          <p:nvPr>
            <p:ph type="body" idx="1"/>
          </p:nvPr>
        </p:nvSpPr>
        <p:spPr/>
        <p:txBody>
          <a:bodyPr>
            <a:normAutofit/>
          </a:bodyPr>
          <a:lstStyle/>
          <a:p>
            <a:pPr marL="0" indent="0" eaLnBrk="1" hangingPunct="1">
              <a:lnSpc>
                <a:spcPct val="80000"/>
              </a:lnSpc>
              <a:buClr>
                <a:srgbClr val="FF9933"/>
              </a:buClr>
              <a:buFontTx/>
              <a:buNone/>
              <a:defRPr/>
            </a:pPr>
            <a:r>
              <a:rPr lang="nl-NL" altLang="nl-NL" sz="2200" b="1" dirty="0">
                <a:solidFill>
                  <a:srgbClr val="404040"/>
                </a:solidFill>
              </a:rPr>
              <a:t>Inclusie criteria:</a:t>
            </a:r>
          </a:p>
          <a:p>
            <a:pPr eaLnBrk="1" hangingPunct="1">
              <a:lnSpc>
                <a:spcPct val="80000"/>
              </a:lnSpc>
              <a:buClr>
                <a:srgbClr val="FF9933"/>
              </a:buClr>
              <a:buFontTx/>
              <a:buNone/>
              <a:defRPr/>
            </a:pPr>
            <a:endParaRPr lang="nl-NL" altLang="nl-NL" sz="2000" dirty="0" smtClean="0">
              <a:solidFill>
                <a:srgbClr val="33CC33"/>
              </a:solidFill>
              <a:latin typeface="Verdana" panose="020B0604030504040204" pitchFamily="34" charset="0"/>
            </a:endParaRPr>
          </a:p>
          <a:p>
            <a:pPr marL="0" indent="0" eaLnBrk="1" hangingPunct="1">
              <a:lnSpc>
                <a:spcPct val="80000"/>
              </a:lnSpc>
              <a:buClr>
                <a:srgbClr val="FF9933"/>
              </a:buClr>
              <a:buFontTx/>
              <a:buNone/>
              <a:defRPr/>
            </a:pPr>
            <a:r>
              <a:rPr lang="nl-NL" sz="2200" dirty="0">
                <a:solidFill>
                  <a:srgbClr val="404040"/>
                </a:solidFill>
              </a:rPr>
              <a:t>Het </a:t>
            </a:r>
            <a:r>
              <a:rPr lang="nl-NL" sz="2200" dirty="0" smtClean="0">
                <a:solidFill>
                  <a:srgbClr val="404040"/>
                </a:solidFill>
              </a:rPr>
              <a:t>Moti-55 </a:t>
            </a:r>
            <a:r>
              <a:rPr lang="nl-NL" sz="2200" dirty="0">
                <a:solidFill>
                  <a:srgbClr val="404040"/>
                </a:solidFill>
              </a:rPr>
              <a:t>traject is voor cliënten vanaf 55  jaar, </a:t>
            </a:r>
          </a:p>
          <a:p>
            <a:pPr eaLnBrk="1" hangingPunct="1">
              <a:lnSpc>
                <a:spcPct val="80000"/>
              </a:lnSpc>
              <a:buClr>
                <a:srgbClr val="FF9933"/>
              </a:buClr>
              <a:defRPr/>
            </a:pPr>
            <a:r>
              <a:rPr lang="nl-NL" sz="2200" dirty="0">
                <a:solidFill>
                  <a:srgbClr val="404040"/>
                </a:solidFill>
              </a:rPr>
              <a:t>waarbij indicaties aanwezig zijn voor (beginnend) problematisch alcoholgebruik,</a:t>
            </a:r>
          </a:p>
          <a:p>
            <a:pPr eaLnBrk="1" hangingPunct="1">
              <a:lnSpc>
                <a:spcPct val="80000"/>
              </a:lnSpc>
              <a:buClr>
                <a:srgbClr val="FF9933"/>
              </a:buClr>
              <a:defRPr/>
            </a:pPr>
            <a:r>
              <a:rPr lang="nl-NL" sz="2200" dirty="0">
                <a:solidFill>
                  <a:srgbClr val="404040"/>
                </a:solidFill>
              </a:rPr>
              <a:t>die een Audit-C score van minimaal 4 (vrouwen) of 5 (mannen) </a:t>
            </a:r>
            <a:r>
              <a:rPr lang="nl-NL" sz="2200" dirty="0" smtClean="0">
                <a:solidFill>
                  <a:srgbClr val="404040"/>
                </a:solidFill>
              </a:rPr>
              <a:t>hebben,</a:t>
            </a:r>
            <a:endParaRPr lang="nl-NL" sz="2200" dirty="0">
              <a:solidFill>
                <a:srgbClr val="404040"/>
              </a:solidFill>
            </a:endParaRPr>
          </a:p>
          <a:p>
            <a:pPr eaLnBrk="1" hangingPunct="1">
              <a:lnSpc>
                <a:spcPct val="80000"/>
              </a:lnSpc>
              <a:buClr>
                <a:srgbClr val="FF9933"/>
              </a:buClr>
              <a:defRPr/>
            </a:pPr>
            <a:r>
              <a:rPr lang="nl-NL" sz="2200" dirty="0">
                <a:solidFill>
                  <a:srgbClr val="404040"/>
                </a:solidFill>
              </a:rPr>
              <a:t>die problemen kunnen ervaren op een of meer leefgebieden die gerelateerd zijn aan het alcoholgebruik,</a:t>
            </a:r>
          </a:p>
          <a:p>
            <a:pPr eaLnBrk="1" hangingPunct="1">
              <a:lnSpc>
                <a:spcPct val="80000"/>
              </a:lnSpc>
              <a:buClr>
                <a:srgbClr val="FF9933"/>
              </a:buClr>
              <a:defRPr/>
            </a:pPr>
            <a:r>
              <a:rPr lang="nl-NL" sz="2200" dirty="0">
                <a:solidFill>
                  <a:srgbClr val="404040"/>
                </a:solidFill>
              </a:rPr>
              <a:t>die gedurende de afgelopen maand alcohol gebruikten,</a:t>
            </a:r>
          </a:p>
          <a:p>
            <a:pPr eaLnBrk="1" hangingPunct="1">
              <a:lnSpc>
                <a:spcPct val="80000"/>
              </a:lnSpc>
              <a:buClr>
                <a:srgbClr val="FF9933"/>
              </a:buClr>
              <a:defRPr/>
            </a:pPr>
            <a:r>
              <a:rPr lang="nl-NL" sz="2200" dirty="0">
                <a:solidFill>
                  <a:srgbClr val="404040"/>
                </a:solidFill>
              </a:rPr>
              <a:t>die gedurende de afgelopen maand minder alcohol zijn gaan gebruiken maar waarbij ondersteuning wenselijk is. </a:t>
            </a:r>
          </a:p>
          <a:p>
            <a:pPr eaLnBrk="1" hangingPunct="1">
              <a:lnSpc>
                <a:spcPct val="80000"/>
              </a:lnSpc>
              <a:buClr>
                <a:srgbClr val="FF9933"/>
              </a:buClr>
              <a:buFontTx/>
              <a:buNone/>
              <a:defRPr/>
            </a:pPr>
            <a:r>
              <a:rPr lang="nl-NL" altLang="nl-NL" sz="2200" dirty="0">
                <a:solidFill>
                  <a:srgbClr val="404040"/>
                </a:solidFill>
              </a:rPr>
              <a:t>		</a:t>
            </a:r>
          </a:p>
        </p:txBody>
      </p:sp>
    </p:spTree>
    <p:extLst>
      <p:ext uri="{BB962C8B-B14F-4D97-AF65-F5344CB8AC3E}">
        <p14:creationId xmlns:p14="http://schemas.microsoft.com/office/powerpoint/2010/main" val="2350694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2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2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22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221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221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2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numm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90DF87E1-8B1F-404D-837B-C01F3A5B4674}" type="slidenum">
              <a:rPr lang="nl-NL" altLang="nl-NL" sz="1400" smtClean="0"/>
              <a:pPr>
                <a:spcBef>
                  <a:spcPct val="0"/>
                </a:spcBef>
                <a:buFontTx/>
                <a:buNone/>
              </a:pPr>
              <a:t>25</a:t>
            </a:fld>
            <a:endParaRPr lang="nl-NL" altLang="nl-NL" sz="1400" smtClean="0"/>
          </a:p>
        </p:txBody>
      </p:sp>
      <p:sp>
        <p:nvSpPr>
          <p:cNvPr id="9219" name="Rectangle 2"/>
          <p:cNvSpPr>
            <a:spLocks noGrp="1" noChangeArrowheads="1"/>
          </p:cNvSpPr>
          <p:nvPr>
            <p:ph type="title"/>
          </p:nvPr>
        </p:nvSpPr>
        <p:spPr/>
        <p:txBody>
          <a:bodyPr>
            <a:normAutofit/>
          </a:bodyPr>
          <a:lstStyle/>
          <a:p>
            <a:pPr algn="l" eaLnBrk="1" hangingPunct="1"/>
            <a:r>
              <a:rPr lang="nl-NL" altLang="nl-NL" sz="4000" b="1" dirty="0" smtClean="0">
                <a:solidFill>
                  <a:srgbClr val="FF9933"/>
                </a:solidFill>
                <a:latin typeface="+mn-lt"/>
                <a:ea typeface="+mn-ea"/>
                <a:cs typeface="+mn-cs"/>
              </a:rPr>
              <a:t>Ook voor….</a:t>
            </a:r>
            <a:endParaRPr lang="nl-NL" altLang="nl-NL" sz="4000" b="1" dirty="0">
              <a:solidFill>
                <a:srgbClr val="FF9933"/>
              </a:solidFill>
              <a:latin typeface="+mn-lt"/>
              <a:ea typeface="+mn-ea"/>
              <a:cs typeface="+mn-cs"/>
            </a:endParaRPr>
          </a:p>
        </p:txBody>
      </p:sp>
      <p:sp>
        <p:nvSpPr>
          <p:cNvPr id="222211" name="Rectangle 3"/>
          <p:cNvSpPr>
            <a:spLocks noGrp="1" noChangeArrowheads="1"/>
          </p:cNvSpPr>
          <p:nvPr>
            <p:ph type="body" idx="1"/>
          </p:nvPr>
        </p:nvSpPr>
        <p:spPr/>
        <p:txBody>
          <a:bodyPr/>
          <a:lstStyle/>
          <a:p>
            <a:pPr marL="0" indent="0" eaLnBrk="1" hangingPunct="1">
              <a:lnSpc>
                <a:spcPct val="80000"/>
              </a:lnSpc>
              <a:buClr>
                <a:srgbClr val="FF9933"/>
              </a:buClr>
              <a:buFontTx/>
              <a:buNone/>
              <a:defRPr/>
            </a:pPr>
            <a:r>
              <a:rPr lang="nl-NL" altLang="nl-NL" sz="2200" b="1" dirty="0">
                <a:solidFill>
                  <a:srgbClr val="404040"/>
                </a:solidFill>
              </a:rPr>
              <a:t>Inclusie criteria:</a:t>
            </a:r>
          </a:p>
          <a:p>
            <a:pPr eaLnBrk="1" hangingPunct="1">
              <a:lnSpc>
                <a:spcPct val="80000"/>
              </a:lnSpc>
              <a:buClr>
                <a:srgbClr val="FF9933"/>
              </a:buClr>
              <a:buFontTx/>
              <a:buNone/>
              <a:defRPr/>
            </a:pPr>
            <a:endParaRPr lang="nl-NL" altLang="nl-NL" sz="2000" dirty="0" smtClean="0">
              <a:solidFill>
                <a:srgbClr val="33CC33"/>
              </a:solidFill>
              <a:latin typeface="Verdana" panose="020B0604030504040204" pitchFamily="34" charset="0"/>
            </a:endParaRPr>
          </a:p>
          <a:p>
            <a:pPr marL="0" indent="0" eaLnBrk="1" hangingPunct="1">
              <a:lnSpc>
                <a:spcPct val="80000"/>
              </a:lnSpc>
              <a:buClr>
                <a:srgbClr val="FF9933"/>
              </a:buClr>
              <a:buFontTx/>
              <a:buNone/>
              <a:defRPr/>
            </a:pPr>
            <a:r>
              <a:rPr lang="nl-NL" sz="2200" dirty="0">
                <a:solidFill>
                  <a:srgbClr val="404040"/>
                </a:solidFill>
              </a:rPr>
              <a:t>Het </a:t>
            </a:r>
            <a:r>
              <a:rPr lang="nl-NL" sz="2200" dirty="0" smtClean="0">
                <a:solidFill>
                  <a:srgbClr val="404040"/>
                </a:solidFill>
              </a:rPr>
              <a:t>Moti-55 </a:t>
            </a:r>
            <a:r>
              <a:rPr lang="nl-NL" sz="2200" dirty="0">
                <a:solidFill>
                  <a:srgbClr val="404040"/>
                </a:solidFill>
              </a:rPr>
              <a:t>traject is ook voor cliënten vanaf 55  jaar, waarbij een duidelijke indicatie is voor meer hulp, maar waarbij de cliënt hiervoor (nog) niet is gemotiveerd. </a:t>
            </a:r>
          </a:p>
          <a:p>
            <a:pPr marL="0" indent="0" eaLnBrk="1" hangingPunct="1">
              <a:lnSpc>
                <a:spcPct val="80000"/>
              </a:lnSpc>
              <a:buClr>
                <a:srgbClr val="FF9933"/>
              </a:buClr>
              <a:buFontTx/>
              <a:buNone/>
              <a:defRPr/>
            </a:pPr>
            <a:endParaRPr lang="nl-NL" sz="2200" dirty="0">
              <a:solidFill>
                <a:srgbClr val="404040"/>
              </a:solidFill>
            </a:endParaRPr>
          </a:p>
          <a:p>
            <a:pPr marL="0" indent="0" eaLnBrk="1" hangingPunct="1">
              <a:lnSpc>
                <a:spcPct val="80000"/>
              </a:lnSpc>
              <a:buClr>
                <a:srgbClr val="FF9933"/>
              </a:buClr>
              <a:buFontTx/>
              <a:buNone/>
              <a:defRPr/>
            </a:pPr>
            <a:r>
              <a:rPr lang="nl-NL" sz="2200" dirty="0">
                <a:solidFill>
                  <a:srgbClr val="404040"/>
                </a:solidFill>
              </a:rPr>
              <a:t>In deze situatie kan het vier gesprekkentraject gebruikt worden om de motivatie te beïnvloeden in positieve richting (eventueel ook als tijdelijk contact bij in te zetten bij wachtlijstproblematiek)</a:t>
            </a:r>
          </a:p>
          <a:p>
            <a:pPr eaLnBrk="1" hangingPunct="1">
              <a:lnSpc>
                <a:spcPct val="80000"/>
              </a:lnSpc>
              <a:buClr>
                <a:srgbClr val="FF9933"/>
              </a:buClr>
              <a:defRPr/>
            </a:pPr>
            <a:endParaRPr lang="nl-NL" sz="2200" dirty="0">
              <a:solidFill>
                <a:srgbClr val="42145F"/>
              </a:solidFill>
              <a:latin typeface="Verdana" panose="020B0604030504040204" pitchFamily="34" charset="0"/>
            </a:endParaRPr>
          </a:p>
          <a:p>
            <a:pPr eaLnBrk="1" hangingPunct="1">
              <a:lnSpc>
                <a:spcPct val="80000"/>
              </a:lnSpc>
              <a:buClr>
                <a:srgbClr val="FF9933"/>
              </a:buClr>
              <a:buFontTx/>
              <a:buNone/>
              <a:defRPr/>
            </a:pPr>
            <a:r>
              <a:rPr lang="nl-NL" altLang="nl-NL" sz="2000" dirty="0" smtClean="0">
                <a:solidFill>
                  <a:schemeClr val="accent2"/>
                </a:solidFill>
                <a:latin typeface="Verdana" panose="020B0604030504040204" pitchFamily="34" charset="0"/>
              </a:rPr>
              <a:t>		</a:t>
            </a:r>
            <a:endParaRPr lang="nl-NL" altLang="nl-NL" sz="2000" dirty="0" smtClean="0">
              <a:solidFill>
                <a:srgbClr val="33CC33"/>
              </a:solidFill>
              <a:latin typeface="Verdana" panose="020B0604030504040204" pitchFamily="34" charset="0"/>
            </a:endParaRPr>
          </a:p>
        </p:txBody>
      </p:sp>
    </p:spTree>
    <p:extLst>
      <p:ext uri="{BB962C8B-B14F-4D97-AF65-F5344CB8AC3E}">
        <p14:creationId xmlns:p14="http://schemas.microsoft.com/office/powerpoint/2010/main" val="4247479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2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numm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17DE22CA-2E57-440C-9105-60CE1B6E71D6}" type="slidenum">
              <a:rPr lang="nl-NL" altLang="nl-NL" sz="1400" smtClean="0"/>
              <a:pPr>
                <a:spcBef>
                  <a:spcPct val="0"/>
                </a:spcBef>
                <a:buFontTx/>
                <a:buNone/>
              </a:pPr>
              <a:t>26</a:t>
            </a:fld>
            <a:endParaRPr lang="nl-NL" altLang="nl-NL" sz="1400" smtClean="0"/>
          </a:p>
        </p:txBody>
      </p:sp>
      <p:sp>
        <p:nvSpPr>
          <p:cNvPr id="10243" name="Rectangle 2"/>
          <p:cNvSpPr>
            <a:spLocks noGrp="1" noChangeArrowheads="1"/>
          </p:cNvSpPr>
          <p:nvPr>
            <p:ph type="title"/>
          </p:nvPr>
        </p:nvSpPr>
        <p:spPr/>
        <p:txBody>
          <a:bodyPr>
            <a:normAutofit/>
          </a:bodyPr>
          <a:lstStyle/>
          <a:p>
            <a:pPr algn="l"/>
            <a:r>
              <a:rPr lang="nl-NL" altLang="nl-NL" sz="3200" b="1" dirty="0" smtClean="0">
                <a:solidFill>
                  <a:srgbClr val="FF9933"/>
                </a:solidFill>
                <a:latin typeface="Verdana" pitchFamily="34" charset="0"/>
              </a:rPr>
              <a:t>Exclusie criteria</a:t>
            </a:r>
            <a:endParaRPr lang="nl-NL" altLang="nl-NL" sz="3200" b="1" dirty="0">
              <a:solidFill>
                <a:srgbClr val="FF9933"/>
              </a:solidFill>
              <a:latin typeface="Verdana" pitchFamily="34" charset="0"/>
            </a:endParaRPr>
          </a:p>
        </p:txBody>
      </p:sp>
      <p:sp>
        <p:nvSpPr>
          <p:cNvPr id="222211" name="Rectangle 3"/>
          <p:cNvSpPr>
            <a:spLocks noGrp="1" noChangeArrowheads="1"/>
          </p:cNvSpPr>
          <p:nvPr>
            <p:ph type="body" idx="1"/>
          </p:nvPr>
        </p:nvSpPr>
        <p:spPr>
          <a:xfrm>
            <a:off x="457200" y="1863725"/>
            <a:ext cx="8229600" cy="4857750"/>
          </a:xfrm>
        </p:spPr>
        <p:txBody>
          <a:bodyPr>
            <a:normAutofit/>
          </a:bodyPr>
          <a:lstStyle/>
          <a:p>
            <a:pPr eaLnBrk="1" hangingPunct="1">
              <a:lnSpc>
                <a:spcPct val="80000"/>
              </a:lnSpc>
              <a:buClr>
                <a:srgbClr val="FF9933"/>
              </a:buClr>
              <a:buFontTx/>
              <a:buNone/>
            </a:pPr>
            <a:r>
              <a:rPr lang="nl-NL" altLang="nl-NL" sz="2200" dirty="0">
                <a:solidFill>
                  <a:srgbClr val="404040"/>
                </a:solidFill>
              </a:rPr>
              <a:t>Het Moti55 traject is niet geschikt </a:t>
            </a:r>
            <a:r>
              <a:rPr lang="nl-NL" altLang="nl-NL" sz="2200" dirty="0" smtClean="0">
                <a:solidFill>
                  <a:srgbClr val="404040"/>
                </a:solidFill>
              </a:rPr>
              <a:t>wanneer</a:t>
            </a:r>
            <a:r>
              <a:rPr lang="nl-NL" altLang="nl-NL" sz="2200" dirty="0">
                <a:solidFill>
                  <a:srgbClr val="404040"/>
                </a:solidFill>
              </a:rPr>
              <a:t>:</a:t>
            </a:r>
          </a:p>
          <a:p>
            <a:pPr eaLnBrk="1" hangingPunct="1">
              <a:lnSpc>
                <a:spcPct val="80000"/>
              </a:lnSpc>
              <a:buClr>
                <a:srgbClr val="FF9933"/>
              </a:buClr>
              <a:buFontTx/>
              <a:buNone/>
            </a:pPr>
            <a:endParaRPr lang="nl-NL" altLang="nl-NL" sz="2200" dirty="0">
              <a:solidFill>
                <a:srgbClr val="404040"/>
              </a:solidFill>
            </a:endParaRPr>
          </a:p>
          <a:p>
            <a:pPr eaLnBrk="1" hangingPunct="1">
              <a:lnSpc>
                <a:spcPct val="80000"/>
              </a:lnSpc>
              <a:buClr>
                <a:srgbClr val="FF9933"/>
              </a:buClr>
            </a:pPr>
            <a:r>
              <a:rPr lang="nl-NL" altLang="nl-NL" sz="2200" dirty="0">
                <a:solidFill>
                  <a:srgbClr val="404040"/>
                </a:solidFill>
              </a:rPr>
              <a:t>de ouder wordende cliënt zich in de experimentele fase bevindt en er geen risicofactoren aanwezig zijn voor het ontwikkelen van problematisch </a:t>
            </a:r>
            <a:r>
              <a:rPr lang="nl-NL" altLang="nl-NL" sz="2200" dirty="0" smtClean="0">
                <a:solidFill>
                  <a:srgbClr val="404040"/>
                </a:solidFill>
              </a:rPr>
              <a:t>gebruik</a:t>
            </a:r>
          </a:p>
          <a:p>
            <a:pPr eaLnBrk="1" hangingPunct="1">
              <a:lnSpc>
                <a:spcPct val="80000"/>
              </a:lnSpc>
              <a:buClr>
                <a:srgbClr val="FF9933"/>
              </a:buClr>
            </a:pPr>
            <a:endParaRPr lang="nl-NL" altLang="nl-NL" sz="2200" dirty="0">
              <a:solidFill>
                <a:srgbClr val="404040"/>
              </a:solidFill>
            </a:endParaRPr>
          </a:p>
          <a:p>
            <a:pPr eaLnBrk="1" hangingPunct="1">
              <a:lnSpc>
                <a:spcPct val="80000"/>
              </a:lnSpc>
              <a:buClr>
                <a:srgbClr val="FF9933"/>
              </a:buClr>
            </a:pPr>
            <a:r>
              <a:rPr lang="nl-NL" altLang="nl-NL" sz="2200" dirty="0">
                <a:solidFill>
                  <a:srgbClr val="404040"/>
                </a:solidFill>
              </a:rPr>
              <a:t>er een zodanig ernstige mate van misbruik of afhankelijkheid is, of een zodanig ernstige mate van psychopathologie dat een preventief aanbod te licht is en er indicatie is voor een </a:t>
            </a:r>
            <a:r>
              <a:rPr lang="nl-NL" altLang="nl-NL" sz="2200" dirty="0" smtClean="0">
                <a:solidFill>
                  <a:srgbClr val="404040"/>
                </a:solidFill>
              </a:rPr>
              <a:t>hulpverleningsaanbod</a:t>
            </a:r>
          </a:p>
          <a:p>
            <a:pPr eaLnBrk="1" hangingPunct="1">
              <a:lnSpc>
                <a:spcPct val="80000"/>
              </a:lnSpc>
              <a:buClr>
                <a:srgbClr val="FF9933"/>
              </a:buClr>
            </a:pPr>
            <a:endParaRPr lang="nl-NL" altLang="nl-NL" sz="2200" dirty="0">
              <a:solidFill>
                <a:srgbClr val="404040"/>
              </a:solidFill>
            </a:endParaRPr>
          </a:p>
          <a:p>
            <a:pPr eaLnBrk="1" hangingPunct="1">
              <a:lnSpc>
                <a:spcPct val="80000"/>
              </a:lnSpc>
              <a:buClr>
                <a:srgbClr val="FF9933"/>
              </a:buClr>
            </a:pPr>
            <a:r>
              <a:rPr lang="nl-NL" altLang="nl-NL" sz="2200" dirty="0">
                <a:solidFill>
                  <a:srgbClr val="404040"/>
                </a:solidFill>
              </a:rPr>
              <a:t>er sprake is van zodanig lage intelligentie, ontwikkelingsachterstand, cognitieve stoornis, gedrag- of psychiatrische stoornis dat het doorlopen van de module niet mogelijk is.</a:t>
            </a:r>
          </a:p>
        </p:txBody>
      </p:sp>
    </p:spTree>
    <p:extLst>
      <p:ext uri="{BB962C8B-B14F-4D97-AF65-F5344CB8AC3E}">
        <p14:creationId xmlns:p14="http://schemas.microsoft.com/office/powerpoint/2010/main" val="3130560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2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numm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9C3284F6-6E04-4F57-A79A-7BC75E048A38}" type="slidenum">
              <a:rPr lang="nl-NL" altLang="nl-NL" sz="1400" smtClean="0"/>
              <a:pPr>
                <a:spcBef>
                  <a:spcPct val="0"/>
                </a:spcBef>
                <a:buFontTx/>
                <a:buNone/>
              </a:pPr>
              <a:t>27</a:t>
            </a:fld>
            <a:endParaRPr lang="nl-NL" altLang="nl-NL" sz="1400" smtClean="0"/>
          </a:p>
        </p:txBody>
      </p:sp>
      <p:sp>
        <p:nvSpPr>
          <p:cNvPr id="11267" name="Rectangle 2"/>
          <p:cNvSpPr>
            <a:spLocks noGrp="1" noChangeArrowheads="1"/>
          </p:cNvSpPr>
          <p:nvPr>
            <p:ph type="title"/>
          </p:nvPr>
        </p:nvSpPr>
        <p:spPr/>
        <p:txBody>
          <a:bodyPr>
            <a:normAutofit/>
          </a:bodyPr>
          <a:lstStyle/>
          <a:p>
            <a:pPr algn="l"/>
            <a:r>
              <a:rPr lang="nl-NL" altLang="nl-NL" sz="3200" b="1" dirty="0">
                <a:solidFill>
                  <a:srgbClr val="FF9933"/>
                </a:solidFill>
                <a:latin typeface="Verdana" pitchFamily="34" charset="0"/>
              </a:rPr>
              <a:t>Betrekken van intermediairs</a:t>
            </a:r>
          </a:p>
        </p:txBody>
      </p:sp>
      <p:sp>
        <p:nvSpPr>
          <p:cNvPr id="11268" name="Rectangle 3"/>
          <p:cNvSpPr>
            <a:spLocks noGrp="1" noChangeArrowheads="1"/>
          </p:cNvSpPr>
          <p:nvPr>
            <p:ph type="body" idx="1"/>
          </p:nvPr>
        </p:nvSpPr>
        <p:spPr>
          <a:xfrm>
            <a:off x="457200" y="2132856"/>
            <a:ext cx="8229600" cy="3734544"/>
          </a:xfrm>
        </p:spPr>
        <p:txBody>
          <a:bodyPr>
            <a:normAutofit/>
          </a:bodyPr>
          <a:lstStyle/>
          <a:p>
            <a:pPr>
              <a:lnSpc>
                <a:spcPct val="80000"/>
              </a:lnSpc>
              <a:buClr>
                <a:srgbClr val="FF9933"/>
              </a:buClr>
              <a:buSzPct val="130000"/>
            </a:pPr>
            <a:r>
              <a:rPr lang="nl-NL" altLang="nl-NL" sz="2000" dirty="0">
                <a:solidFill>
                  <a:srgbClr val="404040"/>
                </a:solidFill>
              </a:rPr>
              <a:t>mantelzorgers, naasten</a:t>
            </a:r>
          </a:p>
          <a:p>
            <a:pPr>
              <a:lnSpc>
                <a:spcPct val="80000"/>
              </a:lnSpc>
              <a:buClr>
                <a:srgbClr val="FF9933"/>
              </a:buClr>
              <a:buSzPct val="130000"/>
            </a:pPr>
            <a:r>
              <a:rPr lang="nl-NL" altLang="nl-NL" sz="2000" dirty="0">
                <a:solidFill>
                  <a:srgbClr val="404040"/>
                </a:solidFill>
              </a:rPr>
              <a:t>medewerkers in de eerstelijns gezondheidszorg: huisartsassistentes, praktijkondersteuners huisartsenzorg, huisartsen, psychologen, verpleegkundigen, </a:t>
            </a:r>
            <a:r>
              <a:rPr lang="nl-NL" altLang="nl-NL" sz="2000" dirty="0" err="1">
                <a:solidFill>
                  <a:srgbClr val="404040"/>
                </a:solidFill>
              </a:rPr>
              <a:t>SPV’ers</a:t>
            </a:r>
            <a:r>
              <a:rPr lang="nl-NL" altLang="nl-NL" sz="2000" dirty="0">
                <a:solidFill>
                  <a:srgbClr val="404040"/>
                </a:solidFill>
              </a:rPr>
              <a:t>, etc.</a:t>
            </a:r>
          </a:p>
          <a:p>
            <a:pPr>
              <a:lnSpc>
                <a:spcPct val="80000"/>
              </a:lnSpc>
              <a:buClr>
                <a:srgbClr val="FF9933"/>
              </a:buClr>
              <a:buSzPct val="130000"/>
            </a:pPr>
            <a:r>
              <a:rPr lang="nl-NL" altLang="nl-NL" sz="2000" dirty="0">
                <a:solidFill>
                  <a:srgbClr val="404040"/>
                </a:solidFill>
              </a:rPr>
              <a:t>medewerkers van het algemeen maatschappelijk werk (ouderenadviseurs)</a:t>
            </a:r>
          </a:p>
          <a:p>
            <a:pPr>
              <a:lnSpc>
                <a:spcPct val="80000"/>
              </a:lnSpc>
              <a:buClr>
                <a:srgbClr val="FF9933"/>
              </a:buClr>
              <a:buSzPct val="130000"/>
            </a:pPr>
            <a:r>
              <a:rPr lang="nl-NL" altLang="nl-NL" sz="2000" dirty="0">
                <a:solidFill>
                  <a:srgbClr val="404040"/>
                </a:solidFill>
              </a:rPr>
              <a:t>medewerkers van de sociale wijkteams</a:t>
            </a:r>
          </a:p>
          <a:p>
            <a:pPr>
              <a:lnSpc>
                <a:spcPct val="80000"/>
              </a:lnSpc>
              <a:buClr>
                <a:srgbClr val="FF9933"/>
              </a:buClr>
              <a:buSzPct val="130000"/>
            </a:pPr>
            <a:r>
              <a:rPr lang="nl-NL" altLang="nl-NL" sz="2000" dirty="0">
                <a:solidFill>
                  <a:srgbClr val="404040"/>
                </a:solidFill>
              </a:rPr>
              <a:t>medewerkers in de thuiszorg en mantelzorgorganisaties</a:t>
            </a:r>
          </a:p>
          <a:p>
            <a:pPr>
              <a:lnSpc>
                <a:spcPct val="80000"/>
              </a:lnSpc>
              <a:buClr>
                <a:srgbClr val="FF9933"/>
              </a:buClr>
              <a:buSzPct val="130000"/>
            </a:pPr>
            <a:r>
              <a:rPr lang="nl-NL" altLang="nl-NL" sz="2000" dirty="0">
                <a:solidFill>
                  <a:srgbClr val="404040"/>
                </a:solidFill>
              </a:rPr>
              <a:t>wijkverpleegkundigen</a:t>
            </a:r>
          </a:p>
          <a:p>
            <a:pPr>
              <a:lnSpc>
                <a:spcPct val="80000"/>
              </a:lnSpc>
              <a:buClr>
                <a:srgbClr val="FF9933"/>
              </a:buClr>
              <a:buSzPct val="130000"/>
            </a:pPr>
            <a:r>
              <a:rPr lang="nl-NL" altLang="nl-NL" sz="2000" dirty="0">
                <a:solidFill>
                  <a:srgbClr val="404040"/>
                </a:solidFill>
              </a:rPr>
              <a:t>medewerkers van de ziekenhuizen, verpleegkundigen spoedeisende hulp, interne geneeskunde en huisartsenposten</a:t>
            </a:r>
          </a:p>
          <a:p>
            <a:pPr>
              <a:lnSpc>
                <a:spcPct val="80000"/>
              </a:lnSpc>
              <a:buClr>
                <a:srgbClr val="FF9933"/>
              </a:buClr>
              <a:buSzPct val="130000"/>
            </a:pPr>
            <a:r>
              <a:rPr lang="nl-NL" altLang="nl-NL" sz="2000" dirty="0">
                <a:solidFill>
                  <a:srgbClr val="404040"/>
                </a:solidFill>
              </a:rPr>
              <a:t>medewerkers van welzijnsorganisaties</a:t>
            </a:r>
          </a:p>
        </p:txBody>
      </p:sp>
    </p:spTree>
    <p:extLst>
      <p:ext uri="{BB962C8B-B14F-4D97-AF65-F5344CB8AC3E}">
        <p14:creationId xmlns:p14="http://schemas.microsoft.com/office/powerpoint/2010/main" val="1322546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nummer 6"/>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041AE820-BE07-442D-A7C4-42E801D20D3C}" type="slidenum">
              <a:rPr lang="nl-NL" altLang="nl-NL" sz="1400" smtClean="0"/>
              <a:pPr>
                <a:spcBef>
                  <a:spcPct val="0"/>
                </a:spcBef>
                <a:buFontTx/>
                <a:buNone/>
              </a:pPr>
              <a:t>28</a:t>
            </a:fld>
            <a:endParaRPr lang="nl-NL" altLang="nl-NL" sz="1400" smtClean="0"/>
          </a:p>
        </p:txBody>
      </p:sp>
      <p:sp>
        <p:nvSpPr>
          <p:cNvPr id="12291" name="Rectangle 2"/>
          <p:cNvSpPr>
            <a:spLocks noGrp="1" noChangeArrowheads="1"/>
          </p:cNvSpPr>
          <p:nvPr>
            <p:ph type="title"/>
          </p:nvPr>
        </p:nvSpPr>
        <p:spPr/>
        <p:txBody>
          <a:bodyPr>
            <a:normAutofit/>
          </a:bodyPr>
          <a:lstStyle/>
          <a:p>
            <a:pPr algn="l"/>
            <a:r>
              <a:rPr lang="nl-NL" altLang="nl-NL" sz="3200" b="1" dirty="0">
                <a:solidFill>
                  <a:srgbClr val="FF9933"/>
                </a:solidFill>
                <a:latin typeface="Verdana" pitchFamily="34" charset="0"/>
              </a:rPr>
              <a:t>Doelstellingen:</a:t>
            </a:r>
          </a:p>
        </p:txBody>
      </p:sp>
      <p:sp>
        <p:nvSpPr>
          <p:cNvPr id="224259" name="Rectangle 3"/>
          <p:cNvSpPr>
            <a:spLocks noGrp="1" noChangeArrowheads="1"/>
          </p:cNvSpPr>
          <p:nvPr>
            <p:ph type="body" sz="half" idx="1"/>
          </p:nvPr>
        </p:nvSpPr>
        <p:spPr>
          <a:xfrm>
            <a:off x="395288" y="1196975"/>
            <a:ext cx="8353425" cy="4897438"/>
          </a:xfrm>
        </p:spPr>
        <p:txBody>
          <a:bodyPr>
            <a:normAutofit fontScale="77500" lnSpcReduction="20000"/>
          </a:bodyPr>
          <a:lstStyle/>
          <a:p>
            <a:pPr marL="0" indent="0">
              <a:buFontTx/>
              <a:buNone/>
              <a:defRPr/>
            </a:pPr>
            <a:r>
              <a:rPr lang="nl-NL" sz="2400" dirty="0">
                <a:solidFill>
                  <a:srgbClr val="404040"/>
                </a:solidFill>
              </a:rPr>
              <a:t>Hoofddoelstelling van het Moti55 traject:</a:t>
            </a:r>
          </a:p>
          <a:p>
            <a:pPr>
              <a:lnSpc>
                <a:spcPct val="80000"/>
              </a:lnSpc>
              <a:buClr>
                <a:srgbClr val="FF9933"/>
              </a:buClr>
              <a:defRPr/>
            </a:pPr>
            <a:r>
              <a:rPr lang="nl-NL" sz="2400" dirty="0">
                <a:solidFill>
                  <a:srgbClr val="404040"/>
                </a:solidFill>
              </a:rPr>
              <a:t>Het verminderen van het alcoholgebruik van de cliënten van 55 jaar en ouder </a:t>
            </a:r>
            <a:endParaRPr lang="nl-NL" sz="2400" dirty="0" smtClean="0">
              <a:solidFill>
                <a:srgbClr val="404040"/>
              </a:solidFill>
            </a:endParaRPr>
          </a:p>
          <a:p>
            <a:pPr>
              <a:lnSpc>
                <a:spcPct val="80000"/>
              </a:lnSpc>
              <a:buClr>
                <a:srgbClr val="FF9933"/>
              </a:buClr>
              <a:defRPr/>
            </a:pPr>
            <a:endParaRPr lang="nl-NL" sz="2400" dirty="0">
              <a:solidFill>
                <a:srgbClr val="404040"/>
              </a:solidFill>
            </a:endParaRPr>
          </a:p>
          <a:p>
            <a:pPr marL="0" indent="0">
              <a:lnSpc>
                <a:spcPct val="80000"/>
              </a:lnSpc>
              <a:buClr>
                <a:srgbClr val="FF9933"/>
              </a:buClr>
              <a:buNone/>
              <a:defRPr/>
            </a:pPr>
            <a:r>
              <a:rPr lang="nl-NL" sz="2400" dirty="0" smtClean="0">
                <a:solidFill>
                  <a:srgbClr val="404040"/>
                </a:solidFill>
              </a:rPr>
              <a:t>Subdoelstellingen </a:t>
            </a:r>
            <a:r>
              <a:rPr lang="nl-NL" sz="2400" dirty="0">
                <a:solidFill>
                  <a:srgbClr val="404040"/>
                </a:solidFill>
              </a:rPr>
              <a:t>zijn:</a:t>
            </a:r>
          </a:p>
          <a:p>
            <a:pPr>
              <a:lnSpc>
                <a:spcPct val="90000"/>
              </a:lnSpc>
              <a:buClr>
                <a:srgbClr val="FF9933"/>
              </a:buClr>
              <a:defRPr/>
            </a:pPr>
            <a:r>
              <a:rPr lang="nl-NL" sz="2400" dirty="0">
                <a:solidFill>
                  <a:srgbClr val="404040"/>
                </a:solidFill>
              </a:rPr>
              <a:t>de ouder wordende cliënt heeft inzicht in eigen gebruik, heeft weet van de gezondheidsrisico’s en ontwikkelt mogelijkheden om zijn leefstijl met betrekking tot alcoholgebruik te veranderen</a:t>
            </a:r>
          </a:p>
          <a:p>
            <a:pPr>
              <a:lnSpc>
                <a:spcPct val="90000"/>
              </a:lnSpc>
              <a:buClr>
                <a:srgbClr val="FF9933"/>
              </a:buClr>
              <a:defRPr/>
            </a:pPr>
            <a:r>
              <a:rPr lang="nl-NL" sz="2400" dirty="0">
                <a:solidFill>
                  <a:srgbClr val="404040"/>
                </a:solidFill>
              </a:rPr>
              <a:t>de cliënt weet wat de werking van alcohol op het lichaam kan zijn en kent gevolgen van gebruik</a:t>
            </a:r>
          </a:p>
          <a:p>
            <a:pPr>
              <a:lnSpc>
                <a:spcPct val="90000"/>
              </a:lnSpc>
              <a:buClr>
                <a:srgbClr val="FF9933"/>
              </a:buClr>
              <a:defRPr/>
            </a:pPr>
            <a:r>
              <a:rPr lang="nl-NL" sz="2400" dirty="0">
                <a:solidFill>
                  <a:srgbClr val="404040"/>
                </a:solidFill>
              </a:rPr>
              <a:t>de ouder wordende cliënt denkt na over wat hij wil met zijn gebruik (bewustwording)</a:t>
            </a:r>
          </a:p>
          <a:p>
            <a:pPr>
              <a:lnSpc>
                <a:spcPct val="90000"/>
              </a:lnSpc>
              <a:buClr>
                <a:srgbClr val="FF9933"/>
              </a:buClr>
              <a:defRPr/>
            </a:pPr>
            <a:r>
              <a:rPr lang="nl-NL" sz="2400" dirty="0">
                <a:solidFill>
                  <a:srgbClr val="404040"/>
                </a:solidFill>
              </a:rPr>
              <a:t>de cliënt heeft handvatten ontvangen om nu of in toekomst zijn gebruik te verminderen of te stoppen met gebruik</a:t>
            </a:r>
          </a:p>
          <a:p>
            <a:pPr>
              <a:lnSpc>
                <a:spcPct val="90000"/>
              </a:lnSpc>
              <a:buClr>
                <a:srgbClr val="FF9933"/>
              </a:buClr>
              <a:defRPr/>
            </a:pPr>
            <a:r>
              <a:rPr lang="nl-NL" sz="2400" dirty="0">
                <a:solidFill>
                  <a:srgbClr val="404040"/>
                </a:solidFill>
              </a:rPr>
              <a:t>het vertrouwen van de cliënt om in zijn leefpatroon met betrekking tot alcoholgebruik te veranderen is toegenomen en hij denkt na over levensdoelen</a:t>
            </a:r>
          </a:p>
          <a:p>
            <a:pPr>
              <a:lnSpc>
                <a:spcPct val="90000"/>
              </a:lnSpc>
              <a:buClr>
                <a:srgbClr val="FF9933"/>
              </a:buClr>
              <a:defRPr/>
            </a:pPr>
            <a:r>
              <a:rPr lang="nl-NL" sz="2400" dirty="0">
                <a:solidFill>
                  <a:srgbClr val="404040"/>
                </a:solidFill>
              </a:rPr>
              <a:t>de ouder wordende cliënt wordt gemotiveerd om, indien wenselijk, doorverwezen en/of overgedragen aan een behandelaar/overige begeleider.</a:t>
            </a:r>
          </a:p>
          <a:p>
            <a:pPr>
              <a:lnSpc>
                <a:spcPct val="90000"/>
              </a:lnSpc>
              <a:buClr>
                <a:srgbClr val="FF9933"/>
              </a:buClr>
              <a:defRPr/>
            </a:pPr>
            <a:r>
              <a:rPr lang="nl-NL" sz="2400" dirty="0">
                <a:solidFill>
                  <a:srgbClr val="404040"/>
                </a:solidFill>
              </a:rPr>
              <a:t>beperken van lichamelijke, maatschappelijke en sociale schade als gevolg van problematisch alcoholgebruik bij de betreffende oudere.</a:t>
            </a:r>
          </a:p>
        </p:txBody>
      </p:sp>
    </p:spTree>
    <p:extLst>
      <p:ext uri="{BB962C8B-B14F-4D97-AF65-F5344CB8AC3E}">
        <p14:creationId xmlns:p14="http://schemas.microsoft.com/office/powerpoint/2010/main" val="68127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additive="base">
                                        <p:cTn id="7" dur="500" fill="hold"/>
                                        <p:tgtEl>
                                          <p:spTgt spid="224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4259">
                                            <p:txEl>
                                              <p:pRg st="1" end="1"/>
                                            </p:txEl>
                                          </p:spTgt>
                                        </p:tgtEl>
                                        <p:attrNameLst>
                                          <p:attrName>style.visibility</p:attrName>
                                        </p:attrNameLst>
                                      </p:cBhvr>
                                      <p:to>
                                        <p:strVal val="visible"/>
                                      </p:to>
                                    </p:set>
                                    <p:anim calcmode="lin" valueType="num">
                                      <p:cBhvr additive="base">
                                        <p:cTn id="13"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4259">
                                            <p:txEl>
                                              <p:pRg st="3" end="3"/>
                                            </p:txEl>
                                          </p:spTgt>
                                        </p:tgtEl>
                                        <p:attrNameLst>
                                          <p:attrName>style.visibility</p:attrName>
                                        </p:attrNameLst>
                                      </p:cBhvr>
                                      <p:to>
                                        <p:strVal val="visible"/>
                                      </p:to>
                                    </p:set>
                                    <p:anim calcmode="lin" valueType="num">
                                      <p:cBhvr additive="base">
                                        <p:cTn id="19" dur="500" fill="hold"/>
                                        <p:tgtEl>
                                          <p:spTgt spid="2242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4259">
                                            <p:txEl>
                                              <p:pRg st="4" end="4"/>
                                            </p:txEl>
                                          </p:spTgt>
                                        </p:tgtEl>
                                        <p:attrNameLst>
                                          <p:attrName>style.visibility</p:attrName>
                                        </p:attrNameLst>
                                      </p:cBhvr>
                                      <p:to>
                                        <p:strVal val="visible"/>
                                      </p:to>
                                    </p:set>
                                    <p:anim calcmode="lin" valueType="num">
                                      <p:cBhvr additive="base">
                                        <p:cTn id="25" dur="500" fill="hold"/>
                                        <p:tgtEl>
                                          <p:spTgt spid="2242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4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4259">
                                            <p:txEl>
                                              <p:pRg st="5" end="5"/>
                                            </p:txEl>
                                          </p:spTgt>
                                        </p:tgtEl>
                                        <p:attrNameLst>
                                          <p:attrName>style.visibility</p:attrName>
                                        </p:attrNameLst>
                                      </p:cBhvr>
                                      <p:to>
                                        <p:strVal val="visible"/>
                                      </p:to>
                                    </p:set>
                                    <p:anim calcmode="lin" valueType="num">
                                      <p:cBhvr additive="base">
                                        <p:cTn id="31" dur="500" fill="hold"/>
                                        <p:tgtEl>
                                          <p:spTgt spid="2242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4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4259">
                                            <p:txEl>
                                              <p:pRg st="6" end="6"/>
                                            </p:txEl>
                                          </p:spTgt>
                                        </p:tgtEl>
                                        <p:attrNameLst>
                                          <p:attrName>style.visibility</p:attrName>
                                        </p:attrNameLst>
                                      </p:cBhvr>
                                      <p:to>
                                        <p:strVal val="visible"/>
                                      </p:to>
                                    </p:set>
                                    <p:anim calcmode="lin" valueType="num">
                                      <p:cBhvr additive="base">
                                        <p:cTn id="37" dur="500" fill="hold"/>
                                        <p:tgtEl>
                                          <p:spTgt spid="22425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42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4259">
                                            <p:txEl>
                                              <p:pRg st="7" end="7"/>
                                            </p:txEl>
                                          </p:spTgt>
                                        </p:tgtEl>
                                        <p:attrNameLst>
                                          <p:attrName>style.visibility</p:attrName>
                                        </p:attrNameLst>
                                      </p:cBhvr>
                                      <p:to>
                                        <p:strVal val="visible"/>
                                      </p:to>
                                    </p:set>
                                    <p:anim calcmode="lin" valueType="num">
                                      <p:cBhvr additive="base">
                                        <p:cTn id="43" dur="500" fill="hold"/>
                                        <p:tgtEl>
                                          <p:spTgt spid="22425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42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24259">
                                            <p:txEl>
                                              <p:pRg st="8" end="8"/>
                                            </p:txEl>
                                          </p:spTgt>
                                        </p:tgtEl>
                                        <p:attrNameLst>
                                          <p:attrName>style.visibility</p:attrName>
                                        </p:attrNameLst>
                                      </p:cBhvr>
                                      <p:to>
                                        <p:strVal val="visible"/>
                                      </p:to>
                                    </p:set>
                                    <p:anim calcmode="lin" valueType="num">
                                      <p:cBhvr additive="base">
                                        <p:cTn id="49" dur="500" fill="hold"/>
                                        <p:tgtEl>
                                          <p:spTgt spid="22425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42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24259">
                                            <p:txEl>
                                              <p:pRg st="9" end="9"/>
                                            </p:txEl>
                                          </p:spTgt>
                                        </p:tgtEl>
                                        <p:attrNameLst>
                                          <p:attrName>style.visibility</p:attrName>
                                        </p:attrNameLst>
                                      </p:cBhvr>
                                      <p:to>
                                        <p:strVal val="visible"/>
                                      </p:to>
                                    </p:set>
                                    <p:anim calcmode="lin" valueType="num">
                                      <p:cBhvr additive="base">
                                        <p:cTn id="55" dur="500" fill="hold"/>
                                        <p:tgtEl>
                                          <p:spTgt spid="22425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425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24259">
                                            <p:txEl>
                                              <p:pRg st="10" end="10"/>
                                            </p:txEl>
                                          </p:spTgt>
                                        </p:tgtEl>
                                        <p:attrNameLst>
                                          <p:attrName>style.visibility</p:attrName>
                                        </p:attrNameLst>
                                      </p:cBhvr>
                                      <p:to>
                                        <p:strVal val="visible"/>
                                      </p:to>
                                    </p:set>
                                    <p:anim calcmode="lin" valueType="num">
                                      <p:cBhvr additive="base">
                                        <p:cTn id="61" dur="500" fill="hold"/>
                                        <p:tgtEl>
                                          <p:spTgt spid="22425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42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numm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D480E2D7-3BE7-44FF-9101-4505F032A07C}" type="slidenum">
              <a:rPr lang="nl-NL" altLang="nl-NL" sz="1400" smtClean="0"/>
              <a:pPr>
                <a:spcBef>
                  <a:spcPct val="0"/>
                </a:spcBef>
                <a:buFontTx/>
                <a:buNone/>
              </a:pPr>
              <a:t>29</a:t>
            </a:fld>
            <a:endParaRPr lang="nl-NL" altLang="nl-NL" sz="1400" smtClean="0"/>
          </a:p>
        </p:txBody>
      </p:sp>
      <p:sp>
        <p:nvSpPr>
          <p:cNvPr id="13315" name="Rectangle 2"/>
          <p:cNvSpPr>
            <a:spLocks noGrp="1" noChangeArrowheads="1"/>
          </p:cNvSpPr>
          <p:nvPr>
            <p:ph type="title"/>
          </p:nvPr>
        </p:nvSpPr>
        <p:spPr/>
        <p:txBody>
          <a:bodyPr>
            <a:normAutofit/>
          </a:bodyPr>
          <a:lstStyle/>
          <a:p>
            <a:pPr algn="l"/>
            <a:r>
              <a:rPr lang="nl-NL" altLang="nl-NL" sz="3200" b="1" dirty="0">
                <a:solidFill>
                  <a:srgbClr val="FF9933"/>
                </a:solidFill>
                <a:latin typeface="Verdana" pitchFamily="34" charset="0"/>
              </a:rPr>
              <a:t>Inhoud traject</a:t>
            </a:r>
          </a:p>
        </p:txBody>
      </p:sp>
      <p:sp>
        <p:nvSpPr>
          <p:cNvPr id="13316" name="Rectangle 3"/>
          <p:cNvSpPr>
            <a:spLocks noGrp="1" noChangeArrowheads="1"/>
          </p:cNvSpPr>
          <p:nvPr>
            <p:ph type="body" idx="1"/>
          </p:nvPr>
        </p:nvSpPr>
        <p:spPr>
          <a:xfrm>
            <a:off x="395288" y="1989138"/>
            <a:ext cx="8229600" cy="4525962"/>
          </a:xfrm>
        </p:spPr>
        <p:txBody>
          <a:bodyPr>
            <a:normAutofit/>
          </a:bodyPr>
          <a:lstStyle/>
          <a:p>
            <a:pPr eaLnBrk="1" hangingPunct="1">
              <a:buClr>
                <a:srgbClr val="FF6600"/>
              </a:buClr>
              <a:buSzPct val="130000"/>
            </a:pPr>
            <a:r>
              <a:rPr lang="nl-NL" altLang="nl-NL" sz="2200" dirty="0">
                <a:solidFill>
                  <a:srgbClr val="404040"/>
                </a:solidFill>
              </a:rPr>
              <a:t>1e bijeenkomst: inventariseren probleem, alcohol en context, verwachtingen</a:t>
            </a:r>
          </a:p>
          <a:p>
            <a:pPr eaLnBrk="1" hangingPunct="1">
              <a:buClr>
                <a:srgbClr val="FF6600"/>
              </a:buClr>
              <a:buSzPct val="130000"/>
              <a:buFontTx/>
              <a:buNone/>
            </a:pPr>
            <a:endParaRPr lang="nl-NL" altLang="nl-NL" sz="2200" dirty="0">
              <a:solidFill>
                <a:srgbClr val="404040"/>
              </a:solidFill>
            </a:endParaRPr>
          </a:p>
          <a:p>
            <a:pPr eaLnBrk="1" hangingPunct="1">
              <a:buClr>
                <a:srgbClr val="FF6600"/>
              </a:buClr>
              <a:buSzPct val="130000"/>
            </a:pPr>
            <a:r>
              <a:rPr lang="nl-NL" altLang="nl-NL" sz="2200" dirty="0">
                <a:solidFill>
                  <a:srgbClr val="404040"/>
                </a:solidFill>
              </a:rPr>
              <a:t>2e bijeenkomst: inzicht geven in eigen gebruik en informeren over alcohol</a:t>
            </a:r>
          </a:p>
          <a:p>
            <a:pPr eaLnBrk="1" hangingPunct="1">
              <a:buClr>
                <a:srgbClr val="FF6600"/>
              </a:buClr>
              <a:buSzPct val="130000"/>
              <a:buFontTx/>
              <a:buNone/>
            </a:pPr>
            <a:endParaRPr lang="nl-NL" altLang="nl-NL" sz="2200" dirty="0">
              <a:solidFill>
                <a:srgbClr val="404040"/>
              </a:solidFill>
            </a:endParaRPr>
          </a:p>
          <a:p>
            <a:pPr eaLnBrk="1" hangingPunct="1">
              <a:buClr>
                <a:srgbClr val="FF6600"/>
              </a:buClr>
              <a:buSzPct val="130000"/>
            </a:pPr>
            <a:r>
              <a:rPr lang="nl-NL" altLang="nl-NL" sz="2200" dirty="0">
                <a:solidFill>
                  <a:srgbClr val="404040"/>
                </a:solidFill>
              </a:rPr>
              <a:t>3e bijeenkomst: versterken, motiveren van de </a:t>
            </a:r>
            <a:r>
              <a:rPr lang="nl-NL" altLang="nl-NL" sz="2200" dirty="0" err="1">
                <a:solidFill>
                  <a:srgbClr val="404040"/>
                </a:solidFill>
              </a:rPr>
              <a:t>client</a:t>
            </a:r>
            <a:r>
              <a:rPr lang="nl-NL" altLang="nl-NL" sz="2200" dirty="0">
                <a:solidFill>
                  <a:srgbClr val="404040"/>
                </a:solidFill>
              </a:rPr>
              <a:t>, alternatieven doornemen/oefenen</a:t>
            </a:r>
          </a:p>
          <a:p>
            <a:pPr eaLnBrk="1" hangingPunct="1">
              <a:buClr>
                <a:srgbClr val="FF6600"/>
              </a:buClr>
              <a:buSzPct val="130000"/>
              <a:buFontTx/>
              <a:buNone/>
            </a:pPr>
            <a:endParaRPr lang="nl-NL" altLang="nl-NL" sz="2200" dirty="0">
              <a:solidFill>
                <a:srgbClr val="404040"/>
              </a:solidFill>
            </a:endParaRPr>
          </a:p>
          <a:p>
            <a:pPr eaLnBrk="1" hangingPunct="1">
              <a:buClr>
                <a:srgbClr val="FF6600"/>
              </a:buClr>
              <a:buSzPct val="130000"/>
            </a:pPr>
            <a:r>
              <a:rPr lang="nl-NL" altLang="nl-NL" sz="2200" dirty="0">
                <a:solidFill>
                  <a:srgbClr val="404040"/>
                </a:solidFill>
              </a:rPr>
              <a:t>4e bijeenkomst: versterken, adviseren, overdragen</a:t>
            </a:r>
          </a:p>
        </p:txBody>
      </p:sp>
    </p:spTree>
    <p:extLst>
      <p:ext uri="{BB962C8B-B14F-4D97-AF65-F5344CB8AC3E}">
        <p14:creationId xmlns:p14="http://schemas.microsoft.com/office/powerpoint/2010/main" val="3301589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3200" b="1" dirty="0" smtClean="0">
                <a:solidFill>
                  <a:srgbClr val="FF781D"/>
                </a:solidFill>
                <a:latin typeface="Arial" charset="0"/>
                <a:cs typeface="Arial" charset="0"/>
              </a:rPr>
              <a:t>Onderwerpen</a:t>
            </a:r>
            <a:endParaRPr lang="nl-NL" sz="3200" b="1" dirty="0">
              <a:solidFill>
                <a:srgbClr val="FF781D"/>
              </a:solidFill>
              <a:latin typeface="Arial" charset="0"/>
              <a:cs typeface="Arial" charset="0"/>
            </a:endParaRPr>
          </a:p>
        </p:txBody>
      </p:sp>
      <p:sp>
        <p:nvSpPr>
          <p:cNvPr id="3" name="Tijdelijke aanduiding voor inhoud 2"/>
          <p:cNvSpPr>
            <a:spLocks noGrp="1"/>
          </p:cNvSpPr>
          <p:nvPr>
            <p:ph idx="1"/>
          </p:nvPr>
        </p:nvSpPr>
        <p:spPr/>
        <p:txBody>
          <a:bodyPr>
            <a:normAutofit fontScale="55000" lnSpcReduction="20000"/>
          </a:bodyPr>
          <a:lstStyle/>
          <a:p>
            <a:pPr lvl="0">
              <a:buClr>
                <a:srgbClr val="FF9933"/>
              </a:buClr>
            </a:pPr>
            <a:r>
              <a:rPr lang="nl-NL" sz="3500" dirty="0">
                <a:solidFill>
                  <a:srgbClr val="404040"/>
                </a:solidFill>
              </a:rPr>
              <a:t>Inleiding </a:t>
            </a:r>
          </a:p>
          <a:p>
            <a:pPr lvl="0">
              <a:buClr>
                <a:srgbClr val="FF9933"/>
              </a:buClr>
            </a:pPr>
            <a:r>
              <a:rPr lang="nl-NL" sz="3500" dirty="0" smtClean="0">
                <a:solidFill>
                  <a:srgbClr val="404040"/>
                </a:solidFill>
              </a:rPr>
              <a:t>De drinkende 55plusser en de professional:</a:t>
            </a:r>
          </a:p>
          <a:p>
            <a:pPr marL="715963" indent="-357188">
              <a:buClr>
                <a:srgbClr val="FF9933"/>
              </a:buClr>
              <a:buFont typeface="Calibri" panose="020F0502020204030204" pitchFamily="34" charset="0"/>
              <a:buChar char="‐"/>
            </a:pPr>
            <a:r>
              <a:rPr lang="nl-NL" sz="3500" dirty="0">
                <a:solidFill>
                  <a:srgbClr val="404040"/>
                </a:solidFill>
              </a:rPr>
              <a:t>Ontkenning</a:t>
            </a:r>
          </a:p>
          <a:p>
            <a:pPr marL="715963" indent="-357188">
              <a:buClr>
                <a:srgbClr val="FF9933"/>
              </a:buClr>
              <a:buFont typeface="Calibri" panose="020F0502020204030204" pitchFamily="34" charset="0"/>
              <a:buChar char="‐"/>
            </a:pPr>
            <a:r>
              <a:rPr lang="nl-NL" sz="3500" dirty="0">
                <a:solidFill>
                  <a:srgbClr val="404040"/>
                </a:solidFill>
              </a:rPr>
              <a:t>Vooroordelen</a:t>
            </a:r>
          </a:p>
          <a:p>
            <a:pPr marL="715963" lvl="0" indent="-357188">
              <a:buClr>
                <a:srgbClr val="FF9933"/>
              </a:buClr>
              <a:buFont typeface="Calibri" panose="020F0502020204030204" pitchFamily="34" charset="0"/>
              <a:buChar char="‐"/>
            </a:pPr>
            <a:r>
              <a:rPr lang="nl-NL" sz="3500" dirty="0" smtClean="0">
                <a:solidFill>
                  <a:srgbClr val="404040"/>
                </a:solidFill>
              </a:rPr>
              <a:t>Omgaan </a:t>
            </a:r>
            <a:r>
              <a:rPr lang="nl-NL" sz="3500" dirty="0">
                <a:solidFill>
                  <a:srgbClr val="404040"/>
                </a:solidFill>
              </a:rPr>
              <a:t>met </a:t>
            </a:r>
            <a:r>
              <a:rPr lang="nl-NL" sz="3500" dirty="0" smtClean="0">
                <a:solidFill>
                  <a:srgbClr val="404040"/>
                </a:solidFill>
              </a:rPr>
              <a:t>weerstand</a:t>
            </a:r>
            <a:endParaRPr lang="nl-NL" sz="3500" dirty="0">
              <a:solidFill>
                <a:srgbClr val="404040"/>
              </a:solidFill>
            </a:endParaRPr>
          </a:p>
          <a:p>
            <a:pPr marL="715963" lvl="0" indent="-357188">
              <a:buClr>
                <a:srgbClr val="FF9933"/>
              </a:buClr>
              <a:buFont typeface="Calibri" panose="020F0502020204030204" pitchFamily="34" charset="0"/>
              <a:buChar char="‐"/>
            </a:pPr>
            <a:r>
              <a:rPr lang="nl-NL" sz="3500" dirty="0" smtClean="0">
                <a:solidFill>
                  <a:srgbClr val="404040"/>
                </a:solidFill>
              </a:rPr>
              <a:t>De </a:t>
            </a:r>
            <a:r>
              <a:rPr lang="nl-NL" sz="3500" dirty="0">
                <a:solidFill>
                  <a:srgbClr val="404040"/>
                </a:solidFill>
              </a:rPr>
              <a:t>eigen </a:t>
            </a:r>
            <a:r>
              <a:rPr lang="nl-NL" sz="3500" dirty="0" smtClean="0">
                <a:solidFill>
                  <a:srgbClr val="404040"/>
                </a:solidFill>
              </a:rPr>
              <a:t>attitude</a:t>
            </a:r>
            <a:endParaRPr lang="nl-NL" sz="3500" dirty="0">
              <a:solidFill>
                <a:srgbClr val="404040"/>
              </a:solidFill>
            </a:endParaRPr>
          </a:p>
          <a:p>
            <a:pPr>
              <a:buClr>
                <a:srgbClr val="FF9933"/>
              </a:buClr>
            </a:pPr>
            <a:r>
              <a:rPr lang="nl-NL" sz="3500" dirty="0">
                <a:solidFill>
                  <a:srgbClr val="404040"/>
                </a:solidFill>
              </a:rPr>
              <a:t>Belang Motiverende gespreksvoering: </a:t>
            </a:r>
          </a:p>
          <a:p>
            <a:pPr marL="715963" lvl="0" indent="-357188">
              <a:buClr>
                <a:srgbClr val="FF9933"/>
              </a:buClr>
              <a:buFont typeface="Calibri" panose="020F0502020204030204" pitchFamily="34" charset="0"/>
              <a:buChar char="‐"/>
            </a:pPr>
            <a:r>
              <a:rPr lang="nl-NL" sz="3500" dirty="0">
                <a:solidFill>
                  <a:srgbClr val="404040"/>
                </a:solidFill>
              </a:rPr>
              <a:t>eigen attitude (partnerschap, acceptatie, compassie)</a:t>
            </a:r>
          </a:p>
          <a:p>
            <a:pPr marL="715963" lvl="0" indent="-357188">
              <a:buClr>
                <a:srgbClr val="FF9933"/>
              </a:buClr>
              <a:buFont typeface="Calibri" panose="020F0502020204030204" pitchFamily="34" charset="0"/>
              <a:buChar char="‐"/>
            </a:pPr>
            <a:r>
              <a:rPr lang="nl-NL" sz="3500" dirty="0" smtClean="0">
                <a:solidFill>
                  <a:srgbClr val="404040"/>
                </a:solidFill>
              </a:rPr>
              <a:t>Processen </a:t>
            </a:r>
            <a:r>
              <a:rPr lang="nl-NL" sz="3500" dirty="0">
                <a:solidFill>
                  <a:srgbClr val="404040"/>
                </a:solidFill>
              </a:rPr>
              <a:t>Engageren, Focussen, Evoceren en Plannen</a:t>
            </a:r>
          </a:p>
          <a:p>
            <a:pPr marL="715963" lvl="0" indent="-357188">
              <a:buClr>
                <a:srgbClr val="FF9933"/>
              </a:buClr>
              <a:buFont typeface="Calibri" panose="020F0502020204030204" pitchFamily="34" charset="0"/>
              <a:buChar char="‐"/>
            </a:pPr>
            <a:r>
              <a:rPr lang="nl-NL" sz="3500" dirty="0" smtClean="0">
                <a:solidFill>
                  <a:srgbClr val="404040"/>
                </a:solidFill>
              </a:rPr>
              <a:t>Herkennen </a:t>
            </a:r>
            <a:r>
              <a:rPr lang="nl-NL" sz="3500" dirty="0">
                <a:solidFill>
                  <a:srgbClr val="404040"/>
                </a:solidFill>
              </a:rPr>
              <a:t>van Behoudtaal, Verandertaal, Actietaal en bijhorende strategieën met bijhorende ORBSI</a:t>
            </a:r>
          </a:p>
          <a:p>
            <a:pPr marL="715963" lvl="0" indent="-357188">
              <a:buClr>
                <a:srgbClr val="FF9933"/>
              </a:buClr>
              <a:buFont typeface="Calibri" panose="020F0502020204030204" pitchFamily="34" charset="0"/>
              <a:buChar char="‐"/>
            </a:pPr>
            <a:r>
              <a:rPr lang="nl-NL" sz="3500" dirty="0">
                <a:solidFill>
                  <a:srgbClr val="404040"/>
                </a:solidFill>
              </a:rPr>
              <a:t>R</a:t>
            </a:r>
            <a:r>
              <a:rPr lang="nl-NL" sz="3500" dirty="0" smtClean="0">
                <a:solidFill>
                  <a:srgbClr val="404040"/>
                </a:solidFill>
              </a:rPr>
              <a:t>eageren </a:t>
            </a:r>
            <a:r>
              <a:rPr lang="nl-NL" sz="3500" dirty="0">
                <a:solidFill>
                  <a:srgbClr val="404040"/>
                </a:solidFill>
              </a:rPr>
              <a:t>op ambivalentie en wrijving</a:t>
            </a:r>
          </a:p>
          <a:p>
            <a:pPr>
              <a:buClr>
                <a:srgbClr val="FF9933"/>
              </a:buClr>
            </a:pPr>
            <a:r>
              <a:rPr lang="nl-NL" sz="3500" dirty="0">
                <a:solidFill>
                  <a:srgbClr val="404040"/>
                </a:solidFill>
              </a:rPr>
              <a:t>Wijze van aanmelding / rol Intermediairs bij  aanmelding</a:t>
            </a:r>
          </a:p>
          <a:p>
            <a:pPr lvl="0">
              <a:buClr>
                <a:srgbClr val="FF9933"/>
              </a:buClr>
            </a:pPr>
            <a:r>
              <a:rPr lang="nl-NL" sz="3500" dirty="0" smtClean="0">
                <a:solidFill>
                  <a:srgbClr val="404040"/>
                </a:solidFill>
              </a:rPr>
              <a:t>Toeleiding </a:t>
            </a:r>
            <a:r>
              <a:rPr lang="nl-NL" sz="3500" dirty="0">
                <a:solidFill>
                  <a:srgbClr val="404040"/>
                </a:solidFill>
              </a:rPr>
              <a:t>naar </a:t>
            </a:r>
            <a:r>
              <a:rPr lang="nl-NL" sz="3500" dirty="0" smtClean="0">
                <a:solidFill>
                  <a:srgbClr val="404040"/>
                </a:solidFill>
              </a:rPr>
              <a:t>een mogelijke  interventie als Moti55.</a:t>
            </a:r>
            <a:endParaRPr lang="nl-NL" sz="3500" dirty="0">
              <a:solidFill>
                <a:srgbClr val="404040"/>
              </a:solidFill>
            </a:endParaRPr>
          </a:p>
          <a:p>
            <a:pPr marL="536575" lvl="0" indent="-536575">
              <a:buClr>
                <a:srgbClr val="FF9933"/>
              </a:buClr>
            </a:pPr>
            <a:endParaRPr lang="nl-NL" sz="2400" dirty="0">
              <a:solidFill>
                <a:srgbClr val="404040"/>
              </a:solidFill>
              <a:latin typeface="Calibri" pitchFamily="34" charset="0"/>
            </a:endParaRPr>
          </a:p>
          <a:p>
            <a:endParaRPr lang="nl-NL" dirty="0"/>
          </a:p>
        </p:txBody>
      </p:sp>
      <p:sp>
        <p:nvSpPr>
          <p:cNvPr id="4" name="Tijdelijke aanduiding voor dianummer 3"/>
          <p:cNvSpPr>
            <a:spLocks noGrp="1"/>
          </p:cNvSpPr>
          <p:nvPr>
            <p:ph type="sldNum" sz="quarter" idx="12"/>
          </p:nvPr>
        </p:nvSpPr>
        <p:spPr/>
        <p:txBody>
          <a:bodyPr/>
          <a:lstStyle/>
          <a:p>
            <a:fld id="{B184A3AB-DEDA-456E-85E9-BED9C8DAEFE1}" type="slidenum">
              <a:rPr lang="nl-NL" smtClean="0"/>
              <a:t>3</a:t>
            </a:fld>
            <a:endParaRPr lang="nl-NL" dirty="0"/>
          </a:p>
        </p:txBody>
      </p:sp>
    </p:spTree>
    <p:extLst>
      <p:ext uri="{BB962C8B-B14F-4D97-AF65-F5344CB8AC3E}">
        <p14:creationId xmlns:p14="http://schemas.microsoft.com/office/powerpoint/2010/main" val="1960206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numm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EA04152-D334-4DDE-A11E-7A6DBE6BF835}" type="slidenum">
              <a:rPr lang="nl-NL" altLang="nl-NL" sz="1400" smtClean="0"/>
              <a:pPr>
                <a:spcBef>
                  <a:spcPct val="0"/>
                </a:spcBef>
                <a:buFontTx/>
                <a:buNone/>
              </a:pPr>
              <a:t>30</a:t>
            </a:fld>
            <a:endParaRPr lang="nl-NL" altLang="nl-NL" sz="1400" smtClean="0"/>
          </a:p>
        </p:txBody>
      </p:sp>
      <p:sp>
        <p:nvSpPr>
          <p:cNvPr id="14339" name="Rectangle 2"/>
          <p:cNvSpPr>
            <a:spLocks noGrp="1" noChangeArrowheads="1"/>
          </p:cNvSpPr>
          <p:nvPr>
            <p:ph type="title"/>
          </p:nvPr>
        </p:nvSpPr>
        <p:spPr/>
        <p:txBody>
          <a:bodyPr/>
          <a:lstStyle/>
          <a:p>
            <a:pPr algn="l" eaLnBrk="1" hangingPunct="1"/>
            <a:r>
              <a:rPr lang="nl-NL" altLang="nl-NL" sz="3200" b="1" dirty="0" smtClean="0">
                <a:solidFill>
                  <a:srgbClr val="FF9933"/>
                </a:solidFill>
                <a:latin typeface="Verdana" pitchFamily="34" charset="0"/>
              </a:rPr>
              <a:t>In 4 gesprekken 14 vaste onderdelen</a:t>
            </a:r>
          </a:p>
        </p:txBody>
      </p:sp>
      <p:sp>
        <p:nvSpPr>
          <p:cNvPr id="14340" name="Rectangle 3"/>
          <p:cNvSpPr>
            <a:spLocks noGrp="1" noChangeArrowheads="1"/>
          </p:cNvSpPr>
          <p:nvPr>
            <p:ph type="body" idx="1"/>
          </p:nvPr>
        </p:nvSpPr>
        <p:spPr>
          <a:xfrm>
            <a:off x="457200" y="1600200"/>
            <a:ext cx="8507413" cy="4924425"/>
          </a:xfrm>
        </p:spPr>
        <p:txBody>
          <a:bodyPr>
            <a:noAutofit/>
          </a:bodyPr>
          <a:lstStyle/>
          <a:p>
            <a:pPr eaLnBrk="1" hangingPunct="1">
              <a:buClr>
                <a:srgbClr val="FF6600"/>
              </a:buClr>
              <a:buFont typeface="Arial" pitchFamily="34" charset="0"/>
              <a:buAutoNum type="arabicPeriod"/>
            </a:pPr>
            <a:r>
              <a:rPr lang="nl-NL" altLang="nl-NL" sz="1800" dirty="0">
                <a:solidFill>
                  <a:srgbClr val="404040"/>
                </a:solidFill>
              </a:rPr>
              <a:t>Welkom heten en introductie</a:t>
            </a:r>
          </a:p>
          <a:p>
            <a:pPr eaLnBrk="1" hangingPunct="1">
              <a:buClr>
                <a:srgbClr val="FF6600"/>
              </a:buClr>
              <a:buFont typeface="Arial" pitchFamily="34" charset="0"/>
              <a:buAutoNum type="arabicPeriod"/>
            </a:pPr>
            <a:r>
              <a:rPr lang="nl-NL" altLang="nl-NL" sz="1800" dirty="0">
                <a:solidFill>
                  <a:srgbClr val="404040"/>
                </a:solidFill>
              </a:rPr>
              <a:t>Inventarisatie van de problematiek</a:t>
            </a:r>
          </a:p>
          <a:p>
            <a:pPr eaLnBrk="1" hangingPunct="1">
              <a:buClr>
                <a:srgbClr val="FF6600"/>
              </a:buClr>
              <a:buFont typeface="Arial" pitchFamily="34" charset="0"/>
              <a:buAutoNum type="arabicPeriod"/>
            </a:pPr>
            <a:r>
              <a:rPr lang="nl-NL" altLang="nl-NL" sz="1800" dirty="0">
                <a:solidFill>
                  <a:srgbClr val="404040"/>
                </a:solidFill>
              </a:rPr>
              <a:t>Inschatten stadium van gebruik</a:t>
            </a:r>
          </a:p>
          <a:p>
            <a:pPr eaLnBrk="1" hangingPunct="1">
              <a:buClr>
                <a:srgbClr val="FF6600"/>
              </a:buClr>
              <a:buFont typeface="Arial" pitchFamily="34" charset="0"/>
              <a:buAutoNum type="arabicPeriod"/>
            </a:pPr>
            <a:r>
              <a:rPr lang="nl-NL" altLang="nl-NL" sz="1800" dirty="0">
                <a:solidFill>
                  <a:srgbClr val="404040"/>
                </a:solidFill>
              </a:rPr>
              <a:t>Gebruikersgrafiek (Hoe is het gebruik in de loop der jaren veranderd?) </a:t>
            </a:r>
          </a:p>
          <a:p>
            <a:pPr eaLnBrk="1" hangingPunct="1">
              <a:buClr>
                <a:srgbClr val="FF6600"/>
              </a:buClr>
              <a:buFont typeface="Arial" pitchFamily="34" charset="0"/>
              <a:buAutoNum type="arabicPeriod"/>
            </a:pPr>
            <a:r>
              <a:rPr lang="nl-NL" altLang="nl-NL" sz="1800" dirty="0">
                <a:solidFill>
                  <a:srgbClr val="404040"/>
                </a:solidFill>
              </a:rPr>
              <a:t>Kennis over alcohol</a:t>
            </a:r>
          </a:p>
          <a:p>
            <a:pPr eaLnBrk="1" hangingPunct="1">
              <a:buClr>
                <a:srgbClr val="FF6600"/>
              </a:buClr>
              <a:buFont typeface="Arial" pitchFamily="34" charset="0"/>
              <a:buAutoNum type="arabicPeriod"/>
            </a:pPr>
            <a:r>
              <a:rPr lang="nl-NL" altLang="nl-NL" sz="1800" dirty="0">
                <a:solidFill>
                  <a:srgbClr val="404040"/>
                </a:solidFill>
              </a:rPr>
              <a:t>Redenen van gebruik </a:t>
            </a:r>
          </a:p>
          <a:p>
            <a:pPr eaLnBrk="1" hangingPunct="1">
              <a:buClr>
                <a:srgbClr val="FF6600"/>
              </a:buClr>
              <a:buFont typeface="Arial" pitchFamily="34" charset="0"/>
              <a:buAutoNum type="arabicPeriod"/>
            </a:pPr>
            <a:r>
              <a:rPr lang="nl-NL" altLang="nl-NL" sz="1800" dirty="0">
                <a:solidFill>
                  <a:srgbClr val="404040"/>
                </a:solidFill>
              </a:rPr>
              <a:t>Voor- en </a:t>
            </a:r>
            <a:r>
              <a:rPr lang="nl-NL" altLang="nl-NL" sz="1800" dirty="0" smtClean="0">
                <a:solidFill>
                  <a:srgbClr val="404040"/>
                </a:solidFill>
              </a:rPr>
              <a:t>nadelenbalans van veranderen</a:t>
            </a:r>
            <a:endParaRPr lang="nl-NL" altLang="nl-NL" sz="1800" dirty="0">
              <a:solidFill>
                <a:srgbClr val="404040"/>
              </a:solidFill>
            </a:endParaRPr>
          </a:p>
          <a:p>
            <a:pPr eaLnBrk="1" hangingPunct="1">
              <a:buClr>
                <a:srgbClr val="FF6600"/>
              </a:buClr>
              <a:buFont typeface="Arial" pitchFamily="34" charset="0"/>
              <a:buAutoNum type="arabicPeriod"/>
            </a:pPr>
            <a:r>
              <a:rPr lang="nl-NL" altLang="nl-NL" sz="1800" dirty="0">
                <a:solidFill>
                  <a:srgbClr val="404040"/>
                </a:solidFill>
              </a:rPr>
              <a:t>Vertrouwensliniaal, vaststellen waartoe de cliënt gemotiveerd is </a:t>
            </a:r>
          </a:p>
          <a:p>
            <a:pPr eaLnBrk="1" hangingPunct="1">
              <a:buClr>
                <a:srgbClr val="FF6600"/>
              </a:buClr>
              <a:buFont typeface="Arial" pitchFamily="34" charset="0"/>
              <a:buAutoNum type="arabicPeriod"/>
            </a:pPr>
            <a:r>
              <a:rPr lang="nl-NL" altLang="nl-NL" sz="1800" dirty="0">
                <a:solidFill>
                  <a:srgbClr val="404040"/>
                </a:solidFill>
              </a:rPr>
              <a:t>Sociale netwerk cirkel (In kaart brengen van de sociale contacten) </a:t>
            </a:r>
          </a:p>
          <a:p>
            <a:pPr eaLnBrk="1" hangingPunct="1">
              <a:buClr>
                <a:srgbClr val="FF6600"/>
              </a:buClr>
              <a:buFont typeface="Arial" pitchFamily="34" charset="0"/>
              <a:buAutoNum type="arabicPeriod"/>
            </a:pPr>
            <a:r>
              <a:rPr lang="nl-NL" altLang="nl-NL" sz="1800" dirty="0">
                <a:solidFill>
                  <a:srgbClr val="404040"/>
                </a:solidFill>
              </a:rPr>
              <a:t>Lastige situaties en hulp vragen </a:t>
            </a:r>
          </a:p>
          <a:p>
            <a:pPr eaLnBrk="1" hangingPunct="1">
              <a:buClr>
                <a:srgbClr val="FF6600"/>
              </a:buClr>
              <a:buFont typeface="Arial" pitchFamily="34" charset="0"/>
              <a:buAutoNum type="arabicPeriod"/>
            </a:pPr>
            <a:r>
              <a:rPr lang="nl-NL" altLang="nl-NL" sz="1800" dirty="0">
                <a:solidFill>
                  <a:srgbClr val="404040"/>
                </a:solidFill>
              </a:rPr>
              <a:t>Plan voor verandering</a:t>
            </a:r>
          </a:p>
          <a:p>
            <a:pPr eaLnBrk="1" hangingPunct="1">
              <a:buClr>
                <a:srgbClr val="FF6600"/>
              </a:buClr>
              <a:buFont typeface="Arial" pitchFamily="34" charset="0"/>
              <a:buAutoNum type="arabicPeriod"/>
            </a:pPr>
            <a:r>
              <a:rPr lang="nl-NL" altLang="nl-NL" sz="1800" dirty="0">
                <a:solidFill>
                  <a:srgbClr val="404040"/>
                </a:solidFill>
              </a:rPr>
              <a:t>Terugkoppeling aanmelder </a:t>
            </a:r>
          </a:p>
          <a:p>
            <a:pPr eaLnBrk="1" hangingPunct="1">
              <a:buClr>
                <a:srgbClr val="FF6600"/>
              </a:buClr>
              <a:buFont typeface="Arial" pitchFamily="34" charset="0"/>
              <a:buAutoNum type="arabicPeriod"/>
            </a:pPr>
            <a:r>
              <a:rPr lang="nl-NL" altLang="nl-NL" sz="1800" dirty="0">
                <a:solidFill>
                  <a:srgbClr val="404040"/>
                </a:solidFill>
              </a:rPr>
              <a:t>Netwerkgesprek (optioneel) </a:t>
            </a:r>
          </a:p>
          <a:p>
            <a:pPr eaLnBrk="1" hangingPunct="1">
              <a:buClr>
                <a:srgbClr val="FF6600"/>
              </a:buClr>
              <a:buFont typeface="Arial" pitchFamily="34" charset="0"/>
              <a:buAutoNum type="arabicPeriod"/>
            </a:pPr>
            <a:r>
              <a:rPr lang="nl-NL" altLang="nl-NL" sz="1800" dirty="0">
                <a:solidFill>
                  <a:srgbClr val="404040"/>
                </a:solidFill>
              </a:rPr>
              <a:t>Follow up plannen.</a:t>
            </a:r>
          </a:p>
        </p:txBody>
      </p:sp>
    </p:spTree>
    <p:extLst>
      <p:ext uri="{BB962C8B-B14F-4D97-AF65-F5344CB8AC3E}">
        <p14:creationId xmlns:p14="http://schemas.microsoft.com/office/powerpoint/2010/main" val="2671441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algn="l"/>
            <a:r>
              <a:rPr lang="nl-NL" altLang="nl-NL" sz="4000" b="1" dirty="0">
                <a:solidFill>
                  <a:srgbClr val="FF9933"/>
                </a:solidFill>
                <a:latin typeface="+mn-lt"/>
                <a:ea typeface="+mn-ea"/>
                <a:cs typeface="+mn-cs"/>
              </a:rPr>
              <a:t>Ervaringen</a:t>
            </a:r>
            <a:r>
              <a:rPr lang="nl-NL" altLang="nl-NL" sz="3800" b="1" dirty="0" smtClean="0"/>
              <a:t> </a:t>
            </a:r>
            <a:r>
              <a:rPr lang="nl-NL" altLang="nl-NL" sz="4000" b="1" dirty="0">
                <a:solidFill>
                  <a:srgbClr val="FF9933"/>
                </a:solidFill>
                <a:latin typeface="+mn-lt"/>
                <a:ea typeface="+mn-ea"/>
                <a:cs typeface="+mn-cs"/>
              </a:rPr>
              <a:t>uitwisselen</a:t>
            </a:r>
          </a:p>
        </p:txBody>
      </p:sp>
      <p:sp>
        <p:nvSpPr>
          <p:cNvPr id="26627" name="Tijdelijke aanduiding voor dianummer 3"/>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3626F23-D39A-44F5-82E2-BF3CBFDE54B7}" type="slidenum">
              <a:rPr lang="nl-NL" altLang="nl-NL" sz="1400" smtClean="0"/>
              <a:pPr>
                <a:spcBef>
                  <a:spcPct val="0"/>
                </a:spcBef>
                <a:buFontTx/>
                <a:buNone/>
              </a:pPr>
              <a:t>31</a:t>
            </a:fld>
            <a:endParaRPr lang="nl-NL" altLang="nl-NL" sz="1400"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781300"/>
            <a:ext cx="7380288" cy="247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970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defRPr/>
            </a:pPr>
            <a:r>
              <a:rPr lang="nl-NL" sz="3200" b="1" dirty="0">
                <a:solidFill>
                  <a:srgbClr val="FF781D"/>
                </a:solidFill>
                <a:latin typeface="Arial" charset="0"/>
                <a:cs typeface="Arial" charset="0"/>
              </a:rPr>
              <a:t>Wat </a:t>
            </a:r>
            <a:r>
              <a:rPr lang="nl-NL" sz="3200" b="1" dirty="0" smtClean="0">
                <a:solidFill>
                  <a:srgbClr val="FF781D"/>
                </a:solidFill>
                <a:latin typeface="Arial" charset="0"/>
                <a:cs typeface="Arial" charset="0"/>
              </a:rPr>
              <a:t>te doen?</a:t>
            </a:r>
            <a:endParaRPr lang="nl-NL" sz="3200" b="1" dirty="0">
              <a:solidFill>
                <a:srgbClr val="FF781D"/>
              </a:solidFill>
              <a:latin typeface="Arial" charset="0"/>
              <a:cs typeface="Arial" charset="0"/>
            </a:endParaRPr>
          </a:p>
        </p:txBody>
      </p:sp>
      <p:sp>
        <p:nvSpPr>
          <p:cNvPr id="3" name="Tijdelijke aanduiding voor inhoud 2"/>
          <p:cNvSpPr>
            <a:spLocks noGrp="1"/>
          </p:cNvSpPr>
          <p:nvPr>
            <p:ph idx="1"/>
          </p:nvPr>
        </p:nvSpPr>
        <p:spPr>
          <a:xfrm>
            <a:off x="457200" y="1600200"/>
            <a:ext cx="8219256" cy="4525963"/>
          </a:xfrm>
        </p:spPr>
        <p:txBody>
          <a:bodyPr>
            <a:normAutofit/>
          </a:bodyPr>
          <a:lstStyle/>
          <a:p>
            <a:pPr marL="0" indent="0">
              <a:lnSpc>
                <a:spcPct val="80000"/>
              </a:lnSpc>
              <a:buClr>
                <a:srgbClr val="FF6600"/>
              </a:buClr>
              <a:buSzPct val="130000"/>
              <a:buNone/>
              <a:defRPr/>
            </a:pPr>
            <a:r>
              <a:rPr lang="nl-NL" sz="2200" dirty="0">
                <a:solidFill>
                  <a:srgbClr val="404040"/>
                </a:solidFill>
              </a:rPr>
              <a:t>Met </a:t>
            </a:r>
            <a:r>
              <a:rPr lang="nl-NL" sz="2200" dirty="0" smtClean="0">
                <a:solidFill>
                  <a:srgbClr val="404040"/>
                </a:solidFill>
              </a:rPr>
              <a:t>de 55-plusser voorwerk </a:t>
            </a:r>
            <a:r>
              <a:rPr lang="nl-NL" sz="2200" dirty="0">
                <a:solidFill>
                  <a:srgbClr val="404040"/>
                </a:solidFill>
              </a:rPr>
              <a:t>doen tot bewustwording:</a:t>
            </a:r>
          </a:p>
          <a:p>
            <a:pPr lvl="0">
              <a:lnSpc>
                <a:spcPct val="90000"/>
              </a:lnSpc>
              <a:buClr>
                <a:srgbClr val="FF6600"/>
              </a:buClr>
              <a:buSzPct val="130000"/>
            </a:pPr>
            <a:r>
              <a:rPr lang="nl-NL" sz="2200" dirty="0">
                <a:solidFill>
                  <a:srgbClr val="404040"/>
                </a:solidFill>
              </a:rPr>
              <a:t>kennismaking</a:t>
            </a:r>
          </a:p>
          <a:p>
            <a:pPr lvl="0">
              <a:lnSpc>
                <a:spcPct val="90000"/>
              </a:lnSpc>
              <a:buClr>
                <a:srgbClr val="FF6600"/>
              </a:buClr>
              <a:buSzPct val="130000"/>
            </a:pPr>
            <a:r>
              <a:rPr lang="nl-NL" sz="2200" dirty="0">
                <a:solidFill>
                  <a:srgbClr val="404040"/>
                </a:solidFill>
              </a:rPr>
              <a:t>aanleiding om op </a:t>
            </a:r>
            <a:r>
              <a:rPr lang="nl-NL" sz="2200" dirty="0" smtClean="0">
                <a:solidFill>
                  <a:srgbClr val="404040"/>
                </a:solidFill>
              </a:rPr>
              <a:t>gesprek te </a:t>
            </a:r>
            <a:r>
              <a:rPr lang="nl-NL" sz="2200" dirty="0">
                <a:solidFill>
                  <a:srgbClr val="404040"/>
                </a:solidFill>
              </a:rPr>
              <a:t>komen </a:t>
            </a:r>
          </a:p>
          <a:p>
            <a:pPr>
              <a:lnSpc>
                <a:spcPct val="90000"/>
              </a:lnSpc>
              <a:buClr>
                <a:srgbClr val="FF6600"/>
              </a:buClr>
              <a:buSzPct val="130000"/>
            </a:pPr>
            <a:r>
              <a:rPr lang="nl-NL" sz="2200" dirty="0">
                <a:solidFill>
                  <a:srgbClr val="404040"/>
                </a:solidFill>
              </a:rPr>
              <a:t>ambivalentie bespreken</a:t>
            </a:r>
          </a:p>
          <a:p>
            <a:pPr lvl="0">
              <a:lnSpc>
                <a:spcPct val="90000"/>
              </a:lnSpc>
              <a:buClr>
                <a:srgbClr val="FF6600"/>
              </a:buClr>
              <a:buSzPct val="130000"/>
            </a:pPr>
            <a:r>
              <a:rPr lang="nl-NL" sz="2200" dirty="0" smtClean="0">
                <a:solidFill>
                  <a:srgbClr val="404040"/>
                </a:solidFill>
              </a:rPr>
              <a:t>gebruikersschrift </a:t>
            </a:r>
            <a:r>
              <a:rPr lang="nl-NL" sz="2200" dirty="0">
                <a:solidFill>
                  <a:srgbClr val="404040"/>
                </a:solidFill>
              </a:rPr>
              <a:t>bijhouden, gewoontes vaststellen en analyseren</a:t>
            </a:r>
          </a:p>
          <a:p>
            <a:pPr lvl="0">
              <a:lnSpc>
                <a:spcPct val="90000"/>
              </a:lnSpc>
              <a:buClr>
                <a:srgbClr val="FF6600"/>
              </a:buClr>
              <a:buSzPct val="130000"/>
            </a:pPr>
            <a:r>
              <a:rPr lang="nl-NL" sz="2200" dirty="0">
                <a:solidFill>
                  <a:srgbClr val="404040"/>
                </a:solidFill>
              </a:rPr>
              <a:t>voordelen van minderen of stoppen met gebruik en nadelen van </a:t>
            </a:r>
            <a:r>
              <a:rPr lang="nl-NL" sz="2200" dirty="0" smtClean="0">
                <a:solidFill>
                  <a:srgbClr val="404040"/>
                </a:solidFill>
              </a:rPr>
              <a:t>blijven drinken leren </a:t>
            </a:r>
            <a:r>
              <a:rPr lang="nl-NL" sz="2200" dirty="0">
                <a:solidFill>
                  <a:srgbClr val="404040"/>
                </a:solidFill>
              </a:rPr>
              <a:t>kennen</a:t>
            </a:r>
          </a:p>
          <a:p>
            <a:pPr lvl="0">
              <a:lnSpc>
                <a:spcPct val="90000"/>
              </a:lnSpc>
              <a:buClr>
                <a:srgbClr val="FF6600"/>
              </a:buClr>
              <a:buSzPct val="130000"/>
            </a:pPr>
            <a:r>
              <a:rPr lang="nl-NL" sz="2200" dirty="0" smtClean="0">
                <a:solidFill>
                  <a:srgbClr val="404040"/>
                </a:solidFill>
              </a:rPr>
              <a:t>situaties </a:t>
            </a:r>
            <a:r>
              <a:rPr lang="nl-NL" sz="2200" dirty="0">
                <a:solidFill>
                  <a:srgbClr val="404040"/>
                </a:solidFill>
              </a:rPr>
              <a:t>analyseren </a:t>
            </a:r>
          </a:p>
          <a:p>
            <a:pPr lvl="0">
              <a:lnSpc>
                <a:spcPct val="90000"/>
              </a:lnSpc>
              <a:buClr>
                <a:srgbClr val="FF6600"/>
              </a:buClr>
              <a:buSzPct val="130000"/>
            </a:pPr>
            <a:r>
              <a:rPr lang="nl-NL" sz="2200" dirty="0">
                <a:solidFill>
                  <a:srgbClr val="404040"/>
                </a:solidFill>
              </a:rPr>
              <a:t>anders denken (cognitieve gedragsbeïnvloeding</a:t>
            </a:r>
            <a:r>
              <a:rPr lang="nl-NL" sz="2200" dirty="0" smtClean="0">
                <a:solidFill>
                  <a:srgbClr val="404040"/>
                </a:solidFill>
              </a:rPr>
              <a:t>)</a:t>
            </a:r>
            <a:endParaRPr lang="nl-NL" sz="2200" dirty="0">
              <a:solidFill>
                <a:srgbClr val="404040"/>
              </a:solidFill>
            </a:endParaRPr>
          </a:p>
          <a:p>
            <a:pPr lvl="0">
              <a:lnSpc>
                <a:spcPct val="90000"/>
              </a:lnSpc>
              <a:buClr>
                <a:srgbClr val="FF6600"/>
              </a:buClr>
              <a:buSzPct val="130000"/>
            </a:pPr>
            <a:r>
              <a:rPr lang="nl-NL" sz="2200" dirty="0">
                <a:solidFill>
                  <a:srgbClr val="404040"/>
                </a:solidFill>
              </a:rPr>
              <a:t>voorbereiden op stoppen</a:t>
            </a:r>
          </a:p>
          <a:p>
            <a:pPr marL="0" indent="0">
              <a:lnSpc>
                <a:spcPct val="80000"/>
              </a:lnSpc>
              <a:buClr>
                <a:schemeClr val="accent6">
                  <a:lumMod val="75000"/>
                </a:schemeClr>
              </a:buClr>
              <a:buSzPct val="130000"/>
              <a:buNone/>
              <a:defRPr/>
            </a:pPr>
            <a:endParaRPr lang="nl-NL" sz="2400" dirty="0">
              <a:solidFill>
                <a:srgbClr val="404040"/>
              </a:solidFill>
            </a:endParaRPr>
          </a:p>
        </p:txBody>
      </p:sp>
      <p:sp>
        <p:nvSpPr>
          <p:cNvPr id="4" name="Tijdelijke aanduiding voor dianummer 3"/>
          <p:cNvSpPr>
            <a:spLocks noGrp="1"/>
          </p:cNvSpPr>
          <p:nvPr>
            <p:ph type="sldNum" sz="quarter" idx="12"/>
          </p:nvPr>
        </p:nvSpPr>
        <p:spPr/>
        <p:txBody>
          <a:bodyPr/>
          <a:lstStyle/>
          <a:p>
            <a:fld id="{B184A3AB-DEDA-456E-85E9-BED9C8DAEFE1}" type="slidenum">
              <a:rPr lang="nl-NL" smtClean="0"/>
              <a:t>32</a:t>
            </a:fld>
            <a:endParaRPr lang="nl-NL"/>
          </a:p>
        </p:txBody>
      </p:sp>
    </p:spTree>
    <p:extLst>
      <p:ext uri="{BB962C8B-B14F-4D97-AF65-F5344CB8AC3E}">
        <p14:creationId xmlns:p14="http://schemas.microsoft.com/office/powerpoint/2010/main" val="99640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nummer 3"/>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591A936-634C-418B-95D6-EDABB08F0BB1}" type="slidenum">
              <a:rPr lang="nl-NL" altLang="nl-NL" sz="1400" smtClean="0"/>
              <a:pPr>
                <a:spcBef>
                  <a:spcPct val="0"/>
                </a:spcBef>
                <a:buFontTx/>
                <a:buNone/>
              </a:pPr>
              <a:t>33</a:t>
            </a:fld>
            <a:endParaRPr lang="nl-NL" altLang="nl-NL" sz="1400" smtClean="0"/>
          </a:p>
        </p:txBody>
      </p:sp>
      <p:pic>
        <p:nvPicPr>
          <p:cNvPr id="28675" name="Picture 2" descr="oranjevl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tactuslogodi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700808"/>
            <a:ext cx="67056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419475" y="4009440"/>
            <a:ext cx="468153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nl-NL" altLang="nl-NL" sz="1800" b="1" dirty="0" smtClean="0">
                <a:solidFill>
                  <a:schemeClr val="bg1"/>
                </a:solidFill>
              </a:rPr>
              <a:t>Henk-Willem Altena </a:t>
            </a:r>
          </a:p>
          <a:p>
            <a:pPr eaLnBrk="1" hangingPunct="1">
              <a:spcBef>
                <a:spcPct val="0"/>
              </a:spcBef>
              <a:buFontTx/>
              <a:buNone/>
              <a:defRPr/>
            </a:pPr>
            <a:endParaRPr lang="nl-NL" altLang="nl-NL" sz="1200" dirty="0" smtClean="0">
              <a:solidFill>
                <a:schemeClr val="bg1"/>
              </a:solidFill>
            </a:endParaRPr>
          </a:p>
          <a:p>
            <a:pPr eaLnBrk="1" hangingPunct="1">
              <a:spcBef>
                <a:spcPct val="0"/>
              </a:spcBef>
              <a:buFontTx/>
              <a:buNone/>
              <a:defRPr/>
            </a:pPr>
            <a:r>
              <a:rPr lang="nl-NL" altLang="nl-NL" sz="1800" dirty="0" smtClean="0">
                <a:solidFill>
                  <a:schemeClr val="bg1"/>
                </a:solidFill>
              </a:rPr>
              <a:t>Tactus Training en Advies</a:t>
            </a:r>
          </a:p>
          <a:p>
            <a:pPr eaLnBrk="1" hangingPunct="1">
              <a:spcBef>
                <a:spcPct val="0"/>
              </a:spcBef>
              <a:buFontTx/>
              <a:buNone/>
              <a:defRPr/>
            </a:pPr>
            <a:r>
              <a:rPr lang="nl-NL" altLang="nl-NL" sz="1800" dirty="0" smtClean="0">
                <a:solidFill>
                  <a:schemeClr val="bg1"/>
                </a:solidFill>
              </a:rPr>
              <a:t>Dokter Stolteweg 58</a:t>
            </a:r>
          </a:p>
          <a:p>
            <a:pPr eaLnBrk="1" hangingPunct="1">
              <a:spcBef>
                <a:spcPct val="0"/>
              </a:spcBef>
              <a:buFontTx/>
              <a:buNone/>
              <a:defRPr/>
            </a:pPr>
            <a:r>
              <a:rPr lang="nl-NL" altLang="nl-NL" sz="1800" dirty="0" smtClean="0">
                <a:solidFill>
                  <a:schemeClr val="bg1"/>
                </a:solidFill>
              </a:rPr>
              <a:t>8025 BC  Zwolle</a:t>
            </a:r>
          </a:p>
          <a:p>
            <a:pPr eaLnBrk="1" hangingPunct="1">
              <a:spcBef>
                <a:spcPct val="0"/>
              </a:spcBef>
              <a:buFontTx/>
              <a:buNone/>
              <a:defRPr/>
            </a:pPr>
            <a:endParaRPr lang="nl-NL" altLang="nl-NL" sz="1200" dirty="0" smtClean="0">
              <a:solidFill>
                <a:schemeClr val="accent6">
                  <a:lumMod val="75000"/>
                </a:schemeClr>
              </a:solidFill>
            </a:endParaRPr>
          </a:p>
          <a:p>
            <a:pPr eaLnBrk="1" hangingPunct="1">
              <a:spcBef>
                <a:spcPct val="0"/>
              </a:spcBef>
              <a:buFontTx/>
              <a:buNone/>
              <a:defRPr/>
            </a:pPr>
            <a:r>
              <a:rPr lang="nl-NL" altLang="nl-NL" sz="1800" b="1" dirty="0" smtClean="0">
                <a:solidFill>
                  <a:schemeClr val="bg1"/>
                </a:solidFill>
              </a:rPr>
              <a:t>E </a:t>
            </a:r>
            <a:r>
              <a:rPr lang="nl-NL" altLang="nl-NL" sz="1800" dirty="0" smtClean="0">
                <a:solidFill>
                  <a:schemeClr val="bg1"/>
                </a:solidFill>
                <a:hlinkClick r:id="rId5"/>
              </a:rPr>
              <a:t>hw.altena@tactus.nl</a:t>
            </a:r>
            <a:endParaRPr lang="nl-NL" altLang="nl-NL" sz="1800" dirty="0" smtClean="0">
              <a:solidFill>
                <a:schemeClr val="bg1"/>
              </a:solidFill>
            </a:endParaRPr>
          </a:p>
          <a:p>
            <a:pPr eaLnBrk="1" hangingPunct="1">
              <a:spcBef>
                <a:spcPct val="0"/>
              </a:spcBef>
              <a:buFontTx/>
              <a:buNone/>
              <a:defRPr/>
            </a:pPr>
            <a:r>
              <a:rPr lang="nl-NL" altLang="nl-NL" sz="1800" b="1" dirty="0" smtClean="0">
                <a:solidFill>
                  <a:schemeClr val="bg1"/>
                </a:solidFill>
              </a:rPr>
              <a:t>I   </a:t>
            </a:r>
            <a:r>
              <a:rPr lang="nl-NL" altLang="nl-NL" sz="1800" dirty="0" smtClean="0">
                <a:solidFill>
                  <a:schemeClr val="bg1"/>
                </a:solidFill>
                <a:hlinkClick r:id="rId6"/>
              </a:rPr>
              <a:t>www.tactus.nl</a:t>
            </a:r>
            <a:endParaRPr lang="nl-NL" altLang="nl-NL" sz="1800" dirty="0" smtClean="0">
              <a:solidFill>
                <a:schemeClr val="bg1"/>
              </a:solidFill>
            </a:endParaRPr>
          </a:p>
        </p:txBody>
      </p:sp>
    </p:spTree>
    <p:extLst>
      <p:ext uri="{BB962C8B-B14F-4D97-AF65-F5344CB8AC3E}">
        <p14:creationId xmlns:p14="http://schemas.microsoft.com/office/powerpoint/2010/main" val="25195137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pPr algn="l">
              <a:defRPr/>
            </a:pPr>
            <a:r>
              <a:rPr lang="nl-NL" altLang="nl-NL" sz="3200" b="1" dirty="0">
                <a:solidFill>
                  <a:srgbClr val="FF781D"/>
                </a:solidFill>
                <a:latin typeface="Arial" charset="0"/>
                <a:cs typeface="Arial" charset="0"/>
              </a:rPr>
              <a:t>Casus</a:t>
            </a:r>
          </a:p>
        </p:txBody>
      </p:sp>
      <p:sp>
        <p:nvSpPr>
          <p:cNvPr id="45059" name="Tijdelijke aanduiding voor inhoud 2"/>
          <p:cNvSpPr>
            <a:spLocks noGrp="1"/>
          </p:cNvSpPr>
          <p:nvPr>
            <p:ph idx="1"/>
          </p:nvPr>
        </p:nvSpPr>
        <p:spPr>
          <a:xfrm>
            <a:off x="468313" y="1268413"/>
            <a:ext cx="8229600" cy="4525962"/>
          </a:xfrm>
        </p:spPr>
        <p:txBody>
          <a:bodyPr>
            <a:noAutofit/>
          </a:bodyPr>
          <a:lstStyle/>
          <a:p>
            <a:pPr marL="342900" lvl="1" indent="-342900">
              <a:lnSpc>
                <a:spcPct val="110000"/>
              </a:lnSpc>
              <a:buClr>
                <a:srgbClr val="FF6600"/>
              </a:buClr>
              <a:buSzPct val="130000"/>
              <a:buFont typeface="Arial" panose="020B0604020202020204" pitchFamily="34" charset="0"/>
              <a:buChar char="•"/>
              <a:defRPr/>
            </a:pPr>
            <a:r>
              <a:rPr lang="nl-NL" altLang="nl-NL" sz="1800" dirty="0">
                <a:solidFill>
                  <a:srgbClr val="404040"/>
                </a:solidFill>
              </a:rPr>
              <a:t>Aart Postma (62) drinkt. Niet altijd even veel, maar meestal 3 halve liters bier per dag. Daarnaast </a:t>
            </a:r>
            <a:r>
              <a:rPr lang="nl-NL" altLang="nl-NL" sz="1800" dirty="0" smtClean="0">
                <a:solidFill>
                  <a:srgbClr val="404040"/>
                </a:solidFill>
              </a:rPr>
              <a:t>‘klokt’ </a:t>
            </a:r>
            <a:r>
              <a:rPr lang="nl-NL" altLang="nl-NL" sz="1800" dirty="0">
                <a:solidFill>
                  <a:srgbClr val="404040"/>
                </a:solidFill>
              </a:rPr>
              <a:t>hij uit de </a:t>
            </a:r>
            <a:r>
              <a:rPr lang="nl-NL" altLang="nl-NL" sz="1800" dirty="0" smtClean="0">
                <a:solidFill>
                  <a:srgbClr val="404040"/>
                </a:solidFill>
              </a:rPr>
              <a:t>fles berenburg, waarvan zijn vrouw niet weet dat hij 1 liter per week koopt. Hij </a:t>
            </a:r>
            <a:r>
              <a:rPr lang="nl-NL" altLang="nl-NL" sz="1800" dirty="0">
                <a:solidFill>
                  <a:srgbClr val="404040"/>
                </a:solidFill>
              </a:rPr>
              <a:t>weet dat </a:t>
            </a:r>
            <a:r>
              <a:rPr lang="nl-NL" altLang="nl-NL" sz="1800" dirty="0" smtClean="0">
                <a:solidFill>
                  <a:srgbClr val="404040"/>
                </a:solidFill>
              </a:rPr>
              <a:t>alcohol niet </a:t>
            </a:r>
            <a:r>
              <a:rPr lang="nl-NL" altLang="nl-NL" sz="1800" dirty="0">
                <a:solidFill>
                  <a:srgbClr val="404040"/>
                </a:solidFill>
              </a:rPr>
              <a:t>goed is voor </a:t>
            </a:r>
            <a:r>
              <a:rPr lang="nl-NL" altLang="nl-NL" sz="1800" dirty="0" smtClean="0">
                <a:solidFill>
                  <a:srgbClr val="404040"/>
                </a:solidFill>
              </a:rPr>
              <a:t>hem. Hij realiseert zich dat </a:t>
            </a:r>
            <a:r>
              <a:rPr lang="nl-NL" altLang="nl-NL" sz="1800" dirty="0">
                <a:solidFill>
                  <a:srgbClr val="404040"/>
                </a:solidFill>
              </a:rPr>
              <a:t>het ‘iets drinken voor de ontspanning’ </a:t>
            </a:r>
            <a:r>
              <a:rPr lang="nl-NL" altLang="nl-NL" sz="1800" dirty="0" smtClean="0">
                <a:solidFill>
                  <a:srgbClr val="404040"/>
                </a:solidFill>
              </a:rPr>
              <a:t>door de jaren heen is </a:t>
            </a:r>
            <a:r>
              <a:rPr lang="nl-NL" altLang="nl-NL" sz="1800" dirty="0">
                <a:solidFill>
                  <a:srgbClr val="404040"/>
                </a:solidFill>
              </a:rPr>
              <a:t>veranderd in iets wat hij fijn vindt, maar zich in </a:t>
            </a:r>
            <a:r>
              <a:rPr lang="nl-NL" altLang="nl-NL" sz="1800" dirty="0" smtClean="0">
                <a:solidFill>
                  <a:srgbClr val="404040"/>
                </a:solidFill>
              </a:rPr>
              <a:t>verliest. </a:t>
            </a:r>
            <a:r>
              <a:rPr lang="nl-NL" altLang="nl-NL" sz="1800" dirty="0">
                <a:solidFill>
                  <a:srgbClr val="404040"/>
                </a:solidFill>
              </a:rPr>
              <a:t>Hij voelt zich er knullig bij en probeert het drinken te verbergen voor zijn </a:t>
            </a:r>
            <a:r>
              <a:rPr lang="nl-NL" altLang="nl-NL" sz="1800" dirty="0" smtClean="0">
                <a:solidFill>
                  <a:srgbClr val="404040"/>
                </a:solidFill>
              </a:rPr>
              <a:t>vrouw en dochter, want hij is het zat dat zij hem </a:t>
            </a:r>
            <a:r>
              <a:rPr lang="nl-NL" altLang="nl-NL" sz="1800" dirty="0">
                <a:solidFill>
                  <a:srgbClr val="404040"/>
                </a:solidFill>
              </a:rPr>
              <a:t>daar steeds aan </a:t>
            </a:r>
            <a:r>
              <a:rPr lang="nl-NL" altLang="nl-NL" sz="1800" dirty="0" smtClean="0">
                <a:solidFill>
                  <a:srgbClr val="404040"/>
                </a:solidFill>
              </a:rPr>
              <a:t>herinneren. </a:t>
            </a:r>
          </a:p>
          <a:p>
            <a:pPr marL="358775" lvl="1" indent="0">
              <a:lnSpc>
                <a:spcPct val="110000"/>
              </a:lnSpc>
              <a:buClr>
                <a:srgbClr val="FF6600"/>
              </a:buClr>
              <a:buSzPct val="130000"/>
              <a:buNone/>
              <a:defRPr/>
            </a:pPr>
            <a:r>
              <a:rPr lang="nl-NL" altLang="nl-NL" sz="1800" dirty="0" smtClean="0">
                <a:solidFill>
                  <a:srgbClr val="404040"/>
                </a:solidFill>
              </a:rPr>
              <a:t>Aart </a:t>
            </a:r>
            <a:r>
              <a:rPr lang="nl-NL" altLang="nl-NL" sz="1800" dirty="0">
                <a:solidFill>
                  <a:srgbClr val="404040"/>
                </a:solidFill>
              </a:rPr>
              <a:t>zal op enig moment echt stoppen met drinken, maar nu nog niet. Er gebeurt al zo veel in zijn leven en drinken is het enige gebied waar hij zichzelf in kwijt kan. </a:t>
            </a:r>
          </a:p>
          <a:p>
            <a:pPr marL="342900" lvl="1" indent="-342900" eaLnBrk="1" hangingPunct="1">
              <a:lnSpc>
                <a:spcPct val="110000"/>
              </a:lnSpc>
              <a:buClr>
                <a:srgbClr val="FF6600"/>
              </a:buClr>
              <a:buSzPct val="130000"/>
              <a:buFont typeface="Arial" panose="020B0604020202020204" pitchFamily="34" charset="0"/>
              <a:buChar char="•"/>
              <a:defRPr/>
            </a:pPr>
            <a:r>
              <a:rPr lang="nl-NL" altLang="nl-NL" sz="1800" dirty="0">
                <a:solidFill>
                  <a:srgbClr val="404040"/>
                </a:solidFill>
              </a:rPr>
              <a:t>In het contact met de maatschappelijk werker is Aarts alcoholgebruik ter sprake gekomen (Aart en zijn vrouw zijn daar wegens relatieproblemen). </a:t>
            </a:r>
            <a:r>
              <a:rPr lang="nl-NL" altLang="nl-NL" sz="1800" dirty="0" smtClean="0">
                <a:solidFill>
                  <a:srgbClr val="404040"/>
                </a:solidFill>
              </a:rPr>
              <a:t> Zij </a:t>
            </a:r>
            <a:r>
              <a:rPr lang="nl-NL" altLang="nl-NL" sz="1800" dirty="0">
                <a:solidFill>
                  <a:srgbClr val="404040"/>
                </a:solidFill>
              </a:rPr>
              <a:t>heeft geadviseerd een gesprek te hebben met een preventiewerker. </a:t>
            </a:r>
          </a:p>
          <a:p>
            <a:pPr marL="358775" lvl="1" indent="0" eaLnBrk="1" hangingPunct="1">
              <a:lnSpc>
                <a:spcPct val="110000"/>
              </a:lnSpc>
              <a:buClr>
                <a:srgbClr val="FF6600"/>
              </a:buClr>
              <a:buSzPct val="130000"/>
              <a:buNone/>
              <a:defRPr/>
            </a:pPr>
            <a:r>
              <a:rPr lang="nl-NL" altLang="nl-NL" sz="1800" dirty="0">
                <a:solidFill>
                  <a:srgbClr val="404040"/>
                </a:solidFill>
              </a:rPr>
              <a:t>Aart weet dat de maatschappelijk werker gelijk had toen zij over alcohol begon, maar hij </a:t>
            </a:r>
            <a:r>
              <a:rPr lang="nl-NL" altLang="nl-NL" sz="1800" dirty="0" smtClean="0">
                <a:solidFill>
                  <a:srgbClr val="404040"/>
                </a:solidFill>
              </a:rPr>
              <a:t>raakte er </a:t>
            </a:r>
            <a:r>
              <a:rPr lang="nl-NL" altLang="nl-NL" sz="1800" dirty="0">
                <a:solidFill>
                  <a:srgbClr val="404040"/>
                </a:solidFill>
              </a:rPr>
              <a:t>ook geïrriteerd van. </a:t>
            </a:r>
            <a:r>
              <a:rPr lang="nl-NL" altLang="nl-NL" sz="1800" dirty="0" smtClean="0">
                <a:solidFill>
                  <a:srgbClr val="404040"/>
                </a:solidFill>
              </a:rPr>
              <a:t>Aart </a:t>
            </a:r>
            <a:r>
              <a:rPr lang="nl-NL" altLang="nl-NL" sz="1800" dirty="0">
                <a:solidFill>
                  <a:srgbClr val="404040"/>
                </a:solidFill>
              </a:rPr>
              <a:t>heeft </a:t>
            </a:r>
            <a:r>
              <a:rPr lang="nl-NL" altLang="nl-NL" sz="1800" dirty="0" smtClean="0">
                <a:solidFill>
                  <a:srgbClr val="404040"/>
                </a:solidFill>
              </a:rPr>
              <a:t>toch toegezegd </a:t>
            </a:r>
            <a:r>
              <a:rPr lang="nl-NL" altLang="nl-NL" sz="1800" dirty="0">
                <a:solidFill>
                  <a:srgbClr val="404040"/>
                </a:solidFill>
              </a:rPr>
              <a:t>in een gesprek met de preventiewerker. </a:t>
            </a:r>
            <a:r>
              <a:rPr lang="nl-NL" altLang="nl-NL" sz="1800" dirty="0" smtClean="0">
                <a:solidFill>
                  <a:srgbClr val="404040"/>
                </a:solidFill>
              </a:rPr>
              <a:t>Hij ziet er tegen op en vindt nu dat hij eigenlijk geen probleem heeft.</a:t>
            </a:r>
            <a:endParaRPr lang="nl-NL" altLang="nl-NL" sz="1800" dirty="0">
              <a:solidFill>
                <a:srgbClr val="404040"/>
              </a:solidFill>
            </a:endParaRPr>
          </a:p>
        </p:txBody>
      </p:sp>
      <p:sp>
        <p:nvSpPr>
          <p:cNvPr id="25604" name="Tijdelijke aanduiding voor dianummer 3"/>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B488AD9-307E-423D-9B1E-E63BE19F77F0}" type="slidenum">
              <a:rPr lang="nl-NL" altLang="nl-NL" sz="1400" smtClean="0"/>
              <a:pPr>
                <a:spcBef>
                  <a:spcPct val="0"/>
                </a:spcBef>
                <a:buFontTx/>
                <a:buNone/>
              </a:pPr>
              <a:t>4</a:t>
            </a:fld>
            <a:endParaRPr lang="nl-NL" altLang="nl-NL" sz="1400" smtClean="0"/>
          </a:p>
        </p:txBody>
      </p:sp>
    </p:spTree>
    <p:extLst>
      <p:ext uri="{BB962C8B-B14F-4D97-AF65-F5344CB8AC3E}">
        <p14:creationId xmlns:p14="http://schemas.microsoft.com/office/powerpoint/2010/main" val="3622567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pPr algn="l">
              <a:defRPr/>
            </a:pPr>
            <a:r>
              <a:rPr lang="nl-NL" altLang="nl-NL" sz="3200" b="1" dirty="0" smtClean="0">
                <a:solidFill>
                  <a:srgbClr val="FF781D"/>
                </a:solidFill>
                <a:latin typeface="Arial" charset="0"/>
                <a:cs typeface="Arial" charset="0"/>
              </a:rPr>
              <a:t>Casus - 2</a:t>
            </a:r>
            <a:endParaRPr lang="nl-NL" altLang="nl-NL" sz="3200" b="1" dirty="0">
              <a:solidFill>
                <a:srgbClr val="FF781D"/>
              </a:solidFill>
              <a:latin typeface="Arial" charset="0"/>
              <a:cs typeface="Arial" charset="0"/>
            </a:endParaRPr>
          </a:p>
        </p:txBody>
      </p:sp>
      <p:sp>
        <p:nvSpPr>
          <p:cNvPr id="45059" name="Tijdelijke aanduiding voor inhoud 2"/>
          <p:cNvSpPr>
            <a:spLocks noGrp="1"/>
          </p:cNvSpPr>
          <p:nvPr>
            <p:ph idx="1"/>
          </p:nvPr>
        </p:nvSpPr>
        <p:spPr>
          <a:xfrm>
            <a:off x="468313" y="1268413"/>
            <a:ext cx="8229600" cy="4525962"/>
          </a:xfrm>
        </p:spPr>
        <p:txBody>
          <a:bodyPr>
            <a:noAutofit/>
          </a:bodyPr>
          <a:lstStyle/>
          <a:p>
            <a:pPr marL="342900" lvl="1" indent="-342900">
              <a:lnSpc>
                <a:spcPct val="110000"/>
              </a:lnSpc>
              <a:buClr>
                <a:srgbClr val="FF6600"/>
              </a:buClr>
              <a:buSzPct val="130000"/>
              <a:buFont typeface="Arial" panose="020B0604020202020204" pitchFamily="34" charset="0"/>
              <a:buChar char="•"/>
              <a:defRPr/>
            </a:pPr>
            <a:r>
              <a:rPr lang="nl-NL" altLang="nl-NL" sz="1800" dirty="0">
                <a:solidFill>
                  <a:srgbClr val="404040"/>
                </a:solidFill>
              </a:rPr>
              <a:t>Aart Postma (62) drinkt. Niet altijd even veel, maar meestal 3 halve liters bier per dag. Daarnaast </a:t>
            </a:r>
            <a:r>
              <a:rPr lang="nl-NL" altLang="nl-NL" sz="1800" dirty="0" smtClean="0">
                <a:solidFill>
                  <a:srgbClr val="404040"/>
                </a:solidFill>
              </a:rPr>
              <a:t>‘klokt’ </a:t>
            </a:r>
            <a:r>
              <a:rPr lang="nl-NL" altLang="nl-NL" sz="1800" dirty="0">
                <a:solidFill>
                  <a:srgbClr val="404040"/>
                </a:solidFill>
              </a:rPr>
              <a:t>hij uit de </a:t>
            </a:r>
            <a:r>
              <a:rPr lang="nl-NL" altLang="nl-NL" sz="1800" dirty="0" smtClean="0">
                <a:solidFill>
                  <a:srgbClr val="404040"/>
                </a:solidFill>
              </a:rPr>
              <a:t>fles berenburg, waarvan zijn vrouw niet weet dat hij 1 liter per week koopt. Hij </a:t>
            </a:r>
            <a:r>
              <a:rPr lang="nl-NL" altLang="nl-NL" sz="1800" dirty="0">
                <a:solidFill>
                  <a:srgbClr val="404040"/>
                </a:solidFill>
              </a:rPr>
              <a:t>weet dat </a:t>
            </a:r>
            <a:r>
              <a:rPr lang="nl-NL" altLang="nl-NL" sz="1800" dirty="0" smtClean="0">
                <a:solidFill>
                  <a:srgbClr val="404040"/>
                </a:solidFill>
              </a:rPr>
              <a:t>alcohol niet </a:t>
            </a:r>
            <a:r>
              <a:rPr lang="nl-NL" altLang="nl-NL" sz="1800" dirty="0">
                <a:solidFill>
                  <a:srgbClr val="404040"/>
                </a:solidFill>
              </a:rPr>
              <a:t>goed is voor </a:t>
            </a:r>
            <a:r>
              <a:rPr lang="nl-NL" altLang="nl-NL" sz="1800" dirty="0" smtClean="0">
                <a:solidFill>
                  <a:srgbClr val="404040"/>
                </a:solidFill>
              </a:rPr>
              <a:t>hem. Hij realiseert zich dat </a:t>
            </a:r>
            <a:r>
              <a:rPr lang="nl-NL" altLang="nl-NL" sz="1800" dirty="0">
                <a:solidFill>
                  <a:srgbClr val="404040"/>
                </a:solidFill>
              </a:rPr>
              <a:t>het ‘iets drinken voor de ontspanning’ </a:t>
            </a:r>
            <a:r>
              <a:rPr lang="nl-NL" altLang="nl-NL" sz="1800" dirty="0" smtClean="0">
                <a:solidFill>
                  <a:srgbClr val="404040"/>
                </a:solidFill>
              </a:rPr>
              <a:t>door de jaren heen is </a:t>
            </a:r>
            <a:r>
              <a:rPr lang="nl-NL" altLang="nl-NL" sz="1800" dirty="0">
                <a:solidFill>
                  <a:srgbClr val="404040"/>
                </a:solidFill>
              </a:rPr>
              <a:t>veranderd in iets wat hij fijn vindt, maar zich in </a:t>
            </a:r>
            <a:r>
              <a:rPr lang="nl-NL" altLang="nl-NL" sz="1800" dirty="0" smtClean="0">
                <a:solidFill>
                  <a:srgbClr val="404040"/>
                </a:solidFill>
              </a:rPr>
              <a:t>verliest. </a:t>
            </a:r>
            <a:r>
              <a:rPr lang="nl-NL" altLang="nl-NL" sz="1800" dirty="0">
                <a:solidFill>
                  <a:srgbClr val="404040"/>
                </a:solidFill>
              </a:rPr>
              <a:t>Hij voelt zich er knullig bij en probeert het drinken te verbergen voor zijn </a:t>
            </a:r>
            <a:r>
              <a:rPr lang="nl-NL" altLang="nl-NL" sz="1800" dirty="0" smtClean="0">
                <a:solidFill>
                  <a:srgbClr val="404040"/>
                </a:solidFill>
              </a:rPr>
              <a:t>vrouw en dochter, want hij is het zat dat zij hem </a:t>
            </a:r>
            <a:r>
              <a:rPr lang="nl-NL" altLang="nl-NL" sz="1800" dirty="0">
                <a:solidFill>
                  <a:srgbClr val="404040"/>
                </a:solidFill>
              </a:rPr>
              <a:t>daar steeds aan </a:t>
            </a:r>
            <a:r>
              <a:rPr lang="nl-NL" altLang="nl-NL" sz="1800" dirty="0" smtClean="0">
                <a:solidFill>
                  <a:srgbClr val="404040"/>
                </a:solidFill>
              </a:rPr>
              <a:t>herinneren. </a:t>
            </a:r>
          </a:p>
          <a:p>
            <a:pPr marL="342900" lvl="1" indent="-342900">
              <a:lnSpc>
                <a:spcPct val="110000"/>
              </a:lnSpc>
              <a:buClr>
                <a:srgbClr val="FF6600"/>
              </a:buClr>
              <a:buSzPct val="130000"/>
              <a:buFont typeface="Arial" panose="020B0604020202020204" pitchFamily="34" charset="0"/>
              <a:buChar char="•"/>
              <a:defRPr/>
            </a:pPr>
            <a:r>
              <a:rPr lang="nl-NL" altLang="nl-NL" sz="1800" dirty="0" smtClean="0">
                <a:solidFill>
                  <a:srgbClr val="404040"/>
                </a:solidFill>
              </a:rPr>
              <a:t>In </a:t>
            </a:r>
            <a:r>
              <a:rPr lang="nl-NL" altLang="nl-NL" sz="1800" dirty="0">
                <a:solidFill>
                  <a:srgbClr val="404040"/>
                </a:solidFill>
              </a:rPr>
              <a:t>het contact met de maatschappelijk werker is Aarts alcoholgebruik ter sprake gekomen (Aart en zijn vrouw zijn daar wegens relatieproblemen). </a:t>
            </a:r>
            <a:r>
              <a:rPr lang="nl-NL" altLang="nl-NL" sz="1800" dirty="0" smtClean="0">
                <a:solidFill>
                  <a:srgbClr val="404040"/>
                </a:solidFill>
              </a:rPr>
              <a:t> Zij </a:t>
            </a:r>
            <a:r>
              <a:rPr lang="nl-NL" altLang="nl-NL" sz="1800" dirty="0">
                <a:solidFill>
                  <a:srgbClr val="404040"/>
                </a:solidFill>
              </a:rPr>
              <a:t>heeft geadviseerd een gesprek te hebben met een preventiewerker. Hoewel er veel gebeurt in zijn leven en drinken volgens Aart het enige gebied is waar hij zichzelf in kwijt kan, heeft hij besloten dat er nu iets moet veranderen in zijn </a:t>
            </a:r>
            <a:r>
              <a:rPr lang="nl-NL" altLang="nl-NL" sz="1800" dirty="0" smtClean="0">
                <a:solidFill>
                  <a:srgbClr val="404040"/>
                </a:solidFill>
              </a:rPr>
              <a:t>alcoholgebruik.</a:t>
            </a:r>
          </a:p>
          <a:p>
            <a:pPr marL="342900" lvl="1" indent="-342900">
              <a:lnSpc>
                <a:spcPct val="110000"/>
              </a:lnSpc>
              <a:buClr>
                <a:srgbClr val="FF6600"/>
              </a:buClr>
              <a:buSzPct val="130000"/>
              <a:buFont typeface="Arial" panose="020B0604020202020204" pitchFamily="34" charset="0"/>
              <a:buChar char="•"/>
              <a:defRPr/>
            </a:pPr>
            <a:r>
              <a:rPr lang="nl-NL" altLang="nl-NL" sz="1800" dirty="0" smtClean="0">
                <a:solidFill>
                  <a:srgbClr val="404040"/>
                </a:solidFill>
              </a:rPr>
              <a:t>Aart </a:t>
            </a:r>
            <a:r>
              <a:rPr lang="nl-NL" altLang="nl-NL" sz="1800" dirty="0">
                <a:solidFill>
                  <a:srgbClr val="404040"/>
                </a:solidFill>
              </a:rPr>
              <a:t>heeft </a:t>
            </a:r>
            <a:r>
              <a:rPr lang="nl-NL" altLang="nl-NL" sz="1800" dirty="0" smtClean="0">
                <a:solidFill>
                  <a:srgbClr val="404040"/>
                </a:solidFill>
              </a:rPr>
              <a:t>toegezegd </a:t>
            </a:r>
            <a:r>
              <a:rPr lang="nl-NL" altLang="nl-NL" sz="1800" dirty="0">
                <a:solidFill>
                  <a:srgbClr val="404040"/>
                </a:solidFill>
              </a:rPr>
              <a:t>in een gesprek met de preventiewerker. </a:t>
            </a:r>
            <a:r>
              <a:rPr lang="nl-NL" altLang="nl-NL" sz="1800" dirty="0" smtClean="0">
                <a:solidFill>
                  <a:srgbClr val="404040"/>
                </a:solidFill>
              </a:rPr>
              <a:t>Hij </a:t>
            </a:r>
            <a:r>
              <a:rPr lang="nl-NL" altLang="nl-NL" sz="1800" dirty="0">
                <a:solidFill>
                  <a:srgbClr val="404040"/>
                </a:solidFill>
              </a:rPr>
              <a:t>vindt nu dat hij een probleem </a:t>
            </a:r>
            <a:r>
              <a:rPr lang="nl-NL" altLang="nl-NL" sz="1800" dirty="0" smtClean="0">
                <a:solidFill>
                  <a:srgbClr val="404040"/>
                </a:solidFill>
              </a:rPr>
              <a:t>heeft en ziet wel tegen het gesprek en een </a:t>
            </a:r>
            <a:r>
              <a:rPr lang="nl-NL" altLang="nl-NL" sz="1800" smtClean="0">
                <a:solidFill>
                  <a:srgbClr val="404040"/>
                </a:solidFill>
              </a:rPr>
              <a:t>ander alcoholgebruik op</a:t>
            </a:r>
            <a:r>
              <a:rPr lang="nl-NL" altLang="nl-NL" sz="1800" dirty="0" smtClean="0">
                <a:solidFill>
                  <a:srgbClr val="404040"/>
                </a:solidFill>
              </a:rPr>
              <a:t>.</a:t>
            </a:r>
            <a:endParaRPr lang="nl-NL" altLang="nl-NL" sz="1800" dirty="0">
              <a:solidFill>
                <a:srgbClr val="404040"/>
              </a:solidFill>
            </a:endParaRPr>
          </a:p>
        </p:txBody>
      </p:sp>
      <p:sp>
        <p:nvSpPr>
          <p:cNvPr id="25604" name="Tijdelijke aanduiding voor dianummer 3"/>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B488AD9-307E-423D-9B1E-E63BE19F77F0}" type="slidenum">
              <a:rPr lang="nl-NL" altLang="nl-NL" sz="1400" smtClean="0"/>
              <a:pPr>
                <a:spcBef>
                  <a:spcPct val="0"/>
                </a:spcBef>
                <a:buFontTx/>
                <a:buNone/>
              </a:pPr>
              <a:t>5</a:t>
            </a:fld>
            <a:endParaRPr lang="nl-NL" altLang="nl-NL" sz="1400" smtClean="0"/>
          </a:p>
        </p:txBody>
      </p:sp>
    </p:spTree>
    <p:extLst>
      <p:ext uri="{BB962C8B-B14F-4D97-AF65-F5344CB8AC3E}">
        <p14:creationId xmlns:p14="http://schemas.microsoft.com/office/powerpoint/2010/main" val="1583303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3200" b="1" dirty="0">
                <a:solidFill>
                  <a:srgbClr val="FF781D"/>
                </a:solidFill>
              </a:rPr>
              <a:t>Wat denkt </a:t>
            </a:r>
            <a:r>
              <a:rPr lang="nl-NL" sz="3200" b="1" dirty="0" smtClean="0">
                <a:solidFill>
                  <a:srgbClr val="FF781D"/>
                </a:solidFill>
              </a:rPr>
              <a:t>de 55-plusser?</a:t>
            </a:r>
            <a:endParaRPr lang="nl-NL" sz="3200" b="1" dirty="0">
              <a:solidFill>
                <a:srgbClr val="FF781D"/>
              </a:solidFill>
            </a:endParaRPr>
          </a:p>
        </p:txBody>
      </p:sp>
      <p:sp>
        <p:nvSpPr>
          <p:cNvPr id="4" name="Tijdelijke aanduiding voor dianummer 3"/>
          <p:cNvSpPr>
            <a:spLocks noGrp="1"/>
          </p:cNvSpPr>
          <p:nvPr>
            <p:ph type="sldNum" sz="quarter" idx="12"/>
          </p:nvPr>
        </p:nvSpPr>
        <p:spPr/>
        <p:txBody>
          <a:bodyPr/>
          <a:lstStyle/>
          <a:p>
            <a:fld id="{B184A3AB-DEDA-456E-85E9-BED9C8DAEFE1}" type="slidenum">
              <a:rPr lang="nl-NL" smtClean="0"/>
              <a:t>6</a:t>
            </a:fld>
            <a:endParaRPr lang="nl-NL"/>
          </a:p>
        </p:txBody>
      </p:sp>
      <p:sp>
        <p:nvSpPr>
          <p:cNvPr id="5" name="Tijdelijke aanduiding voor inhoud 2"/>
          <p:cNvSpPr>
            <a:spLocks noGrp="1"/>
          </p:cNvSpPr>
          <p:nvPr>
            <p:ph idx="1"/>
          </p:nvPr>
        </p:nvSpPr>
        <p:spPr>
          <a:xfrm>
            <a:off x="468313" y="1268413"/>
            <a:ext cx="8229600" cy="4525962"/>
          </a:xfrm>
        </p:spPr>
        <p:txBody>
          <a:bodyPr>
            <a:noAutofit/>
          </a:bodyPr>
          <a:lstStyle/>
          <a:p>
            <a:pPr marL="342900" lvl="1" indent="-342900">
              <a:lnSpc>
                <a:spcPct val="110000"/>
              </a:lnSpc>
              <a:buClr>
                <a:srgbClr val="FF6600"/>
              </a:buClr>
              <a:buSzPct val="130000"/>
              <a:buFont typeface="Arial" panose="020B0604020202020204" pitchFamily="34" charset="0"/>
              <a:buChar char="•"/>
              <a:defRPr/>
            </a:pPr>
            <a:r>
              <a:rPr lang="nl-NL" altLang="nl-NL" sz="1800" dirty="0" smtClean="0">
                <a:solidFill>
                  <a:srgbClr val="404040"/>
                </a:solidFill>
              </a:rPr>
              <a:t>“</a:t>
            </a:r>
            <a:r>
              <a:rPr lang="nl-NL" altLang="nl-NL" sz="2000" dirty="0" smtClean="0">
                <a:solidFill>
                  <a:srgbClr val="404040"/>
                </a:solidFill>
              </a:rPr>
              <a:t>Zelfs de cardioloog zegt dat 1 glas alcohol per dag goed voor je is…”</a:t>
            </a:r>
          </a:p>
          <a:p>
            <a:pPr marL="342900" lvl="1" indent="-342900">
              <a:lnSpc>
                <a:spcPct val="110000"/>
              </a:lnSpc>
              <a:buClr>
                <a:srgbClr val="FF6600"/>
              </a:buClr>
              <a:buSzPct val="130000"/>
              <a:buFont typeface="Arial" panose="020B0604020202020204" pitchFamily="34" charset="0"/>
              <a:buChar char="•"/>
              <a:defRPr/>
            </a:pPr>
            <a:r>
              <a:rPr lang="nl-NL" altLang="nl-NL" sz="2000" dirty="0" smtClean="0">
                <a:solidFill>
                  <a:srgbClr val="404040"/>
                </a:solidFill>
              </a:rPr>
              <a:t>“Ik mag mezelf wel eens verwennen en een momentje ontspannen”</a:t>
            </a:r>
          </a:p>
          <a:p>
            <a:pPr marL="342900" lvl="1" indent="-342900">
              <a:lnSpc>
                <a:spcPct val="110000"/>
              </a:lnSpc>
              <a:buClr>
                <a:srgbClr val="FF6600"/>
              </a:buClr>
              <a:buSzPct val="130000"/>
              <a:buFont typeface="Arial" panose="020B0604020202020204" pitchFamily="34" charset="0"/>
              <a:buChar char="•"/>
              <a:defRPr/>
            </a:pPr>
            <a:r>
              <a:rPr lang="nl-NL" altLang="nl-NL" sz="2000" dirty="0" smtClean="0">
                <a:solidFill>
                  <a:srgbClr val="404040"/>
                </a:solidFill>
              </a:rPr>
              <a:t>“Er zijn veel mensen die veel meer drinken dan ik…”</a:t>
            </a:r>
          </a:p>
          <a:p>
            <a:pPr marL="342900" lvl="1" indent="-342900">
              <a:lnSpc>
                <a:spcPct val="110000"/>
              </a:lnSpc>
              <a:buClr>
                <a:srgbClr val="FF6600"/>
              </a:buClr>
              <a:buSzPct val="130000"/>
              <a:buFont typeface="Arial" panose="020B0604020202020204" pitchFamily="34" charset="0"/>
              <a:buChar char="•"/>
              <a:defRPr/>
            </a:pPr>
            <a:r>
              <a:rPr lang="nl-NL" altLang="nl-NL" sz="2000" dirty="0" smtClean="0">
                <a:solidFill>
                  <a:srgbClr val="404040"/>
                </a:solidFill>
              </a:rPr>
              <a:t>“Ik kan er goed tegen, ik drink al jaren en heb er nog nooit een probleem mee gehad…”</a:t>
            </a:r>
          </a:p>
          <a:p>
            <a:pPr marL="342900" lvl="1" indent="-342900">
              <a:lnSpc>
                <a:spcPct val="110000"/>
              </a:lnSpc>
              <a:buClr>
                <a:srgbClr val="FF6600"/>
              </a:buClr>
              <a:buSzPct val="130000"/>
              <a:buFont typeface="Arial" panose="020B0604020202020204" pitchFamily="34" charset="0"/>
              <a:buChar char="•"/>
              <a:defRPr/>
            </a:pPr>
            <a:r>
              <a:rPr lang="nl-NL" altLang="nl-NL" sz="2000" dirty="0" smtClean="0">
                <a:solidFill>
                  <a:srgbClr val="404040"/>
                </a:solidFill>
              </a:rPr>
              <a:t>“De huisarts heeft gevraagd of ik drink en vindt het nog geen probleem”</a:t>
            </a:r>
          </a:p>
          <a:p>
            <a:pPr marL="342900" lvl="1" indent="-342900">
              <a:lnSpc>
                <a:spcPct val="110000"/>
              </a:lnSpc>
              <a:buClr>
                <a:srgbClr val="FF6600"/>
              </a:buClr>
              <a:buSzPct val="130000"/>
              <a:buFont typeface="Arial" panose="020B0604020202020204" pitchFamily="34" charset="0"/>
              <a:buChar char="•"/>
              <a:defRPr/>
            </a:pPr>
            <a:r>
              <a:rPr lang="nl-NL" altLang="nl-NL" sz="2000" dirty="0" smtClean="0">
                <a:solidFill>
                  <a:srgbClr val="404040"/>
                </a:solidFill>
              </a:rPr>
              <a:t>“Het echte probleem ligt bij jongeren: die coma-zuipers…”</a:t>
            </a:r>
          </a:p>
          <a:p>
            <a:pPr marL="342900" lvl="1" indent="-342900">
              <a:lnSpc>
                <a:spcPct val="110000"/>
              </a:lnSpc>
              <a:buClr>
                <a:srgbClr val="FF6600"/>
              </a:buClr>
              <a:buSzPct val="130000"/>
              <a:buFont typeface="Arial" panose="020B0604020202020204" pitchFamily="34" charset="0"/>
              <a:buChar char="•"/>
              <a:defRPr/>
            </a:pPr>
            <a:r>
              <a:rPr lang="nl-NL" altLang="nl-NL" sz="2000" dirty="0" smtClean="0">
                <a:solidFill>
                  <a:srgbClr val="404040"/>
                </a:solidFill>
              </a:rPr>
              <a:t>“Niemand heeft last van mij…”</a:t>
            </a:r>
          </a:p>
          <a:p>
            <a:pPr marL="342900" lvl="1" indent="-342900">
              <a:lnSpc>
                <a:spcPct val="110000"/>
              </a:lnSpc>
              <a:buClr>
                <a:srgbClr val="FF6600"/>
              </a:buClr>
              <a:buSzPct val="130000"/>
              <a:buFont typeface="Arial" panose="020B0604020202020204" pitchFamily="34" charset="0"/>
              <a:buChar char="•"/>
              <a:defRPr/>
            </a:pPr>
            <a:r>
              <a:rPr lang="nl-NL" altLang="nl-NL" sz="2000" dirty="0" smtClean="0">
                <a:solidFill>
                  <a:srgbClr val="404040"/>
                </a:solidFill>
              </a:rPr>
              <a:t>“Verder heb ik niets, laat me toch…”</a:t>
            </a:r>
          </a:p>
          <a:p>
            <a:pPr marL="342900" lvl="1" indent="-342900">
              <a:lnSpc>
                <a:spcPct val="110000"/>
              </a:lnSpc>
              <a:buClr>
                <a:srgbClr val="FF6600"/>
              </a:buClr>
              <a:buSzPct val="130000"/>
              <a:buFont typeface="Arial" panose="020B0604020202020204" pitchFamily="34" charset="0"/>
              <a:buChar char="•"/>
              <a:defRPr/>
            </a:pPr>
            <a:r>
              <a:rPr lang="nl-NL" altLang="nl-NL" sz="2000" dirty="0" smtClean="0">
                <a:solidFill>
                  <a:srgbClr val="404040"/>
                </a:solidFill>
              </a:rPr>
              <a:t>“Die hulpverlener heeft toch geen tijd en snapt me niet”</a:t>
            </a:r>
          </a:p>
          <a:p>
            <a:pPr marL="342900" lvl="1" indent="-342900">
              <a:lnSpc>
                <a:spcPct val="110000"/>
              </a:lnSpc>
              <a:buClr>
                <a:srgbClr val="FF6600"/>
              </a:buClr>
              <a:buSzPct val="130000"/>
              <a:buFont typeface="Arial" panose="020B0604020202020204" pitchFamily="34" charset="0"/>
              <a:buChar char="•"/>
              <a:defRPr/>
            </a:pPr>
            <a:r>
              <a:rPr lang="nl-NL" altLang="nl-NL" sz="2000" dirty="0" smtClean="0">
                <a:solidFill>
                  <a:srgbClr val="404040"/>
                </a:solidFill>
              </a:rPr>
              <a:t>“Als ik wil, stop ik zo met drinken…”</a:t>
            </a:r>
          </a:p>
          <a:p>
            <a:pPr marL="342900" lvl="1" indent="-342900">
              <a:lnSpc>
                <a:spcPct val="110000"/>
              </a:lnSpc>
              <a:buClr>
                <a:srgbClr val="FF6600"/>
              </a:buClr>
              <a:buSzPct val="130000"/>
              <a:buFont typeface="Arial" panose="020B0604020202020204" pitchFamily="34" charset="0"/>
              <a:buChar char="•"/>
              <a:defRPr/>
            </a:pPr>
            <a:endParaRPr lang="nl-NL" altLang="nl-NL" sz="2000" dirty="0">
              <a:solidFill>
                <a:srgbClr val="404040"/>
              </a:solidFill>
            </a:endParaRPr>
          </a:p>
          <a:p>
            <a:pPr marL="342900" lvl="1" indent="-342900">
              <a:lnSpc>
                <a:spcPct val="110000"/>
              </a:lnSpc>
              <a:buClr>
                <a:srgbClr val="FF6600"/>
              </a:buClr>
              <a:buSzPct val="130000"/>
              <a:buFont typeface="Arial" panose="020B0604020202020204" pitchFamily="34" charset="0"/>
              <a:buChar char="•"/>
              <a:defRPr/>
            </a:pPr>
            <a:r>
              <a:rPr lang="nl-NL" altLang="nl-NL" sz="2000" dirty="0" smtClean="0">
                <a:solidFill>
                  <a:srgbClr val="404040"/>
                </a:solidFill>
              </a:rPr>
              <a:t>Etc. ….</a:t>
            </a:r>
          </a:p>
          <a:p>
            <a:pPr marL="342900" lvl="1" indent="-342900">
              <a:lnSpc>
                <a:spcPct val="110000"/>
              </a:lnSpc>
              <a:buClr>
                <a:srgbClr val="FF6600"/>
              </a:buClr>
              <a:buSzPct val="130000"/>
              <a:buFont typeface="Arial" panose="020B0604020202020204" pitchFamily="34" charset="0"/>
              <a:buChar char="•"/>
              <a:defRPr/>
            </a:pPr>
            <a:endParaRPr lang="nl-NL" altLang="nl-NL" sz="1800" dirty="0" smtClean="0">
              <a:solidFill>
                <a:srgbClr val="404040"/>
              </a:solidFill>
            </a:endParaRPr>
          </a:p>
          <a:p>
            <a:pPr marL="342900" lvl="1" indent="-342900">
              <a:lnSpc>
                <a:spcPct val="110000"/>
              </a:lnSpc>
              <a:buClr>
                <a:srgbClr val="FF6600"/>
              </a:buClr>
              <a:buSzPct val="130000"/>
              <a:buFont typeface="Arial" panose="020B0604020202020204" pitchFamily="34" charset="0"/>
              <a:buChar char="•"/>
              <a:defRPr/>
            </a:pPr>
            <a:endParaRPr lang="nl-NL" altLang="nl-NL" sz="1800" dirty="0">
              <a:solidFill>
                <a:srgbClr val="404040"/>
              </a:solidFill>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3861048"/>
            <a:ext cx="1565920" cy="1409328"/>
          </a:xfrm>
          <a:prstGeom prst="rect">
            <a:avLst/>
          </a:prstGeom>
        </p:spPr>
      </p:pic>
    </p:spTree>
    <p:extLst>
      <p:ext uri="{BB962C8B-B14F-4D97-AF65-F5344CB8AC3E}">
        <p14:creationId xmlns:p14="http://schemas.microsoft.com/office/powerpoint/2010/main" val="137554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3200" b="1" dirty="0">
                <a:solidFill>
                  <a:srgbClr val="FF781D"/>
                </a:solidFill>
              </a:rPr>
              <a:t>Wat </a:t>
            </a:r>
            <a:r>
              <a:rPr lang="nl-NL" sz="3200" b="1" dirty="0" smtClean="0">
                <a:solidFill>
                  <a:srgbClr val="FF781D"/>
                </a:solidFill>
              </a:rPr>
              <a:t>wil </a:t>
            </a:r>
            <a:r>
              <a:rPr lang="nl-NL" sz="3200" b="1" dirty="0">
                <a:solidFill>
                  <a:srgbClr val="FF781D"/>
                </a:solidFill>
              </a:rPr>
              <a:t>de </a:t>
            </a:r>
            <a:r>
              <a:rPr lang="nl-NL" sz="3200" b="1" dirty="0" smtClean="0">
                <a:solidFill>
                  <a:srgbClr val="FF781D"/>
                </a:solidFill>
              </a:rPr>
              <a:t>cliënt</a:t>
            </a:r>
            <a:r>
              <a:rPr lang="nl-NL" sz="3200" b="1" dirty="0">
                <a:solidFill>
                  <a:srgbClr val="FF781D"/>
                </a:solidFill>
              </a:rPr>
              <a:t>?</a:t>
            </a:r>
          </a:p>
        </p:txBody>
      </p:sp>
      <p:sp>
        <p:nvSpPr>
          <p:cNvPr id="4" name="Tijdelijke aanduiding voor dianummer 3"/>
          <p:cNvSpPr>
            <a:spLocks noGrp="1"/>
          </p:cNvSpPr>
          <p:nvPr>
            <p:ph type="sldNum" sz="quarter" idx="12"/>
          </p:nvPr>
        </p:nvSpPr>
        <p:spPr/>
        <p:txBody>
          <a:bodyPr/>
          <a:lstStyle/>
          <a:p>
            <a:fld id="{B184A3AB-DEDA-456E-85E9-BED9C8DAEFE1}" type="slidenum">
              <a:rPr lang="nl-NL" smtClean="0"/>
              <a:t>7</a:t>
            </a:fld>
            <a:endParaRPr lang="nl-NL"/>
          </a:p>
        </p:txBody>
      </p:sp>
      <p:pic>
        <p:nvPicPr>
          <p:cNvPr id="2050" name="Picture 2" descr="G:\Windows\Temp\20171031_075448.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8000"/>
                    </a14:imgEffect>
                  </a14:imgLayer>
                </a14:imgProps>
              </a:ext>
              <a:ext uri="{28A0092B-C50C-407E-A947-70E740481C1C}">
                <a14:useLocalDpi xmlns:a14="http://schemas.microsoft.com/office/drawing/2010/main" val="0"/>
              </a:ext>
            </a:extLst>
          </a:blip>
          <a:srcRect t="19883" b="11371"/>
          <a:stretch/>
        </p:blipFill>
        <p:spPr bwMode="auto">
          <a:xfrm>
            <a:off x="543160" y="1700808"/>
            <a:ext cx="7836363" cy="404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3200" b="1" dirty="0">
                <a:solidFill>
                  <a:srgbClr val="FF781D"/>
                </a:solidFill>
              </a:rPr>
              <a:t>Wat denkt en wil de </a:t>
            </a:r>
            <a:r>
              <a:rPr lang="nl-NL" sz="3200" b="1" dirty="0" smtClean="0">
                <a:solidFill>
                  <a:srgbClr val="FF781D"/>
                </a:solidFill>
              </a:rPr>
              <a:t>cliënt</a:t>
            </a:r>
            <a:r>
              <a:rPr lang="nl-NL" sz="3200" b="1" dirty="0">
                <a:solidFill>
                  <a:srgbClr val="FF781D"/>
                </a:solidFill>
              </a:rPr>
              <a:t>?</a:t>
            </a:r>
          </a:p>
        </p:txBody>
      </p:sp>
      <p:sp>
        <p:nvSpPr>
          <p:cNvPr id="4" name="Tijdelijke aanduiding voor dianummer 3"/>
          <p:cNvSpPr>
            <a:spLocks noGrp="1"/>
          </p:cNvSpPr>
          <p:nvPr>
            <p:ph type="sldNum" sz="quarter" idx="12"/>
          </p:nvPr>
        </p:nvSpPr>
        <p:spPr/>
        <p:txBody>
          <a:bodyPr/>
          <a:lstStyle/>
          <a:p>
            <a:fld id="{B184A3AB-DEDA-456E-85E9-BED9C8DAEFE1}" type="slidenum">
              <a:rPr lang="nl-NL" smtClean="0"/>
              <a:t>8</a:t>
            </a:fld>
            <a:endParaRPr lang="nl-NL"/>
          </a:p>
        </p:txBody>
      </p:sp>
      <p:pic>
        <p:nvPicPr>
          <p:cNvPr id="2052" name="Picture 4" descr="Afbeeldingsresultaat voor afwe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618910"/>
            <a:ext cx="3456384" cy="2592289"/>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611560" y="2937863"/>
            <a:ext cx="4572000" cy="1954381"/>
          </a:xfrm>
          <a:prstGeom prst="rect">
            <a:avLst/>
          </a:prstGeom>
        </p:spPr>
        <p:txBody>
          <a:bodyPr>
            <a:spAutoFit/>
          </a:bodyPr>
          <a:lstStyle/>
          <a:p>
            <a:pPr marL="342900" lvl="1" indent="-342900">
              <a:lnSpc>
                <a:spcPct val="110000"/>
              </a:lnSpc>
              <a:buClr>
                <a:srgbClr val="FF6600"/>
              </a:buClr>
              <a:buSzPct val="130000"/>
              <a:buFont typeface="Arial" panose="020B0604020202020204" pitchFamily="34" charset="0"/>
              <a:buChar char="•"/>
              <a:defRPr/>
            </a:pPr>
            <a:r>
              <a:rPr lang="nl-NL" sz="2200" dirty="0">
                <a:solidFill>
                  <a:srgbClr val="404040"/>
                </a:solidFill>
              </a:rPr>
              <a:t>Wrijving tussen hulpverlener en </a:t>
            </a:r>
            <a:r>
              <a:rPr lang="nl-NL" sz="2200" dirty="0" smtClean="0">
                <a:solidFill>
                  <a:srgbClr val="404040"/>
                </a:solidFill>
              </a:rPr>
              <a:t>cliënt</a:t>
            </a:r>
          </a:p>
          <a:p>
            <a:pPr marL="342900" lvl="1" indent="-342900">
              <a:lnSpc>
                <a:spcPct val="110000"/>
              </a:lnSpc>
              <a:buClr>
                <a:srgbClr val="FF6600"/>
              </a:buClr>
              <a:buSzPct val="130000"/>
              <a:buFont typeface="Arial" panose="020B0604020202020204" pitchFamily="34" charset="0"/>
              <a:buChar char="•"/>
              <a:defRPr/>
            </a:pPr>
            <a:endParaRPr lang="nl-NL" sz="2200" dirty="0">
              <a:solidFill>
                <a:srgbClr val="404040"/>
              </a:solidFill>
            </a:endParaRPr>
          </a:p>
          <a:p>
            <a:pPr marL="342900" lvl="1" indent="-342900">
              <a:lnSpc>
                <a:spcPct val="110000"/>
              </a:lnSpc>
              <a:buClr>
                <a:srgbClr val="FF6600"/>
              </a:buClr>
              <a:buSzPct val="130000"/>
              <a:buFont typeface="Arial" panose="020B0604020202020204" pitchFamily="34" charset="0"/>
              <a:buChar char="•"/>
              <a:defRPr/>
            </a:pPr>
            <a:r>
              <a:rPr lang="nl-NL" sz="2200" dirty="0">
                <a:solidFill>
                  <a:srgbClr val="404040"/>
                </a:solidFill>
              </a:rPr>
              <a:t>Ambivalentie ten aanzien van veranderen bij de cliënt</a:t>
            </a:r>
          </a:p>
        </p:txBody>
      </p:sp>
    </p:spTree>
    <p:extLst>
      <p:ext uri="{BB962C8B-B14F-4D97-AF65-F5344CB8AC3E}">
        <p14:creationId xmlns:p14="http://schemas.microsoft.com/office/powerpoint/2010/main" val="114305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184A3AB-DEDA-456E-85E9-BED9C8DAEFE1}" type="slidenum">
              <a:rPr lang="nl-NL" smtClean="0"/>
              <a:t>9</a:t>
            </a:fld>
            <a:endParaRPr lang="nl-NL"/>
          </a:p>
        </p:txBody>
      </p:sp>
      <p:sp>
        <p:nvSpPr>
          <p:cNvPr id="5" name="Tekstvak 4"/>
          <p:cNvSpPr txBox="1"/>
          <p:nvPr/>
        </p:nvSpPr>
        <p:spPr>
          <a:xfrm>
            <a:off x="2411760" y="2348880"/>
            <a:ext cx="5400600" cy="2585323"/>
          </a:xfrm>
          <a:prstGeom prst="rect">
            <a:avLst/>
          </a:prstGeom>
          <a:noFill/>
        </p:spPr>
        <p:txBody>
          <a:bodyPr wrap="square" rtlCol="0">
            <a:spAutoFit/>
          </a:bodyPr>
          <a:lstStyle/>
          <a:p>
            <a:r>
              <a:rPr lang="nl-NL" sz="5400" dirty="0" err="1" smtClean="0">
                <a:latin typeface="Aharoni" panose="02010803020104030203" pitchFamily="2" charset="-79"/>
                <a:cs typeface="Aharoni" panose="02010803020104030203" pitchFamily="2" charset="-79"/>
              </a:rPr>
              <a:t>Ver-anderen</a:t>
            </a:r>
            <a:r>
              <a:rPr lang="nl-NL" sz="5400" dirty="0" smtClean="0">
                <a:latin typeface="Aharoni" panose="02010803020104030203" pitchFamily="2" charset="-79"/>
                <a:cs typeface="Aharoni" panose="02010803020104030203" pitchFamily="2" charset="-79"/>
              </a:rPr>
              <a:t> doe je toch voor </a:t>
            </a:r>
            <a:r>
              <a:rPr lang="nl-NL" sz="5400" dirty="0" err="1" smtClean="0">
                <a:latin typeface="Aharoni" panose="02010803020104030203" pitchFamily="2" charset="-79"/>
                <a:cs typeface="Aharoni" panose="02010803020104030203" pitchFamily="2" charset="-79"/>
              </a:rPr>
              <a:t>je-zelf</a:t>
            </a:r>
            <a:endParaRPr lang="nl-NL" sz="5400" dirty="0">
              <a:latin typeface="Aharoni" panose="02010803020104030203" pitchFamily="2" charset="-79"/>
              <a:cs typeface="Aharoni" panose="02010803020104030203" pitchFamily="2" charset="-79"/>
            </a:endParaRPr>
          </a:p>
        </p:txBody>
      </p:sp>
      <p:sp>
        <p:nvSpPr>
          <p:cNvPr id="6" name="Tekstvak 5"/>
          <p:cNvSpPr txBox="1"/>
          <p:nvPr/>
        </p:nvSpPr>
        <p:spPr>
          <a:xfrm>
            <a:off x="2699792" y="5445224"/>
            <a:ext cx="4032448" cy="307777"/>
          </a:xfrm>
          <a:prstGeom prst="rect">
            <a:avLst/>
          </a:prstGeom>
          <a:noFill/>
        </p:spPr>
        <p:txBody>
          <a:bodyPr wrap="square" rtlCol="0">
            <a:spAutoFit/>
          </a:bodyPr>
          <a:lstStyle/>
          <a:p>
            <a:r>
              <a:rPr lang="nl-NL" sz="1400" i="1" dirty="0" err="1"/>
              <a:t>m</a:t>
            </a:r>
            <a:r>
              <a:rPr lang="nl-NL" sz="1400" i="1" dirty="0" err="1" smtClean="0"/>
              <a:t>wah</a:t>
            </a:r>
            <a:r>
              <a:rPr lang="nl-NL" sz="1400" i="1" dirty="0" smtClean="0"/>
              <a:t> kalender, 08 november 2017</a:t>
            </a:r>
            <a:endParaRPr lang="nl-NL" sz="1400" i="1" dirty="0"/>
          </a:p>
        </p:txBody>
      </p:sp>
    </p:spTree>
    <p:extLst>
      <p:ext uri="{BB962C8B-B14F-4D97-AF65-F5344CB8AC3E}">
        <p14:creationId xmlns:p14="http://schemas.microsoft.com/office/powerpoint/2010/main" val="338800937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TotalTime>
  <Words>1866</Words>
  <Application>Microsoft Office PowerPoint</Application>
  <PresentationFormat>Diavoorstelling (4:3)</PresentationFormat>
  <Paragraphs>326</Paragraphs>
  <Slides>33</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Aharoni</vt:lpstr>
      <vt:lpstr>Arial</vt:lpstr>
      <vt:lpstr>Calibri</vt:lpstr>
      <vt:lpstr>Verdana</vt:lpstr>
      <vt:lpstr>Kantoorthema</vt:lpstr>
      <vt:lpstr>PowerPoint-presentatie</vt:lpstr>
      <vt:lpstr>  </vt:lpstr>
      <vt:lpstr>Onderwerpen</vt:lpstr>
      <vt:lpstr>Casus</vt:lpstr>
      <vt:lpstr>Casus - 2</vt:lpstr>
      <vt:lpstr>Wat denkt de 55-plusser?</vt:lpstr>
      <vt:lpstr>Wat wil de cliënt?</vt:lpstr>
      <vt:lpstr>Wat denkt en wil de cliënt?</vt:lpstr>
      <vt:lpstr>PowerPoint-presentatie</vt:lpstr>
      <vt:lpstr>Motiverende Gespreksvoering </vt:lpstr>
      <vt:lpstr>3 kenmerken van  Coachende Gespreksvoering</vt:lpstr>
      <vt:lpstr>De coachende Attitude de Spirit - 1</vt:lpstr>
      <vt:lpstr>De coachende attitude       Spirit - 2</vt:lpstr>
      <vt:lpstr>De processen  in Coachende Gespreksvoering</vt:lpstr>
      <vt:lpstr>De technieken in Coachende Gespreksvoering</vt:lpstr>
      <vt:lpstr>Reflecties</vt:lpstr>
      <vt:lpstr>Informeren</vt:lpstr>
      <vt:lpstr>De kracht van taal</vt:lpstr>
      <vt:lpstr>Behoudtaal:</vt:lpstr>
      <vt:lpstr>Van Behoudtaal naar Verandertaal:</vt:lpstr>
      <vt:lpstr>Van Verandertaal naar Actietaal:</vt:lpstr>
      <vt:lpstr>PowerPoint-presentatie</vt:lpstr>
      <vt:lpstr>Achtergrond van Moti-55</vt:lpstr>
      <vt:lpstr>Voor wie….</vt:lpstr>
      <vt:lpstr>Ook voor….</vt:lpstr>
      <vt:lpstr>Exclusie criteria</vt:lpstr>
      <vt:lpstr>Betrekken van intermediairs</vt:lpstr>
      <vt:lpstr>Doelstellingen:</vt:lpstr>
      <vt:lpstr>Inhoud traject</vt:lpstr>
      <vt:lpstr>In 4 gesprekken 14 vaste onderdelen</vt:lpstr>
      <vt:lpstr>Ervaringen uitwisselen</vt:lpstr>
      <vt:lpstr>Wat te doen?</vt:lpstr>
      <vt:lpstr>PowerPoint-presentatie</vt:lpstr>
    </vt:vector>
  </TitlesOfParts>
  <Company>Tactus Verslavingszorg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zorg alcohol &amp; drugs gerelateerd problematiek</dc:title>
  <dc:creator>Marije van der Wal</dc:creator>
  <cp:lastModifiedBy>Lonneke Arnold</cp:lastModifiedBy>
  <cp:revision>149</cp:revision>
  <cp:lastPrinted>2017-10-31T06:58:40Z</cp:lastPrinted>
  <dcterms:created xsi:type="dcterms:W3CDTF">2014-01-21T15:32:45Z</dcterms:created>
  <dcterms:modified xsi:type="dcterms:W3CDTF">2017-11-22T12:05:41Z</dcterms:modified>
</cp:coreProperties>
</file>