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60" r:id="rId2"/>
    <p:sldId id="337" r:id="rId3"/>
    <p:sldId id="356" r:id="rId4"/>
    <p:sldId id="322" r:id="rId5"/>
    <p:sldId id="325" r:id="rId6"/>
    <p:sldId id="326" r:id="rId7"/>
    <p:sldId id="327" r:id="rId8"/>
    <p:sldId id="357" r:id="rId9"/>
    <p:sldId id="358" r:id="rId10"/>
    <p:sldId id="330" r:id="rId11"/>
    <p:sldId id="359" r:id="rId12"/>
    <p:sldId id="336" r:id="rId13"/>
  </p:sldIdLst>
  <p:sldSz cx="9144000" cy="6858000" type="screen4x3"/>
  <p:notesSz cx="6875463" cy="1000125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eke Beerens" initials="H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C142E"/>
    <a:srgbClr val="E7132C"/>
    <a:srgbClr val="E20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31" autoAdjust="0"/>
    <p:restoredTop sz="73427" autoAdjust="0"/>
  </p:normalViewPr>
  <p:slideViewPr>
    <p:cSldViewPr>
      <p:cViewPr varScale="1">
        <p:scale>
          <a:sx n="54" d="100"/>
          <a:sy n="54" d="100"/>
        </p:scale>
        <p:origin x="1446" y="54"/>
      </p:cViewPr>
      <p:guideLst>
        <p:guide orient="horz" pos="2160"/>
        <p:guide pos="2880"/>
      </p:guideLst>
    </p:cSldViewPr>
  </p:slideViewPr>
  <p:outlineViewPr>
    <p:cViewPr>
      <p:scale>
        <a:sx n="33" d="100"/>
        <a:sy n="33" d="100"/>
      </p:scale>
      <p:origin x="0" y="-502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13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9367" cy="500063"/>
          </a:xfrm>
          <a:prstGeom prst="rect">
            <a:avLst/>
          </a:prstGeom>
        </p:spPr>
        <p:txBody>
          <a:bodyPr vert="horz" lIns="96433" tIns="48216" rIns="96433" bIns="48216" rtlCol="0"/>
          <a:lstStyle>
            <a:lvl1pPr algn="l" fontAlgn="auto">
              <a:spcBef>
                <a:spcPts val="0"/>
              </a:spcBef>
              <a:spcAft>
                <a:spcPts val="0"/>
              </a:spcAft>
              <a:defRPr sz="1300">
                <a:latin typeface="+mn-lt"/>
              </a:defRPr>
            </a:lvl1pPr>
          </a:lstStyle>
          <a:p>
            <a:pPr>
              <a:defRPr/>
            </a:pPr>
            <a:endParaRPr lang="nl-NL"/>
          </a:p>
        </p:txBody>
      </p:sp>
      <p:sp>
        <p:nvSpPr>
          <p:cNvPr id="3" name="Tijdelijke aanduiding voor datum 2"/>
          <p:cNvSpPr>
            <a:spLocks noGrp="1"/>
          </p:cNvSpPr>
          <p:nvPr>
            <p:ph type="dt" sz="quarter" idx="1"/>
          </p:nvPr>
        </p:nvSpPr>
        <p:spPr>
          <a:xfrm>
            <a:off x="3894505" y="0"/>
            <a:ext cx="2979367" cy="500063"/>
          </a:xfrm>
          <a:prstGeom prst="rect">
            <a:avLst/>
          </a:prstGeom>
        </p:spPr>
        <p:txBody>
          <a:bodyPr vert="horz" lIns="96433" tIns="48216" rIns="96433" bIns="48216" rtlCol="0"/>
          <a:lstStyle>
            <a:lvl1pPr algn="r" fontAlgn="auto">
              <a:spcBef>
                <a:spcPts val="0"/>
              </a:spcBef>
              <a:spcAft>
                <a:spcPts val="0"/>
              </a:spcAft>
              <a:defRPr sz="1300">
                <a:latin typeface="+mn-lt"/>
              </a:defRPr>
            </a:lvl1pPr>
          </a:lstStyle>
          <a:p>
            <a:pPr>
              <a:defRPr/>
            </a:pPr>
            <a:fld id="{D1637DC1-76DF-4F06-A5B8-43B205982B89}" type="datetime1">
              <a:rPr lang="nl-NL" smtClean="0"/>
              <a:t>15-11-2017</a:t>
            </a:fld>
            <a:endParaRPr lang="nl-NL"/>
          </a:p>
        </p:txBody>
      </p:sp>
      <p:sp>
        <p:nvSpPr>
          <p:cNvPr id="4" name="Tijdelijke aanduiding voor voettekst 3"/>
          <p:cNvSpPr>
            <a:spLocks noGrp="1"/>
          </p:cNvSpPr>
          <p:nvPr>
            <p:ph type="ftr" sz="quarter" idx="2"/>
          </p:nvPr>
        </p:nvSpPr>
        <p:spPr>
          <a:xfrm>
            <a:off x="0" y="9499451"/>
            <a:ext cx="2979367" cy="500063"/>
          </a:xfrm>
          <a:prstGeom prst="rect">
            <a:avLst/>
          </a:prstGeom>
        </p:spPr>
        <p:txBody>
          <a:bodyPr vert="horz" lIns="96433" tIns="48216" rIns="96433" bIns="48216" rtlCol="0" anchor="b"/>
          <a:lstStyle>
            <a:lvl1pPr algn="l" fontAlgn="auto">
              <a:spcBef>
                <a:spcPts val="0"/>
              </a:spcBef>
              <a:spcAft>
                <a:spcPts val="0"/>
              </a:spcAft>
              <a:defRPr sz="1300">
                <a:latin typeface="+mn-lt"/>
              </a:defRPr>
            </a:lvl1pPr>
          </a:lstStyle>
          <a:p>
            <a:pPr>
              <a:defRPr/>
            </a:pPr>
            <a:endParaRPr lang="nl-NL"/>
          </a:p>
        </p:txBody>
      </p:sp>
      <p:sp>
        <p:nvSpPr>
          <p:cNvPr id="5" name="Tijdelijke aanduiding voor dianummer 4"/>
          <p:cNvSpPr>
            <a:spLocks noGrp="1"/>
          </p:cNvSpPr>
          <p:nvPr>
            <p:ph type="sldNum" sz="quarter" idx="3"/>
          </p:nvPr>
        </p:nvSpPr>
        <p:spPr>
          <a:xfrm>
            <a:off x="3894505" y="9499451"/>
            <a:ext cx="2979367" cy="500063"/>
          </a:xfrm>
          <a:prstGeom prst="rect">
            <a:avLst/>
          </a:prstGeom>
        </p:spPr>
        <p:txBody>
          <a:bodyPr vert="horz" lIns="96433" tIns="48216" rIns="96433" bIns="48216" rtlCol="0" anchor="b"/>
          <a:lstStyle>
            <a:lvl1pPr algn="r" fontAlgn="auto">
              <a:spcBef>
                <a:spcPts val="0"/>
              </a:spcBef>
              <a:spcAft>
                <a:spcPts val="0"/>
              </a:spcAft>
              <a:defRPr sz="1300">
                <a:latin typeface="+mn-lt"/>
              </a:defRPr>
            </a:lvl1pPr>
          </a:lstStyle>
          <a:p>
            <a:pPr>
              <a:defRPr/>
            </a:pPr>
            <a:fld id="{45EACE26-1B65-405B-848C-831F369562D3}" type="slidenum">
              <a:rPr lang="nl-NL"/>
              <a:pPr>
                <a:defRPr/>
              </a:pPr>
              <a:t>‹nr.›</a:t>
            </a:fld>
            <a:endParaRPr lang="nl-NL"/>
          </a:p>
        </p:txBody>
      </p:sp>
    </p:spTree>
    <p:extLst>
      <p:ext uri="{BB962C8B-B14F-4D97-AF65-F5344CB8AC3E}">
        <p14:creationId xmlns:p14="http://schemas.microsoft.com/office/powerpoint/2010/main" val="59039263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9367" cy="500063"/>
          </a:xfrm>
          <a:prstGeom prst="rect">
            <a:avLst/>
          </a:prstGeom>
        </p:spPr>
        <p:txBody>
          <a:bodyPr vert="horz" lIns="96433" tIns="48216" rIns="96433" bIns="48216" rtlCol="0"/>
          <a:lstStyle>
            <a:lvl1pPr algn="l" fontAlgn="auto">
              <a:spcBef>
                <a:spcPts val="0"/>
              </a:spcBef>
              <a:spcAft>
                <a:spcPts val="0"/>
              </a:spcAft>
              <a:defRPr sz="1300">
                <a:latin typeface="+mn-lt"/>
              </a:defRPr>
            </a:lvl1pPr>
          </a:lstStyle>
          <a:p>
            <a:pPr>
              <a:defRPr/>
            </a:pPr>
            <a:endParaRPr lang="nl-NL"/>
          </a:p>
        </p:txBody>
      </p:sp>
      <p:sp>
        <p:nvSpPr>
          <p:cNvPr id="3" name="Tijdelijke aanduiding voor datum 2"/>
          <p:cNvSpPr>
            <a:spLocks noGrp="1"/>
          </p:cNvSpPr>
          <p:nvPr>
            <p:ph type="dt" idx="1"/>
          </p:nvPr>
        </p:nvSpPr>
        <p:spPr>
          <a:xfrm>
            <a:off x="3894505" y="0"/>
            <a:ext cx="2979367" cy="500063"/>
          </a:xfrm>
          <a:prstGeom prst="rect">
            <a:avLst/>
          </a:prstGeom>
        </p:spPr>
        <p:txBody>
          <a:bodyPr vert="horz" lIns="96433" tIns="48216" rIns="96433" bIns="48216" rtlCol="0"/>
          <a:lstStyle>
            <a:lvl1pPr algn="r" fontAlgn="auto">
              <a:spcBef>
                <a:spcPts val="0"/>
              </a:spcBef>
              <a:spcAft>
                <a:spcPts val="0"/>
              </a:spcAft>
              <a:defRPr sz="1300">
                <a:latin typeface="+mn-lt"/>
              </a:defRPr>
            </a:lvl1pPr>
          </a:lstStyle>
          <a:p>
            <a:pPr>
              <a:defRPr/>
            </a:pPr>
            <a:fld id="{94E720CB-2621-442C-9DD9-DC3950B74F8B}" type="datetime1">
              <a:rPr lang="nl-NL" smtClean="0"/>
              <a:t>15-11-2017</a:t>
            </a:fld>
            <a:endParaRPr lang="nl-NL"/>
          </a:p>
        </p:txBody>
      </p:sp>
      <p:sp>
        <p:nvSpPr>
          <p:cNvPr id="4" name="Tijdelijke aanduiding voor dia-afbeelding 3"/>
          <p:cNvSpPr>
            <a:spLocks noGrp="1" noRot="1" noChangeAspect="1"/>
          </p:cNvSpPr>
          <p:nvPr>
            <p:ph type="sldImg" idx="2"/>
          </p:nvPr>
        </p:nvSpPr>
        <p:spPr>
          <a:xfrm>
            <a:off x="938213" y="750888"/>
            <a:ext cx="4999037" cy="3749675"/>
          </a:xfrm>
          <a:prstGeom prst="rect">
            <a:avLst/>
          </a:prstGeom>
          <a:noFill/>
          <a:ln w="12700">
            <a:solidFill>
              <a:prstClr val="black"/>
            </a:solidFill>
          </a:ln>
        </p:spPr>
        <p:txBody>
          <a:bodyPr vert="horz" lIns="96433" tIns="48216" rIns="96433" bIns="48216" rtlCol="0" anchor="ctr"/>
          <a:lstStyle/>
          <a:p>
            <a:pPr lvl="0"/>
            <a:endParaRPr lang="nl-NL" noProof="0"/>
          </a:p>
        </p:txBody>
      </p:sp>
      <p:sp>
        <p:nvSpPr>
          <p:cNvPr id="5" name="Tijdelijke aanduiding voor notities 4"/>
          <p:cNvSpPr>
            <a:spLocks noGrp="1"/>
          </p:cNvSpPr>
          <p:nvPr>
            <p:ph type="body" sz="quarter" idx="3"/>
          </p:nvPr>
        </p:nvSpPr>
        <p:spPr>
          <a:xfrm>
            <a:off x="687547" y="4750594"/>
            <a:ext cx="5500370" cy="4500563"/>
          </a:xfrm>
          <a:prstGeom prst="rect">
            <a:avLst/>
          </a:prstGeom>
        </p:spPr>
        <p:txBody>
          <a:bodyPr vert="horz" lIns="96433" tIns="48216" rIns="96433" bIns="48216"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499451"/>
            <a:ext cx="2979367" cy="500063"/>
          </a:xfrm>
          <a:prstGeom prst="rect">
            <a:avLst/>
          </a:prstGeom>
        </p:spPr>
        <p:txBody>
          <a:bodyPr vert="horz" lIns="96433" tIns="48216" rIns="96433" bIns="48216" rtlCol="0" anchor="b"/>
          <a:lstStyle>
            <a:lvl1pPr algn="l" fontAlgn="auto">
              <a:spcBef>
                <a:spcPts val="0"/>
              </a:spcBef>
              <a:spcAft>
                <a:spcPts val="0"/>
              </a:spcAft>
              <a:defRPr sz="1300">
                <a:latin typeface="+mn-lt"/>
              </a:defRPr>
            </a:lvl1pPr>
          </a:lstStyle>
          <a:p>
            <a:pPr>
              <a:defRPr/>
            </a:pPr>
            <a:endParaRPr lang="nl-NL"/>
          </a:p>
        </p:txBody>
      </p:sp>
      <p:sp>
        <p:nvSpPr>
          <p:cNvPr id="7" name="Tijdelijke aanduiding voor dianummer 6"/>
          <p:cNvSpPr>
            <a:spLocks noGrp="1"/>
          </p:cNvSpPr>
          <p:nvPr>
            <p:ph type="sldNum" sz="quarter" idx="5"/>
          </p:nvPr>
        </p:nvSpPr>
        <p:spPr>
          <a:xfrm>
            <a:off x="3894505" y="9499451"/>
            <a:ext cx="2979367" cy="500063"/>
          </a:xfrm>
          <a:prstGeom prst="rect">
            <a:avLst/>
          </a:prstGeom>
        </p:spPr>
        <p:txBody>
          <a:bodyPr vert="horz" lIns="96433" tIns="48216" rIns="96433" bIns="48216" rtlCol="0" anchor="b"/>
          <a:lstStyle>
            <a:lvl1pPr algn="r" fontAlgn="auto">
              <a:spcBef>
                <a:spcPts val="0"/>
              </a:spcBef>
              <a:spcAft>
                <a:spcPts val="0"/>
              </a:spcAft>
              <a:defRPr sz="1300">
                <a:latin typeface="+mn-lt"/>
              </a:defRPr>
            </a:lvl1pPr>
          </a:lstStyle>
          <a:p>
            <a:pPr>
              <a:defRPr/>
            </a:pPr>
            <a:fld id="{790A2660-1B25-4C3D-A101-C5C90DF2248D}" type="slidenum">
              <a:rPr lang="nl-NL"/>
              <a:pPr>
                <a:defRPr/>
              </a:pPr>
              <a:t>‹nr.›</a:t>
            </a:fld>
            <a:endParaRPr lang="nl-NL"/>
          </a:p>
        </p:txBody>
      </p:sp>
    </p:spTree>
    <p:extLst>
      <p:ext uri="{BB962C8B-B14F-4D97-AF65-F5344CB8AC3E}">
        <p14:creationId xmlns:p14="http://schemas.microsoft.com/office/powerpoint/2010/main" val="243047013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nu een kennisagenda? Het doel van een kennisagenda is het identificeren en daarna invullen van belangrijke lacunes in de aanwezige en/of voor de toekomst benodigde kennis. Ofwel een kennisagenda benoemt de kennishiaten en de kennisvragen die er zijn binnen in dit geval de ouderenpsychiatrie.  De kennisagenda geeft daarmee de focus weer van de kennis die voor de toekomst van ouderenpsychiatrie van belang is.  Dit maakt het vervolgens mogelijk om gericht bestaande kennis te gaan verspreiden en implementeren in de praktijk, nieuwe trainingen en scholingen te ontwikkelen om ontbrekende kennis bij professionals te ondervangen, en prioriteiten te stellen voor onderzoek</a:t>
            </a:r>
          </a:p>
          <a:p>
            <a:endParaRPr lang="nl-NL" dirty="0"/>
          </a:p>
        </p:txBody>
      </p:sp>
      <p:sp>
        <p:nvSpPr>
          <p:cNvPr id="4" name="Tijdelijke aanduiding voor datum 3"/>
          <p:cNvSpPr>
            <a:spLocks noGrp="1"/>
          </p:cNvSpPr>
          <p:nvPr>
            <p:ph type="dt" idx="10"/>
          </p:nvPr>
        </p:nvSpPr>
        <p:spPr/>
        <p:txBody>
          <a:bodyPr/>
          <a:lstStyle/>
          <a:p>
            <a:pPr>
              <a:defRPr/>
            </a:pPr>
            <a:fld id="{94E720CB-2621-442C-9DD9-DC3950B74F8B}" type="datetime1">
              <a:rPr lang="nl-NL" smtClean="0"/>
              <a:t>15-11-2017</a:t>
            </a:fld>
            <a:endParaRPr lang="nl-NL"/>
          </a:p>
        </p:txBody>
      </p:sp>
      <p:sp>
        <p:nvSpPr>
          <p:cNvPr id="5" name="Tijdelijke aanduiding voor dianummer 4"/>
          <p:cNvSpPr>
            <a:spLocks noGrp="1"/>
          </p:cNvSpPr>
          <p:nvPr>
            <p:ph type="sldNum" sz="quarter" idx="11"/>
          </p:nvPr>
        </p:nvSpPr>
        <p:spPr/>
        <p:txBody>
          <a:bodyPr/>
          <a:lstStyle/>
          <a:p>
            <a:pPr>
              <a:defRPr/>
            </a:pPr>
            <a:fld id="{790A2660-1B25-4C3D-A101-C5C90DF2248D}" type="slidenum">
              <a:rPr lang="nl-NL" smtClean="0"/>
              <a:pPr>
                <a:defRPr/>
              </a:pPr>
              <a:t>2</a:t>
            </a:fld>
            <a:endParaRPr lang="nl-NL"/>
          </a:p>
        </p:txBody>
      </p:sp>
    </p:spTree>
    <p:extLst>
      <p:ext uri="{BB962C8B-B14F-4D97-AF65-F5344CB8AC3E}">
        <p14:creationId xmlns:p14="http://schemas.microsoft.com/office/powerpoint/2010/main" val="126486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A220BE23-73F5-4F9B-8B95-0384ACC993DE}" type="slidenum">
              <a:rPr lang="nl-NL" altLang="nl-NL" sz="1200" smtClean="0"/>
              <a:pPr/>
              <a:t>4</a:t>
            </a:fld>
            <a:endParaRPr lang="nl-NL" altLang="nl-NL"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dirty="0" smtClean="0"/>
          </a:p>
          <a:p>
            <a:endParaRPr lang="nl-NL" dirty="0"/>
          </a:p>
          <a:p>
            <a:r>
              <a:rPr lang="nl-NL" dirty="0" smtClean="0"/>
              <a:t>Verpleeg- </a:t>
            </a:r>
            <a:r>
              <a:rPr lang="nl-NL" dirty="0"/>
              <a:t>en verzorgingshuizen hebben de afgelopen jaren in toenemende mate </a:t>
            </a:r>
            <a:r>
              <a:rPr lang="nl-NL" dirty="0" smtClean="0"/>
              <a:t>te maken </a:t>
            </a:r>
            <a:r>
              <a:rPr lang="nl-NL" dirty="0"/>
              <a:t>met de ‘nieuwe’ doelgroep: ouderen met psychiatrische problematiek. </a:t>
            </a:r>
            <a:r>
              <a:rPr lang="nl-NL" dirty="0" smtClean="0"/>
              <a:t>Dit vormde </a:t>
            </a:r>
            <a:r>
              <a:rPr lang="nl-NL" dirty="0"/>
              <a:t>aanleiding tot het ontwikkelen van het zorgprogramma </a:t>
            </a:r>
            <a:r>
              <a:rPr lang="nl-NL" dirty="0" err="1"/>
              <a:t>gerontopsychiatrie</a:t>
            </a:r>
            <a:r>
              <a:rPr lang="nl-NL" dirty="0"/>
              <a:t>.</a:t>
            </a:r>
          </a:p>
          <a:p>
            <a:r>
              <a:rPr lang="nl-NL" dirty="0"/>
              <a:t>Vragen die nu spelen nadat dit zorgprogramma een aantal jaar beschikbaar is zijn:</a:t>
            </a:r>
            <a:endParaRPr lang="en-US" altLang="nl-NL" dirty="0" smtClean="0">
              <a:latin typeface="Arial" panose="020B0604020202020204" pitchFamily="34" charset="0"/>
            </a:endParaRPr>
          </a:p>
        </p:txBody>
      </p:sp>
    </p:spTree>
    <p:extLst>
      <p:ext uri="{BB962C8B-B14F-4D97-AF65-F5344CB8AC3E}">
        <p14:creationId xmlns:p14="http://schemas.microsoft.com/office/powerpoint/2010/main" val="129132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A220BE23-73F5-4F9B-8B95-0384ACC993DE}" type="slidenum">
              <a:rPr lang="nl-NL" altLang="nl-NL" sz="1200" smtClean="0"/>
              <a:pPr/>
              <a:t>5</a:t>
            </a:fld>
            <a:endParaRPr lang="nl-NL" altLang="nl-NL" sz="1200" smtClean="0"/>
          </a:p>
        </p:txBody>
      </p:sp>
      <p:sp>
        <p:nvSpPr>
          <p:cNvPr id="45059" name="Rectangle 2"/>
          <p:cNvSpPr>
            <a:spLocks noGrp="1" noRot="1" noChangeAspect="1" noChangeArrowheads="1" noTextEdit="1"/>
          </p:cNvSpPr>
          <p:nvPr>
            <p:ph type="sldImg"/>
          </p:nvPr>
        </p:nvSpPr>
        <p:spPr>
          <a:ln/>
        </p:spPr>
      </p:sp>
      <p:sp>
        <p:nvSpPr>
          <p:cNvPr id="2" name="Tijdelijke aanduiding voor notities 1"/>
          <p:cNvSpPr>
            <a:spLocks noGrp="1"/>
          </p:cNvSpPr>
          <p:nvPr>
            <p:ph type="body" sz="quarter" idx="10"/>
          </p:nvPr>
        </p:nvSpPr>
        <p:spPr/>
        <p:txBody>
          <a:bodyPr/>
          <a:lstStyle/>
          <a:p>
            <a:endParaRPr lang="nl-NL" dirty="0" smtClean="0"/>
          </a:p>
          <a:p>
            <a:r>
              <a:rPr lang="nl-NL" sz="1200" b="0" i="0" u="none" strike="noStrike" kern="1200" baseline="0" dirty="0" smtClean="0">
                <a:solidFill>
                  <a:schemeClr val="tx1"/>
                </a:solidFill>
                <a:latin typeface="+mn-lt"/>
                <a:ea typeface="+mn-ea"/>
                <a:cs typeface="+mn-cs"/>
              </a:rPr>
              <a:t>Naast de formele behandeling voor ouderen met psychische aandoeningen lijkt de fysieke en sociale inrichting van woonvoorzieningen van deze ouderen ook van groot belang voor hun welbevinden. De volgende vragen bestaan hierover:</a:t>
            </a:r>
            <a:endParaRPr lang="nl-NL" dirty="0"/>
          </a:p>
          <a:p>
            <a:endParaRPr lang="nl-NL" dirty="0"/>
          </a:p>
        </p:txBody>
      </p:sp>
      <p:sp>
        <p:nvSpPr>
          <p:cNvPr id="6" name="Rectangle 3"/>
          <p:cNvSpPr txBox="1">
            <a:spLocks noChangeArrowheads="1"/>
          </p:cNvSpPr>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nl-NL" dirty="0" smtClean="0"/>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en-US" altLang="nl-NL" dirty="0" smtClean="0">
              <a:latin typeface="Arial" panose="020B0604020202020204" pitchFamily="34" charset="0"/>
            </a:endParaRPr>
          </a:p>
        </p:txBody>
      </p:sp>
      <p:sp>
        <p:nvSpPr>
          <p:cNvPr id="7" name="Rectangle 3"/>
          <p:cNvSpPr txBox="1">
            <a:spLocks noChangeArrowheads="1"/>
          </p:cNvSpPr>
          <p:nvPr/>
        </p:nvSpPr>
        <p:spPr>
          <a:xfrm>
            <a:off x="1066800" y="44958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nl-NL" dirty="0" smtClean="0"/>
              <a:t>Naast de formele behandeling voor ouderen met psychische aandoeningen lijkt de fysieke en sociale inrichting van woonvoorzieningen van deze ouderen ook van groot belang voor hun welbevinden.</a:t>
            </a:r>
            <a:endParaRPr lang="en-US" altLang="nl-NL" dirty="0" smtClean="0">
              <a:latin typeface="Arial" panose="020B0604020202020204" pitchFamily="34" charset="0"/>
            </a:endParaRPr>
          </a:p>
        </p:txBody>
      </p:sp>
    </p:spTree>
    <p:extLst>
      <p:ext uri="{BB962C8B-B14F-4D97-AF65-F5344CB8AC3E}">
        <p14:creationId xmlns:p14="http://schemas.microsoft.com/office/powerpoint/2010/main" val="43835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A220BE23-73F5-4F9B-8B95-0384ACC993DE}" type="slidenum">
              <a:rPr lang="nl-NL" altLang="nl-NL" sz="1200" smtClean="0"/>
              <a:pPr/>
              <a:t>6</a:t>
            </a:fld>
            <a:endParaRPr lang="nl-NL" altLang="nl-NL" sz="1200" smtClean="0"/>
          </a:p>
        </p:txBody>
      </p:sp>
      <p:sp>
        <p:nvSpPr>
          <p:cNvPr id="45059" name="Rectangle 2"/>
          <p:cNvSpPr>
            <a:spLocks noGrp="1" noRot="1" noChangeAspect="1" noChangeArrowheads="1" noTextEdit="1"/>
          </p:cNvSpPr>
          <p:nvPr>
            <p:ph type="sldImg"/>
          </p:nvPr>
        </p:nvSpPr>
        <p:spPr>
          <a:ln/>
        </p:spPr>
      </p:sp>
      <p:sp>
        <p:nvSpPr>
          <p:cNvPr id="2" name="Tijdelijke aanduiding voor notities 1"/>
          <p:cNvSpPr>
            <a:spLocks noGrp="1"/>
          </p:cNvSpPr>
          <p:nvPr>
            <p:ph type="body" sz="quarter" idx="10"/>
          </p:nvPr>
        </p:nvSpPr>
        <p:spPr/>
        <p:txBody>
          <a:bodyPr/>
          <a:lstStyle/>
          <a:p>
            <a:endParaRPr lang="nl-NL" dirty="0" smtClean="0"/>
          </a:p>
          <a:p>
            <a:r>
              <a:rPr lang="nl-NL" sz="1200" b="0" i="0" u="none" strike="noStrike" kern="1200" baseline="0" dirty="0" smtClean="0">
                <a:solidFill>
                  <a:schemeClr val="tx1"/>
                </a:solidFill>
                <a:latin typeface="+mn-lt"/>
                <a:ea typeface="+mn-ea"/>
                <a:cs typeface="+mn-cs"/>
              </a:rPr>
              <a:t>Om ouderen met psychische aandoeningen en vaak ook andere kwetsbaarheden van goede zorg en behandeling te voorzien is een slag nodig in de deskundigheid van zorgprofessionals. Vragen die leven zijn:</a:t>
            </a:r>
            <a:endParaRPr lang="nl-NL" dirty="0"/>
          </a:p>
          <a:p>
            <a:endParaRPr lang="nl-NL" dirty="0"/>
          </a:p>
        </p:txBody>
      </p:sp>
      <p:sp>
        <p:nvSpPr>
          <p:cNvPr id="6" name="Rectangle 3"/>
          <p:cNvSpPr txBox="1">
            <a:spLocks noChangeArrowheads="1"/>
          </p:cNvSpPr>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nl-NL" dirty="0" smtClean="0"/>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en-US" altLang="nl-NL" dirty="0" smtClean="0">
              <a:latin typeface="Arial" panose="020B0604020202020204" pitchFamily="34" charset="0"/>
            </a:endParaRPr>
          </a:p>
        </p:txBody>
      </p:sp>
      <p:sp>
        <p:nvSpPr>
          <p:cNvPr id="7" name="Rectangle 3"/>
          <p:cNvSpPr txBox="1">
            <a:spLocks noChangeArrowheads="1"/>
          </p:cNvSpPr>
          <p:nvPr/>
        </p:nvSpPr>
        <p:spPr>
          <a:xfrm>
            <a:off x="1066800" y="44958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altLang="nl-NL" dirty="0" smtClean="0">
              <a:latin typeface="Arial" panose="020B0604020202020204" pitchFamily="34" charset="0"/>
            </a:endParaRPr>
          </a:p>
          <a:p>
            <a:endParaRPr lang="en-US" altLang="nl-NL" dirty="0">
              <a:latin typeface="Arial" panose="020B0604020202020204" pitchFamily="34" charset="0"/>
            </a:endParaRPr>
          </a:p>
          <a:p>
            <a:endParaRPr lang="en-US" altLang="nl-NL" dirty="0" smtClean="0">
              <a:latin typeface="Arial" panose="020B0604020202020204" pitchFamily="34" charset="0"/>
            </a:endParaRPr>
          </a:p>
          <a:p>
            <a:endParaRPr lang="en-US" altLang="nl-NL" dirty="0">
              <a:latin typeface="Arial" panose="020B0604020202020204" pitchFamily="34" charset="0"/>
            </a:endParaRPr>
          </a:p>
          <a:p>
            <a:r>
              <a:rPr lang="nl-NL" dirty="0"/>
              <a:t>Om ouderen met psychische aandoeningen en vaak ook andere kwetsbaarheden </a:t>
            </a:r>
            <a:r>
              <a:rPr lang="nl-NL" dirty="0" smtClean="0"/>
              <a:t>van goede </a:t>
            </a:r>
            <a:r>
              <a:rPr lang="nl-NL" dirty="0"/>
              <a:t>zorg en behandeling te voorzien is een slag nodig in de deskundigheid </a:t>
            </a:r>
            <a:r>
              <a:rPr lang="nl-NL" dirty="0" smtClean="0"/>
              <a:t>van zorgprofessionals</a:t>
            </a:r>
            <a:r>
              <a:rPr lang="nl-NL" dirty="0"/>
              <a:t>. Vragen die leven zijn:</a:t>
            </a:r>
          </a:p>
          <a:p>
            <a:endParaRPr lang="en-US" altLang="nl-NL" dirty="0" smtClean="0">
              <a:latin typeface="Arial" panose="020B0604020202020204" pitchFamily="34" charset="0"/>
            </a:endParaRPr>
          </a:p>
        </p:txBody>
      </p:sp>
    </p:spTree>
    <p:extLst>
      <p:ext uri="{BB962C8B-B14F-4D97-AF65-F5344CB8AC3E}">
        <p14:creationId xmlns:p14="http://schemas.microsoft.com/office/powerpoint/2010/main" val="286078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A220BE23-73F5-4F9B-8B95-0384ACC993DE}" type="slidenum">
              <a:rPr lang="nl-NL" altLang="nl-NL" sz="1200" smtClean="0"/>
              <a:pPr/>
              <a:t>7</a:t>
            </a:fld>
            <a:endParaRPr lang="nl-NL" altLang="nl-NL" sz="1200" smtClean="0"/>
          </a:p>
        </p:txBody>
      </p:sp>
      <p:sp>
        <p:nvSpPr>
          <p:cNvPr id="45059" name="Rectangle 2"/>
          <p:cNvSpPr>
            <a:spLocks noGrp="1" noRot="1" noChangeAspect="1" noChangeArrowheads="1" noTextEdit="1"/>
          </p:cNvSpPr>
          <p:nvPr>
            <p:ph type="sldImg"/>
          </p:nvPr>
        </p:nvSpPr>
        <p:spPr>
          <a:ln/>
        </p:spPr>
      </p:sp>
      <p:sp>
        <p:nvSpPr>
          <p:cNvPr id="2" name="Tijdelijke aanduiding voor notities 1"/>
          <p:cNvSpPr>
            <a:spLocks noGrp="1"/>
          </p:cNvSpPr>
          <p:nvPr>
            <p:ph type="body" sz="quarter" idx="10"/>
          </p:nvPr>
        </p:nvSpPr>
        <p:spPr/>
        <p:txBody>
          <a:bodyPr/>
          <a:lstStyle/>
          <a:p>
            <a:endParaRPr lang="nl-NL" dirty="0" smtClean="0"/>
          </a:p>
          <a:p>
            <a:r>
              <a:rPr lang="nl-NL" sz="1200" b="0" i="0" u="none" strike="noStrike" kern="1200" baseline="0" dirty="0" smtClean="0">
                <a:solidFill>
                  <a:schemeClr val="tx1"/>
                </a:solidFill>
                <a:latin typeface="+mn-lt"/>
                <a:ea typeface="+mn-ea"/>
                <a:cs typeface="+mn-cs"/>
              </a:rPr>
              <a:t>Routine </a:t>
            </a:r>
            <a:r>
              <a:rPr lang="nl-NL" sz="1200" b="0" i="0" u="none" strike="noStrike" kern="1200" baseline="0" dirty="0" err="1" smtClean="0">
                <a:solidFill>
                  <a:schemeClr val="tx1"/>
                </a:solidFill>
                <a:latin typeface="+mn-lt"/>
                <a:ea typeface="+mn-ea"/>
                <a:cs typeface="+mn-cs"/>
              </a:rPr>
              <a:t>Outcome</a:t>
            </a:r>
            <a:r>
              <a:rPr lang="nl-NL" sz="1200" b="0" i="0" u="none" strike="noStrike" kern="1200" baseline="0" dirty="0" smtClean="0">
                <a:solidFill>
                  <a:schemeClr val="tx1"/>
                </a:solidFill>
                <a:latin typeface="+mn-lt"/>
                <a:ea typeface="+mn-ea"/>
                <a:cs typeface="+mn-cs"/>
              </a:rPr>
              <a:t> Monitoring (ROM) is een manier om vast te stellen of behandeling de gewenste resultaten behaalt en hoe de behandelaar bij kan sturen. Ook wordt ROM gebruikt om te benchmarken tussen organisaties. ROM wordt nu toegepast in de GGZ, maar niet standaard in de VVT. De ideale set instrumenten voor ROM bij ouderen lijkt echter nog niet bepaald. Er bestaan de volgende vragen:</a:t>
            </a:r>
            <a:endParaRPr lang="nl-NL" dirty="0"/>
          </a:p>
          <a:p>
            <a:endParaRPr lang="nl-NL" dirty="0"/>
          </a:p>
        </p:txBody>
      </p:sp>
      <p:sp>
        <p:nvSpPr>
          <p:cNvPr id="6" name="Rectangle 3"/>
          <p:cNvSpPr txBox="1">
            <a:spLocks noChangeArrowheads="1"/>
          </p:cNvSpPr>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nl-NL" dirty="0" smtClean="0"/>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en-US" altLang="nl-NL" dirty="0" smtClean="0">
              <a:latin typeface="Arial" panose="020B0604020202020204" pitchFamily="34" charset="0"/>
            </a:endParaRPr>
          </a:p>
        </p:txBody>
      </p:sp>
      <p:sp>
        <p:nvSpPr>
          <p:cNvPr id="7" name="Rectangle 3"/>
          <p:cNvSpPr txBox="1">
            <a:spLocks noChangeArrowheads="1"/>
          </p:cNvSpPr>
          <p:nvPr/>
        </p:nvSpPr>
        <p:spPr>
          <a:xfrm>
            <a:off x="1066800" y="44958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altLang="nl-NL" dirty="0" smtClean="0">
              <a:latin typeface="Arial" panose="020B0604020202020204" pitchFamily="34" charset="0"/>
            </a:endParaRPr>
          </a:p>
          <a:p>
            <a:endParaRPr lang="en-US" altLang="nl-NL" dirty="0">
              <a:latin typeface="Arial" panose="020B0604020202020204" pitchFamily="34" charset="0"/>
            </a:endParaRPr>
          </a:p>
          <a:p>
            <a:endParaRPr lang="en-US" altLang="nl-NL" dirty="0" smtClean="0">
              <a:latin typeface="Arial" panose="020B0604020202020204" pitchFamily="34" charset="0"/>
            </a:endParaRPr>
          </a:p>
          <a:p>
            <a:r>
              <a:rPr lang="nl-NL" dirty="0"/>
              <a:t>Routine </a:t>
            </a:r>
            <a:r>
              <a:rPr lang="nl-NL" dirty="0" err="1"/>
              <a:t>Outcome</a:t>
            </a:r>
            <a:r>
              <a:rPr lang="nl-NL" dirty="0"/>
              <a:t> Monitoring (ROM) is een manier om vast te stellen of </a:t>
            </a:r>
            <a:r>
              <a:rPr lang="nl-NL" dirty="0" smtClean="0"/>
              <a:t>behandeling de </a:t>
            </a:r>
            <a:r>
              <a:rPr lang="nl-NL" dirty="0"/>
              <a:t>gewenste resultaten behaalt en hoe de behandelaar bij kan sturen. Ook </a:t>
            </a:r>
            <a:r>
              <a:rPr lang="nl-NL" dirty="0" smtClean="0"/>
              <a:t>wordt ROM </a:t>
            </a:r>
            <a:r>
              <a:rPr lang="nl-NL" dirty="0"/>
              <a:t>gebruikt om te benchmarken tussen organisaties. ROM wordt nu toegepast </a:t>
            </a:r>
            <a:r>
              <a:rPr lang="nl-NL" dirty="0" smtClean="0"/>
              <a:t>in de </a:t>
            </a:r>
            <a:r>
              <a:rPr lang="nl-NL" dirty="0"/>
              <a:t>GGZ, maar niet standaard in de VVT. De ideale set instrumenten voor ROM </a:t>
            </a:r>
            <a:r>
              <a:rPr lang="nl-NL" dirty="0" smtClean="0"/>
              <a:t>bij ouderen </a:t>
            </a:r>
            <a:r>
              <a:rPr lang="nl-NL" dirty="0"/>
              <a:t>lijkt echter nog niet bepaald.</a:t>
            </a:r>
          </a:p>
          <a:p>
            <a:endParaRPr lang="en-US" altLang="nl-NL" dirty="0">
              <a:latin typeface="Arial" panose="020B0604020202020204" pitchFamily="34" charset="0"/>
            </a:endParaRPr>
          </a:p>
        </p:txBody>
      </p:sp>
    </p:spTree>
    <p:extLst>
      <p:ext uri="{BB962C8B-B14F-4D97-AF65-F5344CB8AC3E}">
        <p14:creationId xmlns:p14="http://schemas.microsoft.com/office/powerpoint/2010/main" val="153947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A220BE23-73F5-4F9B-8B95-0384ACC993DE}" type="slidenum">
              <a:rPr lang="nl-NL" altLang="nl-NL" sz="1200" smtClean="0"/>
              <a:pPr/>
              <a:t>8</a:t>
            </a:fld>
            <a:endParaRPr lang="nl-NL" altLang="nl-NL" sz="1200" smtClean="0"/>
          </a:p>
        </p:txBody>
      </p:sp>
      <p:sp>
        <p:nvSpPr>
          <p:cNvPr id="45059" name="Rectangle 2"/>
          <p:cNvSpPr>
            <a:spLocks noGrp="1" noRot="1" noChangeAspect="1" noChangeArrowheads="1" noTextEdit="1"/>
          </p:cNvSpPr>
          <p:nvPr>
            <p:ph type="sldImg"/>
          </p:nvPr>
        </p:nvSpPr>
        <p:spPr>
          <a:ln/>
        </p:spPr>
      </p:sp>
      <p:sp>
        <p:nvSpPr>
          <p:cNvPr id="2" name="Tijdelijke aanduiding voor notities 1"/>
          <p:cNvSpPr>
            <a:spLocks noGrp="1"/>
          </p:cNvSpPr>
          <p:nvPr>
            <p:ph type="body" sz="quarter" idx="10"/>
          </p:nvPr>
        </p:nvSpPr>
        <p:spPr/>
        <p:txBody>
          <a:bodyPr/>
          <a:lstStyle/>
          <a:p>
            <a:endParaRPr lang="nl-NL" dirty="0" smtClean="0"/>
          </a:p>
          <a:p>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baseline="0" dirty="0" smtClean="0">
                <a:solidFill>
                  <a:schemeClr val="tx1"/>
                </a:solidFill>
                <a:latin typeface="+mn-lt"/>
                <a:ea typeface="+mn-ea"/>
                <a:cs typeface="+mn-cs"/>
              </a:rPr>
              <a:t>Het toespitsen van behandeling van psychische aandoeningen bij ouderen en het onderzoeken van de effecten van deze behandelingen verdient aandacht. Van oudsher is er sprake van behandelnihilisme en nog altijd is het onderzoek onder ouderen met psychische aandoeningen, zeker kwetsbare ouderen, beperkt. Daarnaast speelt bij kwetsbare ouderen het systeem, de familie, een grotere rol dan bij jongere volwassenen. Vragen die daarom bestaan zijn:</a:t>
            </a:r>
            <a:endParaRPr lang="nl-NL" dirty="0" smtClean="0"/>
          </a:p>
          <a:p>
            <a:endParaRPr lang="nl-NL" dirty="0"/>
          </a:p>
        </p:txBody>
      </p:sp>
      <p:sp>
        <p:nvSpPr>
          <p:cNvPr id="6" name="Rectangle 3"/>
          <p:cNvSpPr txBox="1">
            <a:spLocks noChangeArrowheads="1"/>
          </p:cNvSpPr>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nl-NL" dirty="0" smtClean="0"/>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en-US" altLang="nl-NL" dirty="0" smtClean="0">
              <a:latin typeface="Arial" panose="020B0604020202020204" pitchFamily="34" charset="0"/>
            </a:endParaRPr>
          </a:p>
        </p:txBody>
      </p:sp>
      <p:sp>
        <p:nvSpPr>
          <p:cNvPr id="7" name="Rectangle 3"/>
          <p:cNvSpPr txBox="1">
            <a:spLocks noChangeArrowheads="1"/>
          </p:cNvSpPr>
          <p:nvPr/>
        </p:nvSpPr>
        <p:spPr>
          <a:xfrm>
            <a:off x="1066800" y="44958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altLang="nl-NL" dirty="0" smtClean="0">
              <a:latin typeface="Arial" panose="020B0604020202020204" pitchFamily="34" charset="0"/>
            </a:endParaRPr>
          </a:p>
          <a:p>
            <a:endParaRPr lang="en-US" altLang="nl-NL" dirty="0">
              <a:latin typeface="Arial" panose="020B0604020202020204" pitchFamily="34" charset="0"/>
            </a:endParaRPr>
          </a:p>
          <a:p>
            <a:r>
              <a:rPr lang="nl-NL" dirty="0"/>
              <a:t>Het toespitsen van behandeling van psychische aandoeningen bij ouderen en </a:t>
            </a:r>
            <a:r>
              <a:rPr lang="nl-NL" dirty="0" smtClean="0"/>
              <a:t>het onderzoeken </a:t>
            </a:r>
            <a:r>
              <a:rPr lang="nl-NL" dirty="0"/>
              <a:t>van de effecten van deze behandelingen verdient aandacht. </a:t>
            </a:r>
            <a:r>
              <a:rPr lang="nl-NL" dirty="0" smtClean="0"/>
              <a:t>Van oudsher </a:t>
            </a:r>
            <a:r>
              <a:rPr lang="nl-NL" dirty="0"/>
              <a:t>is er sprake van behandelnihilisme en nog altijd is het onderzoek </a:t>
            </a:r>
            <a:r>
              <a:rPr lang="nl-NL" dirty="0" smtClean="0"/>
              <a:t>onder ouderen </a:t>
            </a:r>
            <a:r>
              <a:rPr lang="nl-NL" dirty="0"/>
              <a:t>met psychische aandoeningen, zeker kwetsbare ouderen, beperkt.</a:t>
            </a:r>
          </a:p>
          <a:p>
            <a:r>
              <a:rPr lang="nl-NL" dirty="0"/>
              <a:t>Daarnaast speelt bij kwetsbare ouderen het systeem, de familie, een grotere rol </a:t>
            </a:r>
            <a:r>
              <a:rPr lang="nl-NL" dirty="0" smtClean="0"/>
              <a:t>dan bij </a:t>
            </a:r>
            <a:r>
              <a:rPr lang="nl-NL" dirty="0"/>
              <a:t>jongere volwassenen. Vragen die daarom bestaan zijn:</a:t>
            </a:r>
          </a:p>
          <a:p>
            <a:endParaRPr lang="en-US" altLang="nl-NL" dirty="0" smtClean="0">
              <a:latin typeface="Arial" panose="020B0604020202020204" pitchFamily="34" charset="0"/>
            </a:endParaRPr>
          </a:p>
        </p:txBody>
      </p:sp>
    </p:spTree>
    <p:extLst>
      <p:ext uri="{BB962C8B-B14F-4D97-AF65-F5344CB8AC3E}">
        <p14:creationId xmlns:p14="http://schemas.microsoft.com/office/powerpoint/2010/main" val="80919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A220BE23-73F5-4F9B-8B95-0384ACC993DE}" type="slidenum">
              <a:rPr lang="nl-NL" altLang="nl-NL" sz="1200" smtClean="0"/>
              <a:pPr/>
              <a:t>9</a:t>
            </a:fld>
            <a:endParaRPr lang="nl-NL" altLang="nl-NL" sz="1200" smtClean="0"/>
          </a:p>
        </p:txBody>
      </p:sp>
      <p:sp>
        <p:nvSpPr>
          <p:cNvPr id="45059" name="Rectangle 2"/>
          <p:cNvSpPr>
            <a:spLocks noGrp="1" noRot="1" noChangeAspect="1" noChangeArrowheads="1" noTextEdit="1"/>
          </p:cNvSpPr>
          <p:nvPr>
            <p:ph type="sldImg"/>
          </p:nvPr>
        </p:nvSpPr>
        <p:spPr>
          <a:ln/>
        </p:spPr>
      </p:sp>
      <p:sp>
        <p:nvSpPr>
          <p:cNvPr id="2" name="Tijdelijke aanduiding voor notities 1"/>
          <p:cNvSpPr>
            <a:spLocks noGrp="1"/>
          </p:cNvSpPr>
          <p:nvPr>
            <p:ph type="body" sz="quarter" idx="10"/>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i="0" u="none" strike="noStrike" kern="1200" baseline="0" dirty="0" smtClean="0">
                <a:solidFill>
                  <a:schemeClr val="tx1"/>
                </a:solidFill>
                <a:latin typeface="+mn-lt"/>
                <a:ea typeface="+mn-ea"/>
                <a:cs typeface="+mn-cs"/>
              </a:rPr>
              <a:t>In de GGZ is een terugkerende discussie hoe de GGZ ingedeeld zou moeten zijn. Is de meest logische indeling een afdeling jongeren, volwassenen en ouderen? Of is er weinig verschil tussen oudere en jongere volwassenen en is dit onderscheid passé? Vragen die binnen deze discussie onbeantwoord zijn:</a:t>
            </a:r>
            <a:endParaRPr lang="nl-NL" dirty="0" smtClean="0"/>
          </a:p>
          <a:p>
            <a:endParaRPr lang="nl-NL" dirty="0" smtClean="0"/>
          </a:p>
          <a:p>
            <a:endParaRPr lang="nl-NL" dirty="0"/>
          </a:p>
          <a:p>
            <a:endParaRPr lang="nl-NL" dirty="0"/>
          </a:p>
        </p:txBody>
      </p:sp>
      <p:sp>
        <p:nvSpPr>
          <p:cNvPr id="6" name="Rectangle 3"/>
          <p:cNvSpPr txBox="1">
            <a:spLocks noChangeArrowheads="1"/>
          </p:cNvSpPr>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nl-NL" dirty="0" smtClean="0"/>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en-US" altLang="nl-NL" dirty="0" smtClean="0">
              <a:latin typeface="Arial" panose="020B0604020202020204" pitchFamily="34" charset="0"/>
            </a:endParaRPr>
          </a:p>
        </p:txBody>
      </p:sp>
      <p:sp>
        <p:nvSpPr>
          <p:cNvPr id="7" name="Rectangle 3"/>
          <p:cNvSpPr txBox="1">
            <a:spLocks noChangeArrowheads="1"/>
          </p:cNvSpPr>
          <p:nvPr/>
        </p:nvSpPr>
        <p:spPr>
          <a:xfrm>
            <a:off x="948741" y="4739879"/>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altLang="nl-NL" dirty="0" smtClean="0">
              <a:latin typeface="Arial" panose="020B0604020202020204" pitchFamily="34" charset="0"/>
            </a:endParaRPr>
          </a:p>
          <a:p>
            <a:r>
              <a:rPr lang="nl-NL" dirty="0"/>
              <a:t>In de GGZ is een terugkerende discussie hoe de GGZ ingedeeld zou moeten zijn. Is </a:t>
            </a:r>
            <a:r>
              <a:rPr lang="nl-NL" dirty="0" smtClean="0"/>
              <a:t>de meest </a:t>
            </a:r>
            <a:r>
              <a:rPr lang="nl-NL" dirty="0"/>
              <a:t>logische indeling een afdeling jongeren, volwassenen en ouderen? Of is </a:t>
            </a:r>
            <a:r>
              <a:rPr lang="nl-NL" dirty="0" smtClean="0"/>
              <a:t>er weinig </a:t>
            </a:r>
            <a:r>
              <a:rPr lang="nl-NL" dirty="0"/>
              <a:t>verschil tussen oudere en jongere volwassenen en is dit onderscheid passé?</a:t>
            </a:r>
          </a:p>
          <a:p>
            <a:r>
              <a:rPr lang="nl-NL" dirty="0"/>
              <a:t>Vragen die binnen deze discussie onbeantwoord zijn:</a:t>
            </a:r>
          </a:p>
          <a:p>
            <a:endParaRPr lang="en-US" altLang="nl-NL" dirty="0">
              <a:latin typeface="Arial" panose="020B0604020202020204" pitchFamily="34" charset="0"/>
            </a:endParaRPr>
          </a:p>
        </p:txBody>
      </p:sp>
    </p:spTree>
    <p:extLst>
      <p:ext uri="{BB962C8B-B14F-4D97-AF65-F5344CB8AC3E}">
        <p14:creationId xmlns:p14="http://schemas.microsoft.com/office/powerpoint/2010/main" val="226811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A220BE23-73F5-4F9B-8B95-0384ACC993DE}" type="slidenum">
              <a:rPr lang="nl-NL" altLang="nl-NL" sz="1200" smtClean="0"/>
              <a:pPr/>
              <a:t>10</a:t>
            </a:fld>
            <a:endParaRPr lang="nl-NL" altLang="nl-NL" sz="1200" smtClean="0"/>
          </a:p>
        </p:txBody>
      </p:sp>
      <p:sp>
        <p:nvSpPr>
          <p:cNvPr id="45059" name="Rectangle 2"/>
          <p:cNvSpPr>
            <a:spLocks noGrp="1" noRot="1" noChangeAspect="1" noChangeArrowheads="1" noTextEdit="1"/>
          </p:cNvSpPr>
          <p:nvPr>
            <p:ph type="sldImg"/>
          </p:nvPr>
        </p:nvSpPr>
        <p:spPr>
          <a:ln/>
        </p:spPr>
      </p:sp>
      <p:sp>
        <p:nvSpPr>
          <p:cNvPr id="2" name="Tijdelijke aanduiding voor notities 1"/>
          <p:cNvSpPr>
            <a:spLocks noGrp="1"/>
          </p:cNvSpPr>
          <p:nvPr>
            <p:ph type="body" sz="quarter" idx="10"/>
          </p:nvPr>
        </p:nvSpPr>
        <p:spPr/>
        <p:txBody>
          <a:bodyPr/>
          <a:lstStyle/>
          <a:p>
            <a:r>
              <a:rPr lang="nl-NL" sz="1200" b="0" i="0" u="none" strike="noStrike" kern="1200" baseline="0" dirty="0" smtClean="0">
                <a:solidFill>
                  <a:schemeClr val="tx1"/>
                </a:solidFill>
                <a:latin typeface="+mn-lt"/>
                <a:ea typeface="+mn-ea"/>
                <a:cs typeface="+mn-cs"/>
              </a:rPr>
              <a:t>De afname van het aantal bedden in de GGZ, de toenemende levensduur van mensen met een psychische aandoening en de dubbele vergrijzing hebben eraan bijgedragen dat de VVT sector in toenemende mate te maken krijgt met ouderen met zowel psychische als somatische zorgvragen. Om krachten te bundelen zullen VVT en GGZ organisaties steeds meer met elkaar (moeten) gaan samenwerken. Maar hoe kunnen ze dat nu het beste doen? En hoe bed je dat financieel in?</a:t>
            </a:r>
            <a:endParaRPr lang="nl-NL" dirty="0" smtClean="0"/>
          </a:p>
          <a:p>
            <a:endParaRPr lang="nl-NL" dirty="0"/>
          </a:p>
          <a:p>
            <a:endParaRPr lang="nl-NL" dirty="0"/>
          </a:p>
        </p:txBody>
      </p:sp>
      <p:sp>
        <p:nvSpPr>
          <p:cNvPr id="6" name="Rectangle 3"/>
          <p:cNvSpPr txBox="1">
            <a:spLocks noChangeArrowheads="1"/>
          </p:cNvSpPr>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nl-NL" dirty="0" smtClean="0"/>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en-US" altLang="nl-NL" dirty="0" smtClean="0">
              <a:latin typeface="Arial" panose="020B0604020202020204" pitchFamily="34" charset="0"/>
            </a:endParaRPr>
          </a:p>
        </p:txBody>
      </p:sp>
      <p:sp>
        <p:nvSpPr>
          <p:cNvPr id="7" name="Rectangle 3"/>
          <p:cNvSpPr txBox="1">
            <a:spLocks noChangeArrowheads="1"/>
          </p:cNvSpPr>
          <p:nvPr/>
        </p:nvSpPr>
        <p:spPr>
          <a:xfrm>
            <a:off x="948741" y="4739879"/>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nl-NL" dirty="0"/>
              <a:t>De afname van het aantal bedden in de GGZ, de toenemende levensduur van </a:t>
            </a:r>
            <a:r>
              <a:rPr lang="nl-NL" dirty="0" smtClean="0"/>
              <a:t>mensen met </a:t>
            </a:r>
            <a:r>
              <a:rPr lang="nl-NL" dirty="0"/>
              <a:t>een psychische aandoening en de dubbele vergrijzing hebben eraan </a:t>
            </a:r>
            <a:r>
              <a:rPr lang="nl-NL" dirty="0" smtClean="0"/>
              <a:t>bijgedragen dat </a:t>
            </a:r>
            <a:r>
              <a:rPr lang="nl-NL" dirty="0"/>
              <a:t>de VVT sector in toenemende mate te maken krijgt met ouderen met </a:t>
            </a:r>
            <a:r>
              <a:rPr lang="nl-NL" dirty="0" smtClean="0"/>
              <a:t>zowel psychische </a:t>
            </a:r>
            <a:r>
              <a:rPr lang="nl-NL" dirty="0"/>
              <a:t>als somatische zorgvragen. Om krachten te bundelen zullen VVT en </a:t>
            </a:r>
            <a:r>
              <a:rPr lang="nl-NL" dirty="0" smtClean="0"/>
              <a:t>GGZ organisaties </a:t>
            </a:r>
            <a:r>
              <a:rPr lang="nl-NL" dirty="0"/>
              <a:t>steeds meer met elkaar (moeten) gaan samenwerken. Maar hoe </a:t>
            </a:r>
            <a:r>
              <a:rPr lang="nl-NL" dirty="0" smtClean="0"/>
              <a:t>kunnen ze </a:t>
            </a:r>
            <a:r>
              <a:rPr lang="nl-NL" dirty="0"/>
              <a:t>dat nu het beste doen? En hoe bed je dat </a:t>
            </a:r>
            <a:r>
              <a:rPr lang="nl-NL" dirty="0" smtClean="0"/>
              <a:t>financieel in?</a:t>
            </a:r>
            <a:endParaRPr lang="nl-NL" b="1" dirty="0"/>
          </a:p>
          <a:p>
            <a:endParaRPr lang="en-US" altLang="nl-NL" dirty="0" smtClean="0">
              <a:latin typeface="Arial" panose="020B0604020202020204" pitchFamily="34" charset="0"/>
            </a:endParaRPr>
          </a:p>
        </p:txBody>
      </p:sp>
    </p:spTree>
    <p:extLst>
      <p:ext uri="{BB962C8B-B14F-4D97-AF65-F5344CB8AC3E}">
        <p14:creationId xmlns:p14="http://schemas.microsoft.com/office/powerpoint/2010/main" val="103691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fld id="{A220BE23-73F5-4F9B-8B95-0384ACC993DE}" type="slidenum">
              <a:rPr lang="nl-NL" altLang="nl-NL" sz="1200" smtClean="0"/>
              <a:pPr/>
              <a:t>11</a:t>
            </a:fld>
            <a:endParaRPr lang="nl-NL" altLang="nl-NL" sz="1200" smtClean="0"/>
          </a:p>
        </p:txBody>
      </p:sp>
      <p:sp>
        <p:nvSpPr>
          <p:cNvPr id="45059" name="Rectangle 2"/>
          <p:cNvSpPr>
            <a:spLocks noGrp="1" noRot="1" noChangeAspect="1" noChangeArrowheads="1" noTextEdit="1"/>
          </p:cNvSpPr>
          <p:nvPr>
            <p:ph type="sldImg"/>
          </p:nvPr>
        </p:nvSpPr>
        <p:spPr>
          <a:ln/>
        </p:spPr>
      </p:sp>
      <p:sp>
        <p:nvSpPr>
          <p:cNvPr id="2" name="Tijdelijke aanduiding voor notities 1"/>
          <p:cNvSpPr>
            <a:spLocks noGrp="1"/>
          </p:cNvSpPr>
          <p:nvPr>
            <p:ph type="body" sz="quarter" idx="10"/>
          </p:nvPr>
        </p:nvSpPr>
        <p:spPr/>
        <p:txBody>
          <a:bodyPr/>
          <a:lstStyle/>
          <a:p>
            <a:r>
              <a:rPr lang="nl-NL" sz="1200" b="0" i="0" u="none" strike="noStrike" kern="1200" baseline="0" dirty="0" smtClean="0">
                <a:solidFill>
                  <a:schemeClr val="tx1"/>
                </a:solidFill>
                <a:latin typeface="+mn-lt"/>
                <a:ea typeface="+mn-ea"/>
                <a:cs typeface="+mn-cs"/>
              </a:rPr>
              <a:t>De afname van het aantal bedden in de GGZ, de toenemende levensduur van mensen met een psychische aandoening en de dubbele vergrijzing hebben eraan bijgedragen dat de VVT sector in toenemende mate te maken krijgt met ouderen met zowel psychische als somatische zorgvragen. Om krachten te bundelen zullen VVT en GGZ organisaties steeds meer met elkaar (moeten) gaan samenwerken. Maar hoe kunnen ze dat nu het beste doen? En hoe bed je dat financieel in?</a:t>
            </a:r>
            <a:endParaRPr lang="nl-NL" dirty="0" smtClean="0"/>
          </a:p>
          <a:p>
            <a:endParaRPr lang="nl-NL" dirty="0"/>
          </a:p>
          <a:p>
            <a:endParaRPr lang="nl-NL" dirty="0"/>
          </a:p>
        </p:txBody>
      </p:sp>
      <p:sp>
        <p:nvSpPr>
          <p:cNvPr id="6" name="Rectangle 3"/>
          <p:cNvSpPr txBox="1">
            <a:spLocks noChangeArrowheads="1"/>
          </p:cNvSpPr>
          <p:nvPr/>
        </p:nvSpPr>
        <p:spPr>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nl-NL" dirty="0" smtClean="0"/>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nl-NL" altLang="nl-NL" dirty="0" smtClean="0">
              <a:latin typeface="Arial" panose="020B0604020202020204" pitchFamily="34" charset="0"/>
            </a:endParaRPr>
          </a:p>
          <a:p>
            <a:endParaRPr lang="nl-NL" altLang="nl-NL" dirty="0">
              <a:latin typeface="Arial" panose="020B0604020202020204" pitchFamily="34" charset="0"/>
            </a:endParaRPr>
          </a:p>
          <a:p>
            <a:endParaRPr lang="en-US" altLang="nl-NL" dirty="0" smtClean="0">
              <a:latin typeface="Arial" panose="020B0604020202020204" pitchFamily="34" charset="0"/>
            </a:endParaRPr>
          </a:p>
        </p:txBody>
      </p:sp>
      <p:sp>
        <p:nvSpPr>
          <p:cNvPr id="7" name="Rectangle 3"/>
          <p:cNvSpPr txBox="1">
            <a:spLocks noChangeArrowheads="1"/>
          </p:cNvSpPr>
          <p:nvPr/>
        </p:nvSpPr>
        <p:spPr>
          <a:xfrm>
            <a:off x="948741" y="4739879"/>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6433" tIns="48216" rIns="96433" bIns="48216" rtlCol="0">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nl-NL" dirty="0"/>
              <a:t>De afname van het aantal bedden in de GGZ, de toenemende levensduur van </a:t>
            </a:r>
            <a:r>
              <a:rPr lang="nl-NL" dirty="0" smtClean="0"/>
              <a:t>mensen met </a:t>
            </a:r>
            <a:r>
              <a:rPr lang="nl-NL" dirty="0"/>
              <a:t>een psychische aandoening en de dubbele vergrijzing hebben eraan </a:t>
            </a:r>
            <a:r>
              <a:rPr lang="nl-NL" dirty="0" smtClean="0"/>
              <a:t>bijgedragen dat </a:t>
            </a:r>
            <a:r>
              <a:rPr lang="nl-NL" dirty="0"/>
              <a:t>de VVT sector in toenemende mate te maken krijgt met ouderen met </a:t>
            </a:r>
            <a:r>
              <a:rPr lang="nl-NL" dirty="0" smtClean="0"/>
              <a:t>zowel psychische </a:t>
            </a:r>
            <a:r>
              <a:rPr lang="nl-NL" dirty="0"/>
              <a:t>als somatische zorgvragen. Om krachten te bundelen zullen VVT en </a:t>
            </a:r>
            <a:r>
              <a:rPr lang="nl-NL" dirty="0" smtClean="0"/>
              <a:t>GGZ organisaties </a:t>
            </a:r>
            <a:r>
              <a:rPr lang="nl-NL" dirty="0"/>
              <a:t>steeds meer met elkaar (moeten) gaan samenwerken. Maar hoe </a:t>
            </a:r>
            <a:r>
              <a:rPr lang="nl-NL" dirty="0" smtClean="0"/>
              <a:t>kunnen ze </a:t>
            </a:r>
            <a:r>
              <a:rPr lang="nl-NL" dirty="0"/>
              <a:t>dat nu het beste doen? En hoe bed je dat </a:t>
            </a:r>
            <a:r>
              <a:rPr lang="nl-NL" dirty="0" smtClean="0"/>
              <a:t>financieel in?</a:t>
            </a:r>
            <a:endParaRPr lang="nl-NL" b="1" dirty="0"/>
          </a:p>
          <a:p>
            <a:endParaRPr lang="en-US" altLang="nl-NL" dirty="0" smtClean="0">
              <a:latin typeface="Arial" panose="020B0604020202020204" pitchFamily="34" charset="0"/>
            </a:endParaRPr>
          </a:p>
        </p:txBody>
      </p:sp>
    </p:spTree>
    <p:extLst>
      <p:ext uri="{BB962C8B-B14F-4D97-AF65-F5344CB8AC3E}">
        <p14:creationId xmlns:p14="http://schemas.microsoft.com/office/powerpoint/2010/main" val="1376180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 y="0"/>
            <a:ext cx="9142202" cy="6858000"/>
          </a:xfrm>
          <a:prstGeom prst="rect">
            <a:avLst/>
          </a:prstGeom>
        </p:spPr>
      </p:pic>
      <p:sp>
        <p:nvSpPr>
          <p:cNvPr id="11" name="Titel 1"/>
          <p:cNvSpPr>
            <a:spLocks noGrp="1"/>
          </p:cNvSpPr>
          <p:nvPr>
            <p:ph type="ctrTitle" hasCustomPrompt="1"/>
          </p:nvPr>
        </p:nvSpPr>
        <p:spPr>
          <a:xfrm>
            <a:off x="323528" y="284723"/>
            <a:ext cx="5572132" cy="1470025"/>
          </a:xfrm>
        </p:spPr>
        <p:txBody>
          <a:bodyPr/>
          <a:lstStyle>
            <a:lvl1pPr>
              <a:defRPr sz="4000">
                <a:solidFill>
                  <a:schemeClr val="bg1"/>
                </a:solidFill>
              </a:defRPr>
            </a:lvl1pPr>
          </a:lstStyle>
          <a:p>
            <a:r>
              <a:rPr lang="nl-NL" dirty="0" smtClean="0"/>
              <a:t>Titel van deze</a:t>
            </a:r>
            <a:br>
              <a:rPr lang="nl-NL" dirty="0" smtClean="0"/>
            </a:br>
            <a:r>
              <a:rPr lang="nl-NL" dirty="0" smtClean="0"/>
              <a:t> presentatie</a:t>
            </a:r>
            <a:endParaRPr lang="nl-NL" dirty="0"/>
          </a:p>
        </p:txBody>
      </p:sp>
      <p:sp>
        <p:nvSpPr>
          <p:cNvPr id="12" name="Ondertitel 2"/>
          <p:cNvSpPr>
            <a:spLocks noGrp="1"/>
          </p:cNvSpPr>
          <p:nvPr>
            <p:ph type="subTitle" idx="1" hasCustomPrompt="1"/>
          </p:nvPr>
        </p:nvSpPr>
        <p:spPr>
          <a:xfrm>
            <a:off x="1115616" y="2260780"/>
            <a:ext cx="5572132" cy="570934"/>
          </a:xfrm>
        </p:spPr>
        <p:txBody>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 van de presentatie</a:t>
            </a:r>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htergrond vrolijke man">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620688"/>
            <a:ext cx="7848600" cy="5184648"/>
          </a:xfrm>
          <a:prstGeom prst="rect">
            <a:avLst/>
          </a:prstGeom>
        </p:spPr>
      </p:pic>
      <p:sp>
        <p:nvSpPr>
          <p:cNvPr id="5" name="Tijdelijke aanduiding voor voettekst 4"/>
          <p:cNvSpPr>
            <a:spLocks noGrp="1"/>
          </p:cNvSpPr>
          <p:nvPr>
            <p:ph type="ftr" sz="quarter" idx="10"/>
          </p:nvPr>
        </p:nvSpPr>
        <p:spPr>
          <a:xfrm>
            <a:off x="1691680" y="6309320"/>
            <a:ext cx="4308500" cy="365125"/>
          </a:xfrm>
        </p:spPr>
        <p:txBody>
          <a:bodyPr/>
          <a:lstStyle>
            <a:lvl1pPr>
              <a:defRPr/>
            </a:lvl1pPr>
          </a:lstStyle>
          <a:p>
            <a:pPr>
              <a:defRPr/>
            </a:pPr>
            <a:endParaRPr lang="nl-NL" dirty="0"/>
          </a:p>
        </p:txBody>
      </p:sp>
      <p:sp>
        <p:nvSpPr>
          <p:cNvPr id="6" name="Tijdelijke aanduiding voor datum 3"/>
          <p:cNvSpPr>
            <a:spLocks noGrp="1"/>
          </p:cNvSpPr>
          <p:nvPr>
            <p:ph type="dt" sz="half" idx="11"/>
          </p:nvPr>
        </p:nvSpPr>
        <p:spPr>
          <a:xfrm>
            <a:off x="6264275" y="6309320"/>
            <a:ext cx="1633538" cy="365125"/>
          </a:xfrm>
        </p:spPr>
        <p:txBody>
          <a:bodyPr/>
          <a:lstStyle>
            <a:lvl1pPr algn="ctr">
              <a:defRPr/>
            </a:lvl1pPr>
          </a:lstStyle>
          <a:p>
            <a:pPr>
              <a:defRPr/>
            </a:pPr>
            <a:endParaRPr lang="nl-NL" dirty="0"/>
          </a:p>
        </p:txBody>
      </p:sp>
      <p:sp>
        <p:nvSpPr>
          <p:cNvPr id="7" name="Tijdelijke aanduiding voor dianummer 7"/>
          <p:cNvSpPr>
            <a:spLocks noGrp="1"/>
          </p:cNvSpPr>
          <p:nvPr>
            <p:ph type="sldNum" sz="quarter" idx="12"/>
          </p:nvPr>
        </p:nvSpPr>
        <p:spPr>
          <a:xfrm>
            <a:off x="8213030" y="6309320"/>
            <a:ext cx="679450" cy="365125"/>
          </a:xfrm>
        </p:spPr>
        <p:txBody>
          <a:bodyPr/>
          <a:lstStyle>
            <a:lvl1pPr algn="ctr">
              <a:defRPr/>
            </a:lvl1pPr>
          </a:lstStyle>
          <a:p>
            <a:pPr>
              <a:defRPr/>
            </a:pPr>
            <a:fld id="{D618DB21-BCE3-494C-A664-C25B57E85710}" type="slidenum">
              <a:rPr lang="nl-NL" smtClean="0"/>
              <a:pPr>
                <a:defRPr/>
              </a:pPr>
              <a:t>‹nr.›</a:t>
            </a:fld>
            <a:endParaRPr lang="nl-NL" dirty="0"/>
          </a:p>
        </p:txBody>
      </p:sp>
      <p:sp>
        <p:nvSpPr>
          <p:cNvPr id="3" name="Tijdelijke aanduiding voor tekst 2"/>
          <p:cNvSpPr>
            <a:spLocks noGrp="1"/>
          </p:cNvSpPr>
          <p:nvPr>
            <p:ph type="body" sz="quarter" idx="13"/>
          </p:nvPr>
        </p:nvSpPr>
        <p:spPr>
          <a:xfrm>
            <a:off x="647663" y="622076"/>
            <a:ext cx="7848674" cy="51831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56937622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htergrond dame">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620688"/>
            <a:ext cx="7848600" cy="5184648"/>
          </a:xfrm>
          <a:prstGeom prst="rect">
            <a:avLst/>
          </a:prstGeom>
        </p:spPr>
      </p:pic>
      <p:sp>
        <p:nvSpPr>
          <p:cNvPr id="5" name="Tijdelijke aanduiding voor voettekst 4"/>
          <p:cNvSpPr>
            <a:spLocks noGrp="1"/>
          </p:cNvSpPr>
          <p:nvPr>
            <p:ph type="ftr" sz="quarter" idx="10"/>
          </p:nvPr>
        </p:nvSpPr>
        <p:spPr>
          <a:xfrm>
            <a:off x="1691680" y="6309320"/>
            <a:ext cx="4308500" cy="365125"/>
          </a:xfrm>
        </p:spPr>
        <p:txBody>
          <a:bodyPr/>
          <a:lstStyle>
            <a:lvl1pPr>
              <a:defRPr/>
            </a:lvl1pPr>
          </a:lstStyle>
          <a:p>
            <a:pPr>
              <a:defRPr/>
            </a:pPr>
            <a:endParaRPr lang="nl-NL" dirty="0"/>
          </a:p>
        </p:txBody>
      </p:sp>
      <p:sp>
        <p:nvSpPr>
          <p:cNvPr id="6" name="Tijdelijke aanduiding voor datum 3"/>
          <p:cNvSpPr>
            <a:spLocks noGrp="1"/>
          </p:cNvSpPr>
          <p:nvPr>
            <p:ph type="dt" sz="half" idx="11"/>
          </p:nvPr>
        </p:nvSpPr>
        <p:spPr>
          <a:xfrm>
            <a:off x="6264275" y="6309320"/>
            <a:ext cx="1633538" cy="365125"/>
          </a:xfrm>
        </p:spPr>
        <p:txBody>
          <a:bodyPr/>
          <a:lstStyle>
            <a:lvl1pPr algn="ctr">
              <a:defRPr/>
            </a:lvl1pPr>
          </a:lstStyle>
          <a:p>
            <a:pPr>
              <a:defRPr/>
            </a:pPr>
            <a:endParaRPr lang="nl-NL" dirty="0"/>
          </a:p>
        </p:txBody>
      </p:sp>
      <p:sp>
        <p:nvSpPr>
          <p:cNvPr id="7" name="Tijdelijke aanduiding voor dianummer 7"/>
          <p:cNvSpPr>
            <a:spLocks noGrp="1"/>
          </p:cNvSpPr>
          <p:nvPr>
            <p:ph type="sldNum" sz="quarter" idx="12"/>
          </p:nvPr>
        </p:nvSpPr>
        <p:spPr>
          <a:xfrm>
            <a:off x="8213030" y="6309320"/>
            <a:ext cx="679450" cy="365125"/>
          </a:xfrm>
        </p:spPr>
        <p:txBody>
          <a:bodyPr/>
          <a:lstStyle>
            <a:lvl1pPr algn="ctr">
              <a:defRPr/>
            </a:lvl1pPr>
          </a:lstStyle>
          <a:p>
            <a:pPr>
              <a:defRPr/>
            </a:pPr>
            <a:fld id="{D618DB21-BCE3-494C-A664-C25B57E85710}" type="slidenum">
              <a:rPr lang="nl-NL" smtClean="0"/>
              <a:pPr>
                <a:defRPr/>
              </a:pPr>
              <a:t>‹nr.›</a:t>
            </a:fld>
            <a:endParaRPr lang="nl-NL" dirty="0"/>
          </a:p>
        </p:txBody>
      </p:sp>
      <p:sp>
        <p:nvSpPr>
          <p:cNvPr id="3" name="Tijdelijke aanduiding voor tekst 2"/>
          <p:cNvSpPr>
            <a:spLocks noGrp="1"/>
          </p:cNvSpPr>
          <p:nvPr>
            <p:ph type="body" sz="quarter" idx="13"/>
          </p:nvPr>
        </p:nvSpPr>
        <p:spPr>
          <a:xfrm>
            <a:off x="647663" y="622076"/>
            <a:ext cx="7848674" cy="51831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54615128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htergrond jongen +4">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620688"/>
            <a:ext cx="7848600" cy="5184648"/>
          </a:xfrm>
          <a:prstGeom prst="rect">
            <a:avLst/>
          </a:prstGeom>
        </p:spPr>
      </p:pic>
      <p:sp>
        <p:nvSpPr>
          <p:cNvPr id="5" name="Tijdelijke aanduiding voor voettekst 4"/>
          <p:cNvSpPr>
            <a:spLocks noGrp="1"/>
          </p:cNvSpPr>
          <p:nvPr>
            <p:ph type="ftr" sz="quarter" idx="10"/>
          </p:nvPr>
        </p:nvSpPr>
        <p:spPr>
          <a:xfrm>
            <a:off x="1691680" y="6309320"/>
            <a:ext cx="4308500" cy="365125"/>
          </a:xfrm>
        </p:spPr>
        <p:txBody>
          <a:bodyPr/>
          <a:lstStyle>
            <a:lvl1pPr>
              <a:defRPr/>
            </a:lvl1pPr>
          </a:lstStyle>
          <a:p>
            <a:pPr>
              <a:defRPr/>
            </a:pPr>
            <a:endParaRPr lang="nl-NL" dirty="0"/>
          </a:p>
        </p:txBody>
      </p:sp>
      <p:sp>
        <p:nvSpPr>
          <p:cNvPr id="6" name="Tijdelijke aanduiding voor datum 3"/>
          <p:cNvSpPr>
            <a:spLocks noGrp="1"/>
          </p:cNvSpPr>
          <p:nvPr>
            <p:ph type="dt" sz="half" idx="11"/>
          </p:nvPr>
        </p:nvSpPr>
        <p:spPr>
          <a:xfrm>
            <a:off x="6264275" y="6309320"/>
            <a:ext cx="1633538" cy="365125"/>
          </a:xfrm>
        </p:spPr>
        <p:txBody>
          <a:bodyPr/>
          <a:lstStyle>
            <a:lvl1pPr algn="ctr">
              <a:defRPr/>
            </a:lvl1pPr>
          </a:lstStyle>
          <a:p>
            <a:pPr>
              <a:defRPr/>
            </a:pPr>
            <a:endParaRPr lang="nl-NL" dirty="0"/>
          </a:p>
        </p:txBody>
      </p:sp>
      <p:sp>
        <p:nvSpPr>
          <p:cNvPr id="7" name="Tijdelijke aanduiding voor dianummer 7"/>
          <p:cNvSpPr>
            <a:spLocks noGrp="1"/>
          </p:cNvSpPr>
          <p:nvPr>
            <p:ph type="sldNum" sz="quarter" idx="12"/>
          </p:nvPr>
        </p:nvSpPr>
        <p:spPr>
          <a:xfrm>
            <a:off x="8213030" y="6309320"/>
            <a:ext cx="679450" cy="365125"/>
          </a:xfrm>
        </p:spPr>
        <p:txBody>
          <a:bodyPr/>
          <a:lstStyle>
            <a:lvl1pPr algn="ctr">
              <a:defRPr/>
            </a:lvl1pPr>
          </a:lstStyle>
          <a:p>
            <a:pPr>
              <a:defRPr/>
            </a:pPr>
            <a:fld id="{D618DB21-BCE3-494C-A664-C25B57E85710}" type="slidenum">
              <a:rPr lang="nl-NL" smtClean="0"/>
              <a:pPr>
                <a:defRPr/>
              </a:pPr>
              <a:t>‹nr.›</a:t>
            </a:fld>
            <a:endParaRPr lang="nl-NL" dirty="0"/>
          </a:p>
        </p:txBody>
      </p:sp>
      <p:sp>
        <p:nvSpPr>
          <p:cNvPr id="3" name="Tijdelijke aanduiding voor tekst 2"/>
          <p:cNvSpPr>
            <a:spLocks noGrp="1"/>
          </p:cNvSpPr>
          <p:nvPr>
            <p:ph type="body" sz="quarter" idx="13"/>
          </p:nvPr>
        </p:nvSpPr>
        <p:spPr>
          <a:xfrm>
            <a:off x="647663" y="622076"/>
            <a:ext cx="7848674" cy="51831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62119207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htergrond man +4">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620688"/>
            <a:ext cx="7848600" cy="5184648"/>
          </a:xfrm>
          <a:prstGeom prst="rect">
            <a:avLst/>
          </a:prstGeom>
        </p:spPr>
      </p:pic>
      <p:sp>
        <p:nvSpPr>
          <p:cNvPr id="5" name="Tijdelijke aanduiding voor voettekst 4"/>
          <p:cNvSpPr>
            <a:spLocks noGrp="1"/>
          </p:cNvSpPr>
          <p:nvPr>
            <p:ph type="ftr" sz="quarter" idx="10"/>
          </p:nvPr>
        </p:nvSpPr>
        <p:spPr>
          <a:xfrm>
            <a:off x="1691680" y="6309320"/>
            <a:ext cx="4308500" cy="365125"/>
          </a:xfrm>
        </p:spPr>
        <p:txBody>
          <a:bodyPr/>
          <a:lstStyle>
            <a:lvl1pPr>
              <a:defRPr/>
            </a:lvl1pPr>
          </a:lstStyle>
          <a:p>
            <a:pPr>
              <a:defRPr/>
            </a:pPr>
            <a:endParaRPr lang="nl-NL" dirty="0"/>
          </a:p>
        </p:txBody>
      </p:sp>
      <p:sp>
        <p:nvSpPr>
          <p:cNvPr id="6" name="Tijdelijke aanduiding voor datum 3"/>
          <p:cNvSpPr>
            <a:spLocks noGrp="1"/>
          </p:cNvSpPr>
          <p:nvPr>
            <p:ph type="dt" sz="half" idx="11"/>
          </p:nvPr>
        </p:nvSpPr>
        <p:spPr>
          <a:xfrm>
            <a:off x="6264275" y="6309320"/>
            <a:ext cx="1633538" cy="365125"/>
          </a:xfrm>
        </p:spPr>
        <p:txBody>
          <a:bodyPr/>
          <a:lstStyle>
            <a:lvl1pPr algn="ctr">
              <a:defRPr/>
            </a:lvl1pPr>
          </a:lstStyle>
          <a:p>
            <a:pPr>
              <a:defRPr/>
            </a:pPr>
            <a:endParaRPr lang="nl-NL" dirty="0"/>
          </a:p>
        </p:txBody>
      </p:sp>
      <p:sp>
        <p:nvSpPr>
          <p:cNvPr id="7" name="Tijdelijke aanduiding voor dianummer 7"/>
          <p:cNvSpPr>
            <a:spLocks noGrp="1"/>
          </p:cNvSpPr>
          <p:nvPr>
            <p:ph type="sldNum" sz="quarter" idx="12"/>
          </p:nvPr>
        </p:nvSpPr>
        <p:spPr>
          <a:xfrm>
            <a:off x="8213030" y="6309320"/>
            <a:ext cx="679450" cy="365125"/>
          </a:xfrm>
        </p:spPr>
        <p:txBody>
          <a:bodyPr/>
          <a:lstStyle>
            <a:lvl1pPr algn="ctr">
              <a:defRPr/>
            </a:lvl1pPr>
          </a:lstStyle>
          <a:p>
            <a:pPr>
              <a:defRPr/>
            </a:pPr>
            <a:fld id="{D618DB21-BCE3-494C-A664-C25B57E85710}" type="slidenum">
              <a:rPr lang="nl-NL" smtClean="0"/>
              <a:pPr>
                <a:defRPr/>
              </a:pPr>
              <a:t>‹nr.›</a:t>
            </a:fld>
            <a:endParaRPr lang="nl-NL" dirty="0"/>
          </a:p>
        </p:txBody>
      </p:sp>
      <p:sp>
        <p:nvSpPr>
          <p:cNvPr id="3" name="Tijdelijke aanduiding voor tekst 2"/>
          <p:cNvSpPr>
            <a:spLocks noGrp="1"/>
          </p:cNvSpPr>
          <p:nvPr>
            <p:ph type="body" sz="quarter" idx="13"/>
          </p:nvPr>
        </p:nvSpPr>
        <p:spPr>
          <a:xfrm>
            <a:off x="647663" y="622076"/>
            <a:ext cx="7848674" cy="51831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15399067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60870" y="1142984"/>
            <a:ext cx="4040188" cy="714380"/>
          </a:xfrm>
        </p:spPr>
        <p:txBody>
          <a:bodyPr anchor="b"/>
          <a:lstStyle>
            <a:lvl1pPr marL="0" indent="0">
              <a:buNone/>
              <a:defRPr sz="2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857364"/>
            <a:ext cx="4040188" cy="43577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4645025" y="1142985"/>
            <a:ext cx="4041775" cy="7143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1857364"/>
            <a:ext cx="4041775" cy="4357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voettekst 4"/>
          <p:cNvSpPr>
            <a:spLocks noGrp="1"/>
          </p:cNvSpPr>
          <p:nvPr>
            <p:ph type="ftr" sz="quarter" idx="10"/>
          </p:nvPr>
        </p:nvSpPr>
        <p:spPr/>
        <p:txBody>
          <a:bodyPr/>
          <a:lstStyle>
            <a:lvl1pPr>
              <a:defRPr/>
            </a:lvl1pPr>
          </a:lstStyle>
          <a:p>
            <a:pPr>
              <a:defRPr/>
            </a:pPr>
            <a:endParaRPr lang="nl-NL"/>
          </a:p>
        </p:txBody>
      </p:sp>
      <p:sp>
        <p:nvSpPr>
          <p:cNvPr id="8" name="Tijdelijke aanduiding voor datum 3"/>
          <p:cNvSpPr>
            <a:spLocks noGrp="1"/>
          </p:cNvSpPr>
          <p:nvPr>
            <p:ph type="dt" sz="half" idx="11"/>
          </p:nvPr>
        </p:nvSpPr>
        <p:spPr/>
        <p:txBody>
          <a:bodyPr/>
          <a:lstStyle>
            <a:lvl1pPr algn="ctr">
              <a:defRPr/>
            </a:lvl1pPr>
          </a:lstStyle>
          <a:p>
            <a:pPr>
              <a:defRPr/>
            </a:pPr>
            <a:endParaRPr lang="nl-NL" dirty="0"/>
          </a:p>
        </p:txBody>
      </p:sp>
      <p:sp>
        <p:nvSpPr>
          <p:cNvPr id="9" name="Tijdelijke aanduiding voor dianummer 7"/>
          <p:cNvSpPr>
            <a:spLocks noGrp="1"/>
          </p:cNvSpPr>
          <p:nvPr>
            <p:ph type="sldNum" sz="quarter" idx="12"/>
          </p:nvPr>
        </p:nvSpPr>
        <p:spPr/>
        <p:txBody>
          <a:bodyPr/>
          <a:lstStyle>
            <a:lvl1pPr algn="ctr">
              <a:defRPr/>
            </a:lvl1pPr>
          </a:lstStyle>
          <a:p>
            <a:pPr>
              <a:defRPr/>
            </a:pPr>
            <a:fld id="{3657F964-2C2B-4E50-A6F4-CA6DD6EF6493}" type="slidenum">
              <a:rPr lang="nl-NL" smtClean="0"/>
              <a:pPr>
                <a:defRPr/>
              </a:pPr>
              <a:t>‹nr.›</a:t>
            </a:fld>
            <a:endParaRPr lang="nl-NL"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oettekst 4"/>
          <p:cNvSpPr>
            <a:spLocks noGrp="1"/>
          </p:cNvSpPr>
          <p:nvPr>
            <p:ph type="ftr" sz="quarter" idx="10"/>
          </p:nvPr>
        </p:nvSpPr>
        <p:spPr/>
        <p:txBody>
          <a:bodyPr/>
          <a:lstStyle>
            <a:lvl1pPr>
              <a:defRPr/>
            </a:lvl1pPr>
          </a:lstStyle>
          <a:p>
            <a:pPr>
              <a:defRPr/>
            </a:pPr>
            <a:endParaRPr lang="nl-NL"/>
          </a:p>
        </p:txBody>
      </p:sp>
      <p:sp>
        <p:nvSpPr>
          <p:cNvPr id="4" name="Tijdelijke aanduiding voor datum 3"/>
          <p:cNvSpPr>
            <a:spLocks noGrp="1"/>
          </p:cNvSpPr>
          <p:nvPr>
            <p:ph type="dt" sz="half" idx="11"/>
          </p:nvPr>
        </p:nvSpPr>
        <p:spPr/>
        <p:txBody>
          <a:bodyPr/>
          <a:lstStyle>
            <a:lvl1pPr algn="ctr">
              <a:defRPr/>
            </a:lvl1pPr>
          </a:lstStyle>
          <a:p>
            <a:pPr>
              <a:defRPr/>
            </a:pPr>
            <a:endParaRPr lang="nl-NL" dirty="0"/>
          </a:p>
        </p:txBody>
      </p:sp>
      <p:sp>
        <p:nvSpPr>
          <p:cNvPr id="5" name="Tijdelijke aanduiding voor dianummer 7"/>
          <p:cNvSpPr>
            <a:spLocks noGrp="1"/>
          </p:cNvSpPr>
          <p:nvPr>
            <p:ph type="sldNum" sz="quarter" idx="12"/>
          </p:nvPr>
        </p:nvSpPr>
        <p:spPr/>
        <p:txBody>
          <a:bodyPr/>
          <a:lstStyle>
            <a:lvl1pPr algn="ctr">
              <a:defRPr/>
            </a:lvl1pPr>
          </a:lstStyle>
          <a:p>
            <a:pPr>
              <a:defRPr/>
            </a:pPr>
            <a:fld id="{3D3CD87A-397A-4E72-B84D-354C46F43D82}" type="slidenum">
              <a:rPr lang="nl-NL" smtClean="0"/>
              <a:pPr>
                <a:defRPr/>
              </a:pPr>
              <a:t>‹nr.›</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voettekst 4"/>
          <p:cNvSpPr>
            <a:spLocks noGrp="1"/>
          </p:cNvSpPr>
          <p:nvPr>
            <p:ph type="ftr" sz="quarter" idx="10"/>
          </p:nvPr>
        </p:nvSpPr>
        <p:spPr/>
        <p:txBody>
          <a:bodyPr/>
          <a:lstStyle>
            <a:lvl1pPr>
              <a:defRPr/>
            </a:lvl1pPr>
          </a:lstStyle>
          <a:p>
            <a:pPr>
              <a:defRPr/>
            </a:pPr>
            <a:endParaRPr lang="nl-NL"/>
          </a:p>
        </p:txBody>
      </p:sp>
      <p:sp>
        <p:nvSpPr>
          <p:cNvPr id="3" name="Tijdelijke aanduiding voor datum 3"/>
          <p:cNvSpPr>
            <a:spLocks noGrp="1"/>
          </p:cNvSpPr>
          <p:nvPr>
            <p:ph type="dt" sz="half" idx="11"/>
          </p:nvPr>
        </p:nvSpPr>
        <p:spPr/>
        <p:txBody>
          <a:bodyPr/>
          <a:lstStyle>
            <a:lvl1pPr algn="ctr">
              <a:defRPr/>
            </a:lvl1pPr>
          </a:lstStyle>
          <a:p>
            <a:pPr>
              <a:defRPr/>
            </a:pPr>
            <a:endParaRPr lang="nl-NL" dirty="0"/>
          </a:p>
        </p:txBody>
      </p:sp>
      <p:sp>
        <p:nvSpPr>
          <p:cNvPr id="4" name="Tijdelijke aanduiding voor dianummer 7"/>
          <p:cNvSpPr>
            <a:spLocks noGrp="1"/>
          </p:cNvSpPr>
          <p:nvPr>
            <p:ph type="sldNum" sz="quarter" idx="12"/>
          </p:nvPr>
        </p:nvSpPr>
        <p:spPr/>
        <p:txBody>
          <a:bodyPr/>
          <a:lstStyle>
            <a:lvl1pPr algn="ctr">
              <a:defRPr/>
            </a:lvl1pPr>
          </a:lstStyle>
          <a:p>
            <a:pPr>
              <a:defRPr/>
            </a:pPr>
            <a:fld id="{F4A1EAD5-1A36-459A-9800-B82BF692192D}" type="slidenum">
              <a:rPr lang="nl-NL" smtClean="0"/>
              <a:pPr>
                <a:defRPr/>
              </a:pPr>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el 1"/>
          <p:cNvSpPr>
            <a:spLocks noGrp="1"/>
          </p:cNvSpPr>
          <p:nvPr>
            <p:ph type="ctrTitle" hasCustomPrompt="1"/>
          </p:nvPr>
        </p:nvSpPr>
        <p:spPr>
          <a:xfrm>
            <a:off x="323528" y="284723"/>
            <a:ext cx="5572132" cy="1470025"/>
          </a:xfrm>
        </p:spPr>
        <p:txBody>
          <a:bodyPr/>
          <a:lstStyle>
            <a:lvl1pPr>
              <a:defRPr sz="4000">
                <a:solidFill>
                  <a:schemeClr val="bg1"/>
                </a:solidFill>
              </a:defRPr>
            </a:lvl1pPr>
          </a:lstStyle>
          <a:p>
            <a:r>
              <a:rPr lang="nl-NL" dirty="0" smtClean="0"/>
              <a:t>Titel van deze</a:t>
            </a:r>
            <a:br>
              <a:rPr lang="nl-NL" dirty="0" smtClean="0"/>
            </a:br>
            <a:r>
              <a:rPr lang="nl-NL" dirty="0" smtClean="0"/>
              <a:t> presentatie</a:t>
            </a:r>
            <a:endParaRPr lang="nl-NL" dirty="0"/>
          </a:p>
        </p:txBody>
      </p:sp>
      <p:sp>
        <p:nvSpPr>
          <p:cNvPr id="12" name="Ondertitel 2"/>
          <p:cNvSpPr>
            <a:spLocks noGrp="1"/>
          </p:cNvSpPr>
          <p:nvPr>
            <p:ph type="subTitle" idx="1" hasCustomPrompt="1"/>
          </p:nvPr>
        </p:nvSpPr>
        <p:spPr>
          <a:xfrm>
            <a:off x="1115616" y="2260780"/>
            <a:ext cx="5572132" cy="570934"/>
          </a:xfrm>
        </p:spPr>
        <p:txBody>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 van de presentatie</a:t>
            </a:r>
            <a:endParaRPr lang="nl-NL" dirty="0"/>
          </a:p>
        </p:txBody>
      </p:sp>
    </p:spTree>
    <p:extLst>
      <p:ext uri="{BB962C8B-B14F-4D97-AF65-F5344CB8AC3E}">
        <p14:creationId xmlns:p14="http://schemas.microsoft.com/office/powerpoint/2010/main" val="383152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3">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 y="0"/>
            <a:ext cx="9141338" cy="6858000"/>
          </a:xfrm>
          <a:prstGeom prst="rect">
            <a:avLst/>
          </a:prstGeom>
        </p:spPr>
      </p:pic>
      <p:sp>
        <p:nvSpPr>
          <p:cNvPr id="11" name="Titel 1"/>
          <p:cNvSpPr>
            <a:spLocks noGrp="1"/>
          </p:cNvSpPr>
          <p:nvPr>
            <p:ph type="ctrTitle" hasCustomPrompt="1"/>
          </p:nvPr>
        </p:nvSpPr>
        <p:spPr>
          <a:xfrm>
            <a:off x="323528" y="284723"/>
            <a:ext cx="5572132" cy="1470025"/>
          </a:xfrm>
        </p:spPr>
        <p:txBody>
          <a:bodyPr/>
          <a:lstStyle>
            <a:lvl1pPr>
              <a:defRPr sz="4000">
                <a:solidFill>
                  <a:schemeClr val="bg1"/>
                </a:solidFill>
              </a:defRPr>
            </a:lvl1pPr>
          </a:lstStyle>
          <a:p>
            <a:r>
              <a:rPr lang="nl-NL" dirty="0" smtClean="0"/>
              <a:t>Titel van deze</a:t>
            </a:r>
            <a:br>
              <a:rPr lang="nl-NL" dirty="0" smtClean="0"/>
            </a:br>
            <a:r>
              <a:rPr lang="nl-NL" dirty="0" smtClean="0"/>
              <a:t> presentatie</a:t>
            </a:r>
            <a:endParaRPr lang="nl-NL" dirty="0"/>
          </a:p>
        </p:txBody>
      </p:sp>
      <p:sp>
        <p:nvSpPr>
          <p:cNvPr id="12" name="Ondertitel 2"/>
          <p:cNvSpPr>
            <a:spLocks noGrp="1"/>
          </p:cNvSpPr>
          <p:nvPr>
            <p:ph type="subTitle" idx="1" hasCustomPrompt="1"/>
          </p:nvPr>
        </p:nvSpPr>
        <p:spPr>
          <a:xfrm>
            <a:off x="1115616" y="2260780"/>
            <a:ext cx="5572132" cy="570934"/>
          </a:xfrm>
        </p:spPr>
        <p:txBody>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 van de presentatie</a:t>
            </a:r>
            <a:endParaRPr lang="nl-NL" dirty="0"/>
          </a:p>
        </p:txBody>
      </p:sp>
    </p:spTree>
    <p:extLst>
      <p:ext uri="{BB962C8B-B14F-4D97-AF65-F5344CB8AC3E}">
        <p14:creationId xmlns:p14="http://schemas.microsoft.com/office/powerpoint/2010/main" val="3627995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4">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el 1"/>
          <p:cNvSpPr>
            <a:spLocks noGrp="1"/>
          </p:cNvSpPr>
          <p:nvPr>
            <p:ph type="ctrTitle" hasCustomPrompt="1"/>
          </p:nvPr>
        </p:nvSpPr>
        <p:spPr>
          <a:xfrm>
            <a:off x="323528" y="284723"/>
            <a:ext cx="5572132" cy="1470025"/>
          </a:xfrm>
        </p:spPr>
        <p:txBody>
          <a:bodyPr/>
          <a:lstStyle>
            <a:lvl1pPr>
              <a:defRPr sz="4000">
                <a:solidFill>
                  <a:schemeClr val="bg1"/>
                </a:solidFill>
              </a:defRPr>
            </a:lvl1pPr>
          </a:lstStyle>
          <a:p>
            <a:r>
              <a:rPr lang="nl-NL" dirty="0" smtClean="0"/>
              <a:t>Titel van deze</a:t>
            </a:r>
            <a:br>
              <a:rPr lang="nl-NL" dirty="0" smtClean="0"/>
            </a:br>
            <a:r>
              <a:rPr lang="nl-NL" dirty="0" smtClean="0"/>
              <a:t> presentatie</a:t>
            </a:r>
            <a:endParaRPr lang="nl-NL" dirty="0"/>
          </a:p>
        </p:txBody>
      </p:sp>
      <p:sp>
        <p:nvSpPr>
          <p:cNvPr id="12" name="Ondertitel 2"/>
          <p:cNvSpPr>
            <a:spLocks noGrp="1"/>
          </p:cNvSpPr>
          <p:nvPr>
            <p:ph type="subTitle" idx="1" hasCustomPrompt="1"/>
          </p:nvPr>
        </p:nvSpPr>
        <p:spPr>
          <a:xfrm>
            <a:off x="1115616" y="2260780"/>
            <a:ext cx="5572132" cy="570934"/>
          </a:xfrm>
        </p:spPr>
        <p:txBody>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 van de presentatie</a:t>
            </a:r>
            <a:endParaRPr lang="nl-NL" dirty="0"/>
          </a:p>
        </p:txBody>
      </p:sp>
    </p:spTree>
    <p:extLst>
      <p:ext uri="{BB962C8B-B14F-4D97-AF65-F5344CB8AC3E}">
        <p14:creationId xmlns:p14="http://schemas.microsoft.com/office/powerpoint/2010/main" val="41342954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5">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el 1"/>
          <p:cNvSpPr>
            <a:spLocks noGrp="1"/>
          </p:cNvSpPr>
          <p:nvPr>
            <p:ph type="ctrTitle" hasCustomPrompt="1"/>
          </p:nvPr>
        </p:nvSpPr>
        <p:spPr>
          <a:xfrm>
            <a:off x="323528" y="284723"/>
            <a:ext cx="5572132" cy="1470025"/>
          </a:xfrm>
        </p:spPr>
        <p:txBody>
          <a:bodyPr/>
          <a:lstStyle>
            <a:lvl1pPr>
              <a:defRPr sz="4000">
                <a:solidFill>
                  <a:schemeClr val="bg1"/>
                </a:solidFill>
              </a:defRPr>
            </a:lvl1pPr>
          </a:lstStyle>
          <a:p>
            <a:r>
              <a:rPr lang="nl-NL" dirty="0" smtClean="0"/>
              <a:t>Titel van deze</a:t>
            </a:r>
            <a:br>
              <a:rPr lang="nl-NL" dirty="0" smtClean="0"/>
            </a:br>
            <a:r>
              <a:rPr lang="nl-NL" dirty="0" smtClean="0"/>
              <a:t> presentatie</a:t>
            </a:r>
            <a:endParaRPr lang="nl-NL" dirty="0"/>
          </a:p>
        </p:txBody>
      </p:sp>
      <p:sp>
        <p:nvSpPr>
          <p:cNvPr id="12" name="Ondertitel 2"/>
          <p:cNvSpPr>
            <a:spLocks noGrp="1"/>
          </p:cNvSpPr>
          <p:nvPr>
            <p:ph type="subTitle" idx="1" hasCustomPrompt="1"/>
          </p:nvPr>
        </p:nvSpPr>
        <p:spPr>
          <a:xfrm>
            <a:off x="1115616" y="2260780"/>
            <a:ext cx="5572132" cy="570934"/>
          </a:xfrm>
        </p:spPr>
        <p:txBody>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Subtitel van de presentatie</a:t>
            </a:r>
            <a:endParaRPr lang="nl-NL" dirty="0"/>
          </a:p>
        </p:txBody>
      </p:sp>
    </p:spTree>
    <p:extLst>
      <p:ext uri="{BB962C8B-B14F-4D97-AF65-F5344CB8AC3E}">
        <p14:creationId xmlns:p14="http://schemas.microsoft.com/office/powerpoint/2010/main" val="33382062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jdelijke aanduiding voor voettekst 4"/>
          <p:cNvSpPr>
            <a:spLocks noGrp="1"/>
          </p:cNvSpPr>
          <p:nvPr>
            <p:ph type="ftr" sz="quarter" idx="10"/>
          </p:nvPr>
        </p:nvSpPr>
        <p:spPr/>
        <p:txBody>
          <a:bodyPr/>
          <a:lstStyle>
            <a:lvl1pPr>
              <a:defRPr/>
            </a:lvl1pPr>
          </a:lstStyle>
          <a:p>
            <a:pPr>
              <a:defRPr/>
            </a:pPr>
            <a:endParaRPr lang="nl-NL"/>
          </a:p>
        </p:txBody>
      </p:sp>
      <p:sp>
        <p:nvSpPr>
          <p:cNvPr id="5" name="Tijdelijke aanduiding voor datum 3"/>
          <p:cNvSpPr>
            <a:spLocks noGrp="1"/>
          </p:cNvSpPr>
          <p:nvPr>
            <p:ph type="dt" sz="half" idx="11"/>
          </p:nvPr>
        </p:nvSpPr>
        <p:spPr/>
        <p:txBody>
          <a:bodyPr/>
          <a:lstStyle>
            <a:lvl1pPr algn="ctr">
              <a:defRPr/>
            </a:lvl1pPr>
          </a:lstStyle>
          <a:p>
            <a:pPr>
              <a:defRPr/>
            </a:pPr>
            <a:endParaRPr lang="nl-NL" dirty="0"/>
          </a:p>
        </p:txBody>
      </p:sp>
      <p:sp>
        <p:nvSpPr>
          <p:cNvPr id="6" name="Tijdelijke aanduiding voor dianummer 7"/>
          <p:cNvSpPr>
            <a:spLocks noGrp="1"/>
          </p:cNvSpPr>
          <p:nvPr>
            <p:ph type="sldNum" sz="quarter" idx="12"/>
          </p:nvPr>
        </p:nvSpPr>
        <p:spPr/>
        <p:txBody>
          <a:bodyPr/>
          <a:lstStyle>
            <a:lvl1pPr algn="ctr">
              <a:defRPr/>
            </a:lvl1pPr>
          </a:lstStyle>
          <a:p>
            <a:pPr>
              <a:defRPr/>
            </a:pPr>
            <a:fld id="{1C3E6859-8C28-4DE8-8846-76EA289B8E8B}" type="slidenum">
              <a:rPr lang="nl-NL" smtClean="0"/>
              <a:pPr>
                <a:defRPr/>
              </a:pPr>
              <a:t>‹nr.›</a:t>
            </a:fld>
            <a:endParaRPr lang="nl-NL" dirty="0"/>
          </a:p>
        </p:txBody>
      </p:sp>
      <p:sp>
        <p:nvSpPr>
          <p:cNvPr id="8" name="Titel 1"/>
          <p:cNvSpPr>
            <a:spLocks noGrp="1"/>
          </p:cNvSpPr>
          <p:nvPr>
            <p:ph type="ctrTitle"/>
          </p:nvPr>
        </p:nvSpPr>
        <p:spPr>
          <a:xfrm>
            <a:off x="251520" y="116633"/>
            <a:ext cx="8640959" cy="1512242"/>
          </a:xfrm>
        </p:spPr>
        <p:txBody>
          <a:bodyPr/>
          <a:lstStyle>
            <a:lvl1pPr>
              <a:defRPr sz="4000" baseline="0">
                <a:solidFill>
                  <a:srgbClr val="E20031"/>
                </a:solidFill>
              </a:defRPr>
            </a:lvl1pPr>
          </a:lstStyle>
          <a:p>
            <a:r>
              <a:rPr lang="nl-NL" smtClean="0"/>
              <a:t>Klik om de stijl te bewerken</a:t>
            </a:r>
            <a:endParaRPr lang="nl-NL" dirty="0"/>
          </a:p>
        </p:txBody>
      </p:sp>
      <p:sp>
        <p:nvSpPr>
          <p:cNvPr id="10" name="Tijdelijke aanduiding voor tekst 2"/>
          <p:cNvSpPr>
            <a:spLocks noGrp="1"/>
          </p:cNvSpPr>
          <p:nvPr>
            <p:ph idx="1"/>
          </p:nvPr>
        </p:nvSpPr>
        <p:spPr bwMode="auto">
          <a:xfrm>
            <a:off x="467544" y="1815150"/>
            <a:ext cx="8284344" cy="4422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smtClean="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tergrond Jonge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620616"/>
            <a:ext cx="7848600" cy="5184648"/>
          </a:xfrm>
          <a:prstGeom prst="rect">
            <a:avLst/>
          </a:prstGeom>
        </p:spPr>
      </p:pic>
      <p:sp>
        <p:nvSpPr>
          <p:cNvPr id="5" name="Tijdelijke aanduiding voor voettekst 4"/>
          <p:cNvSpPr>
            <a:spLocks noGrp="1"/>
          </p:cNvSpPr>
          <p:nvPr>
            <p:ph type="ftr" sz="quarter" idx="10"/>
          </p:nvPr>
        </p:nvSpPr>
        <p:spPr>
          <a:xfrm>
            <a:off x="1691680" y="6309320"/>
            <a:ext cx="4308500" cy="365125"/>
          </a:xfrm>
        </p:spPr>
        <p:txBody>
          <a:bodyPr/>
          <a:lstStyle>
            <a:lvl1pPr>
              <a:defRPr/>
            </a:lvl1pPr>
          </a:lstStyle>
          <a:p>
            <a:pPr>
              <a:defRPr/>
            </a:pPr>
            <a:endParaRPr lang="nl-NL" dirty="0"/>
          </a:p>
        </p:txBody>
      </p:sp>
      <p:sp>
        <p:nvSpPr>
          <p:cNvPr id="6" name="Tijdelijke aanduiding voor datum 3"/>
          <p:cNvSpPr>
            <a:spLocks noGrp="1"/>
          </p:cNvSpPr>
          <p:nvPr>
            <p:ph type="dt" sz="half" idx="11"/>
          </p:nvPr>
        </p:nvSpPr>
        <p:spPr>
          <a:xfrm>
            <a:off x="6264275" y="6309320"/>
            <a:ext cx="1633538" cy="365125"/>
          </a:xfrm>
        </p:spPr>
        <p:txBody>
          <a:bodyPr/>
          <a:lstStyle>
            <a:lvl1pPr algn="ctr">
              <a:defRPr/>
            </a:lvl1pPr>
          </a:lstStyle>
          <a:p>
            <a:pPr>
              <a:defRPr/>
            </a:pPr>
            <a:endParaRPr lang="nl-NL" dirty="0"/>
          </a:p>
        </p:txBody>
      </p:sp>
      <p:sp>
        <p:nvSpPr>
          <p:cNvPr id="7" name="Tijdelijke aanduiding voor dianummer 7"/>
          <p:cNvSpPr>
            <a:spLocks noGrp="1"/>
          </p:cNvSpPr>
          <p:nvPr>
            <p:ph type="sldNum" sz="quarter" idx="12"/>
          </p:nvPr>
        </p:nvSpPr>
        <p:spPr>
          <a:xfrm>
            <a:off x="8213030" y="6309320"/>
            <a:ext cx="679450" cy="365125"/>
          </a:xfrm>
        </p:spPr>
        <p:txBody>
          <a:bodyPr/>
          <a:lstStyle>
            <a:lvl1pPr algn="ctr">
              <a:defRPr/>
            </a:lvl1pPr>
          </a:lstStyle>
          <a:p>
            <a:pPr>
              <a:defRPr/>
            </a:pPr>
            <a:fld id="{D618DB21-BCE3-494C-A664-C25B57E85710}" type="slidenum">
              <a:rPr lang="nl-NL" smtClean="0"/>
              <a:pPr>
                <a:defRPr/>
              </a:pPr>
              <a:t>‹nr.›</a:t>
            </a:fld>
            <a:endParaRPr lang="nl-NL" dirty="0"/>
          </a:p>
        </p:txBody>
      </p:sp>
      <p:sp>
        <p:nvSpPr>
          <p:cNvPr id="3" name="Tijdelijke aanduiding voor tekst 2"/>
          <p:cNvSpPr>
            <a:spLocks noGrp="1"/>
          </p:cNvSpPr>
          <p:nvPr>
            <p:ph type="body" sz="quarter" idx="13"/>
          </p:nvPr>
        </p:nvSpPr>
        <p:spPr>
          <a:xfrm>
            <a:off x="647663" y="622076"/>
            <a:ext cx="7848674" cy="51831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htergrond meisje">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620688"/>
            <a:ext cx="7848600" cy="5184648"/>
          </a:xfrm>
          <a:prstGeom prst="rect">
            <a:avLst/>
          </a:prstGeom>
        </p:spPr>
      </p:pic>
      <p:sp>
        <p:nvSpPr>
          <p:cNvPr id="5" name="Tijdelijke aanduiding voor voettekst 4"/>
          <p:cNvSpPr>
            <a:spLocks noGrp="1"/>
          </p:cNvSpPr>
          <p:nvPr>
            <p:ph type="ftr" sz="quarter" idx="10"/>
          </p:nvPr>
        </p:nvSpPr>
        <p:spPr>
          <a:xfrm>
            <a:off x="1691680" y="6309320"/>
            <a:ext cx="4308500" cy="365125"/>
          </a:xfrm>
        </p:spPr>
        <p:txBody>
          <a:bodyPr/>
          <a:lstStyle>
            <a:lvl1pPr>
              <a:defRPr/>
            </a:lvl1pPr>
          </a:lstStyle>
          <a:p>
            <a:pPr>
              <a:defRPr/>
            </a:pPr>
            <a:endParaRPr lang="nl-NL" dirty="0"/>
          </a:p>
        </p:txBody>
      </p:sp>
      <p:sp>
        <p:nvSpPr>
          <p:cNvPr id="6" name="Tijdelijke aanduiding voor datum 3"/>
          <p:cNvSpPr>
            <a:spLocks noGrp="1"/>
          </p:cNvSpPr>
          <p:nvPr>
            <p:ph type="dt" sz="half" idx="11"/>
          </p:nvPr>
        </p:nvSpPr>
        <p:spPr>
          <a:xfrm>
            <a:off x="6264275" y="6309320"/>
            <a:ext cx="1633538" cy="365125"/>
          </a:xfrm>
        </p:spPr>
        <p:txBody>
          <a:bodyPr/>
          <a:lstStyle>
            <a:lvl1pPr algn="ctr">
              <a:defRPr/>
            </a:lvl1pPr>
          </a:lstStyle>
          <a:p>
            <a:pPr>
              <a:defRPr/>
            </a:pPr>
            <a:endParaRPr lang="nl-NL" dirty="0"/>
          </a:p>
        </p:txBody>
      </p:sp>
      <p:sp>
        <p:nvSpPr>
          <p:cNvPr id="7" name="Tijdelijke aanduiding voor dianummer 7"/>
          <p:cNvSpPr>
            <a:spLocks noGrp="1"/>
          </p:cNvSpPr>
          <p:nvPr>
            <p:ph type="sldNum" sz="quarter" idx="12"/>
          </p:nvPr>
        </p:nvSpPr>
        <p:spPr>
          <a:xfrm>
            <a:off x="8213030" y="6309320"/>
            <a:ext cx="679450" cy="365125"/>
          </a:xfrm>
        </p:spPr>
        <p:txBody>
          <a:bodyPr/>
          <a:lstStyle>
            <a:lvl1pPr algn="ctr">
              <a:defRPr/>
            </a:lvl1pPr>
          </a:lstStyle>
          <a:p>
            <a:pPr>
              <a:defRPr/>
            </a:pPr>
            <a:fld id="{D618DB21-BCE3-494C-A664-C25B57E85710}" type="slidenum">
              <a:rPr lang="nl-NL" smtClean="0"/>
              <a:pPr>
                <a:defRPr/>
              </a:pPr>
              <a:t>‹nr.›</a:t>
            </a:fld>
            <a:endParaRPr lang="nl-NL" dirty="0"/>
          </a:p>
        </p:txBody>
      </p:sp>
      <p:sp>
        <p:nvSpPr>
          <p:cNvPr id="3" name="Tijdelijke aanduiding voor tekst 2"/>
          <p:cNvSpPr>
            <a:spLocks noGrp="1"/>
          </p:cNvSpPr>
          <p:nvPr>
            <p:ph type="body" sz="quarter" idx="13"/>
          </p:nvPr>
        </p:nvSpPr>
        <p:spPr>
          <a:xfrm>
            <a:off x="647663" y="622076"/>
            <a:ext cx="7848674" cy="51831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234027552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htergrond jongema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620688"/>
            <a:ext cx="7848600" cy="5184648"/>
          </a:xfrm>
          <a:prstGeom prst="rect">
            <a:avLst/>
          </a:prstGeom>
        </p:spPr>
      </p:pic>
      <p:sp>
        <p:nvSpPr>
          <p:cNvPr id="5" name="Tijdelijke aanduiding voor voettekst 4"/>
          <p:cNvSpPr>
            <a:spLocks noGrp="1"/>
          </p:cNvSpPr>
          <p:nvPr>
            <p:ph type="ftr" sz="quarter" idx="10"/>
          </p:nvPr>
        </p:nvSpPr>
        <p:spPr>
          <a:xfrm>
            <a:off x="1691680" y="6309320"/>
            <a:ext cx="4308500" cy="365125"/>
          </a:xfrm>
        </p:spPr>
        <p:txBody>
          <a:bodyPr/>
          <a:lstStyle>
            <a:lvl1pPr>
              <a:defRPr/>
            </a:lvl1pPr>
          </a:lstStyle>
          <a:p>
            <a:pPr>
              <a:defRPr/>
            </a:pPr>
            <a:endParaRPr lang="nl-NL" dirty="0"/>
          </a:p>
        </p:txBody>
      </p:sp>
      <p:sp>
        <p:nvSpPr>
          <p:cNvPr id="6" name="Tijdelijke aanduiding voor datum 3"/>
          <p:cNvSpPr>
            <a:spLocks noGrp="1"/>
          </p:cNvSpPr>
          <p:nvPr>
            <p:ph type="dt" sz="half" idx="11"/>
          </p:nvPr>
        </p:nvSpPr>
        <p:spPr>
          <a:xfrm>
            <a:off x="6264275" y="6309320"/>
            <a:ext cx="1633538" cy="365125"/>
          </a:xfrm>
        </p:spPr>
        <p:txBody>
          <a:bodyPr/>
          <a:lstStyle>
            <a:lvl1pPr algn="ctr">
              <a:defRPr/>
            </a:lvl1pPr>
          </a:lstStyle>
          <a:p>
            <a:pPr>
              <a:defRPr/>
            </a:pPr>
            <a:endParaRPr lang="nl-NL" dirty="0"/>
          </a:p>
        </p:txBody>
      </p:sp>
      <p:sp>
        <p:nvSpPr>
          <p:cNvPr id="7" name="Tijdelijke aanduiding voor dianummer 7"/>
          <p:cNvSpPr>
            <a:spLocks noGrp="1"/>
          </p:cNvSpPr>
          <p:nvPr>
            <p:ph type="sldNum" sz="quarter" idx="12"/>
          </p:nvPr>
        </p:nvSpPr>
        <p:spPr>
          <a:xfrm>
            <a:off x="8213030" y="6309320"/>
            <a:ext cx="679450" cy="365125"/>
          </a:xfrm>
        </p:spPr>
        <p:txBody>
          <a:bodyPr/>
          <a:lstStyle>
            <a:lvl1pPr algn="ctr">
              <a:defRPr/>
            </a:lvl1pPr>
          </a:lstStyle>
          <a:p>
            <a:pPr>
              <a:defRPr/>
            </a:pPr>
            <a:fld id="{D618DB21-BCE3-494C-A664-C25B57E85710}" type="slidenum">
              <a:rPr lang="nl-NL" smtClean="0"/>
              <a:pPr>
                <a:defRPr/>
              </a:pPr>
              <a:t>‹nr.›</a:t>
            </a:fld>
            <a:endParaRPr lang="nl-NL" dirty="0"/>
          </a:p>
        </p:txBody>
      </p:sp>
      <p:sp>
        <p:nvSpPr>
          <p:cNvPr id="3" name="Tijdelijke aanduiding voor tekst 2"/>
          <p:cNvSpPr>
            <a:spLocks noGrp="1"/>
          </p:cNvSpPr>
          <p:nvPr>
            <p:ph type="body" sz="quarter" idx="13"/>
          </p:nvPr>
        </p:nvSpPr>
        <p:spPr>
          <a:xfrm>
            <a:off x="647663" y="622076"/>
            <a:ext cx="7848674" cy="51831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40868921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jdelijke aanduiding voor titel 1"/>
          <p:cNvSpPr>
            <a:spLocks noGrp="1"/>
          </p:cNvSpPr>
          <p:nvPr>
            <p:ph type="title"/>
          </p:nvPr>
        </p:nvSpPr>
        <p:spPr bwMode="auto">
          <a:xfrm>
            <a:off x="0" y="0"/>
            <a:ext cx="9144000" cy="9244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dirty="0" smtClean="0"/>
              <a:t>Klik om de stijl te bewerken</a:t>
            </a:r>
          </a:p>
        </p:txBody>
      </p:sp>
      <p:sp>
        <p:nvSpPr>
          <p:cNvPr id="1028" name="Tijdelijke aanduiding voor tekst 2"/>
          <p:cNvSpPr>
            <a:spLocks noGrp="1"/>
          </p:cNvSpPr>
          <p:nvPr>
            <p:ph type="body" idx="1"/>
          </p:nvPr>
        </p:nvSpPr>
        <p:spPr bwMode="auto">
          <a:xfrm>
            <a:off x="457200" y="1071545"/>
            <a:ext cx="8229600" cy="51182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sp>
        <p:nvSpPr>
          <p:cNvPr id="5" name="Tijdelijke aanduiding voor voettekst 4"/>
          <p:cNvSpPr>
            <a:spLocks noGrp="1"/>
          </p:cNvSpPr>
          <p:nvPr>
            <p:ph type="ftr" sz="quarter" idx="3"/>
          </p:nvPr>
        </p:nvSpPr>
        <p:spPr>
          <a:xfrm>
            <a:off x="1691680" y="6309320"/>
            <a:ext cx="43085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tx1"/>
                </a:solidFill>
                <a:latin typeface="Verdana" pitchFamily="34" charset="0"/>
              </a:defRPr>
            </a:lvl1pPr>
          </a:lstStyle>
          <a:p>
            <a:pPr>
              <a:defRPr/>
            </a:pPr>
            <a:endParaRPr lang="nl-NL" dirty="0"/>
          </a:p>
        </p:txBody>
      </p:sp>
      <p:sp>
        <p:nvSpPr>
          <p:cNvPr id="4" name="Tijdelijke aanduiding voor datum 3"/>
          <p:cNvSpPr>
            <a:spLocks noGrp="1"/>
          </p:cNvSpPr>
          <p:nvPr>
            <p:ph type="dt" sz="half" idx="2"/>
          </p:nvPr>
        </p:nvSpPr>
        <p:spPr>
          <a:xfrm>
            <a:off x="6264275" y="6309320"/>
            <a:ext cx="1633538"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solidFill>
                <a:latin typeface="Verdana" pitchFamily="34" charset="0"/>
              </a:defRPr>
            </a:lvl1pPr>
          </a:lstStyle>
          <a:p>
            <a:pPr algn="ctr">
              <a:defRPr/>
            </a:pPr>
            <a:endParaRPr lang="nl-NL" dirty="0"/>
          </a:p>
        </p:txBody>
      </p:sp>
      <p:sp>
        <p:nvSpPr>
          <p:cNvPr id="8" name="Tijdelijke aanduiding voor dianummer 7"/>
          <p:cNvSpPr>
            <a:spLocks noGrp="1"/>
          </p:cNvSpPr>
          <p:nvPr>
            <p:ph type="sldNum" sz="quarter" idx="4"/>
          </p:nvPr>
        </p:nvSpPr>
        <p:spPr>
          <a:xfrm>
            <a:off x="8172400" y="6309320"/>
            <a:ext cx="679450" cy="365125"/>
          </a:xfrm>
          <a:prstGeom prst="rect">
            <a:avLst/>
          </a:prstGeom>
        </p:spPr>
        <p:txBody>
          <a:bodyPr vert="horz" lIns="91440" tIns="45720" rIns="91440" bIns="45720" rtlCol="0" anchor="ctr"/>
          <a:lstStyle>
            <a:lvl1pPr algn="r" fontAlgn="auto">
              <a:spcBef>
                <a:spcPts val="0"/>
              </a:spcBef>
              <a:spcAft>
                <a:spcPts val="0"/>
              </a:spcAft>
              <a:defRPr sz="1100" baseline="0">
                <a:solidFill>
                  <a:schemeClr val="tx1"/>
                </a:solidFill>
                <a:latin typeface="Verdana" pitchFamily="34" charset="0"/>
              </a:defRPr>
            </a:lvl1pPr>
          </a:lstStyle>
          <a:p>
            <a:pPr algn="ctr">
              <a:defRPr/>
            </a:pPr>
            <a:fld id="{EA372BF1-8A93-46A0-BD97-04ADD0EA075F}" type="slidenum">
              <a:rPr lang="nl-NL" smtClean="0"/>
              <a:pPr algn="ctr">
                <a:defRPr/>
              </a:pPr>
              <a:t>‹nr.›</a:t>
            </a:fld>
            <a:endParaRPr lang="nl-NL" dirty="0"/>
          </a:p>
        </p:txBody>
      </p:sp>
      <p:pic>
        <p:nvPicPr>
          <p:cNvPr id="2" name="Afbeelding 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6512" y="6040929"/>
            <a:ext cx="1803811" cy="901905"/>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78" r:id="rId6"/>
    <p:sldLayoutId id="2147483679" r:id="rId7"/>
    <p:sldLayoutId id="2147483694" r:id="rId8"/>
    <p:sldLayoutId id="2147483695" r:id="rId9"/>
    <p:sldLayoutId id="2147483696" r:id="rId10"/>
    <p:sldLayoutId id="2147483697" r:id="rId11"/>
    <p:sldLayoutId id="2147483698" r:id="rId12"/>
    <p:sldLayoutId id="2147483699" r:id="rId13"/>
    <p:sldLayoutId id="2147483680" r:id="rId14"/>
    <p:sldLayoutId id="2147483681" r:id="rId15"/>
    <p:sldLayoutId id="2147483682" r:id="rId16"/>
  </p:sldLayoutIdLst>
  <p:hf hdr="0"/>
  <p:txStyles>
    <p:titleStyle>
      <a:lvl1pPr algn="ctr" rtl="0" eaLnBrk="1" fontAlgn="base" hangingPunct="1">
        <a:spcBef>
          <a:spcPct val="0"/>
        </a:spcBef>
        <a:spcAft>
          <a:spcPct val="0"/>
        </a:spcAft>
        <a:defRPr sz="3600" b="1" kern="1200">
          <a:solidFill>
            <a:srgbClr val="E20031"/>
          </a:solidFill>
          <a:latin typeface="Verdana" pitchFamily="34" charset="0"/>
          <a:ea typeface="+mj-ea"/>
          <a:cs typeface="+mj-cs"/>
        </a:defRPr>
      </a:lvl1pPr>
      <a:lvl2pPr algn="ctr" rtl="0" eaLnBrk="1" fontAlgn="base" hangingPunct="1">
        <a:spcBef>
          <a:spcPct val="0"/>
        </a:spcBef>
        <a:spcAft>
          <a:spcPct val="0"/>
        </a:spcAft>
        <a:defRPr sz="3600" b="1">
          <a:solidFill>
            <a:srgbClr val="E20031"/>
          </a:solidFill>
          <a:latin typeface="Verdana" pitchFamily="34" charset="0"/>
        </a:defRPr>
      </a:lvl2pPr>
      <a:lvl3pPr algn="ctr" rtl="0" eaLnBrk="1" fontAlgn="base" hangingPunct="1">
        <a:spcBef>
          <a:spcPct val="0"/>
        </a:spcBef>
        <a:spcAft>
          <a:spcPct val="0"/>
        </a:spcAft>
        <a:defRPr sz="3600" b="1">
          <a:solidFill>
            <a:srgbClr val="E20031"/>
          </a:solidFill>
          <a:latin typeface="Verdana" pitchFamily="34" charset="0"/>
        </a:defRPr>
      </a:lvl3pPr>
      <a:lvl4pPr algn="ctr" rtl="0" eaLnBrk="1" fontAlgn="base" hangingPunct="1">
        <a:spcBef>
          <a:spcPct val="0"/>
        </a:spcBef>
        <a:spcAft>
          <a:spcPct val="0"/>
        </a:spcAft>
        <a:defRPr sz="3600" b="1">
          <a:solidFill>
            <a:srgbClr val="E20031"/>
          </a:solidFill>
          <a:latin typeface="Verdana" pitchFamily="34" charset="0"/>
        </a:defRPr>
      </a:lvl4pPr>
      <a:lvl5pPr algn="ctr" rtl="0" eaLnBrk="1" fontAlgn="base" hangingPunct="1">
        <a:spcBef>
          <a:spcPct val="0"/>
        </a:spcBef>
        <a:spcAft>
          <a:spcPct val="0"/>
        </a:spcAft>
        <a:defRPr sz="3600" b="1">
          <a:solidFill>
            <a:srgbClr val="E20031"/>
          </a:solidFill>
          <a:latin typeface="Verdana" pitchFamily="34" charset="0"/>
        </a:defRPr>
      </a:lvl5pPr>
      <a:lvl6pPr marL="457200" algn="ctr" rtl="0" eaLnBrk="1" fontAlgn="base" hangingPunct="1">
        <a:spcBef>
          <a:spcPct val="0"/>
        </a:spcBef>
        <a:spcAft>
          <a:spcPct val="0"/>
        </a:spcAft>
        <a:defRPr sz="3600" b="1">
          <a:solidFill>
            <a:srgbClr val="E20031"/>
          </a:solidFill>
          <a:latin typeface="Verdana" pitchFamily="34" charset="0"/>
        </a:defRPr>
      </a:lvl6pPr>
      <a:lvl7pPr marL="914400" algn="ctr" rtl="0" eaLnBrk="1" fontAlgn="base" hangingPunct="1">
        <a:spcBef>
          <a:spcPct val="0"/>
        </a:spcBef>
        <a:spcAft>
          <a:spcPct val="0"/>
        </a:spcAft>
        <a:defRPr sz="3600" b="1">
          <a:solidFill>
            <a:srgbClr val="E20031"/>
          </a:solidFill>
          <a:latin typeface="Verdana" pitchFamily="34" charset="0"/>
        </a:defRPr>
      </a:lvl7pPr>
      <a:lvl8pPr marL="1371600" algn="ctr" rtl="0" eaLnBrk="1" fontAlgn="base" hangingPunct="1">
        <a:spcBef>
          <a:spcPct val="0"/>
        </a:spcBef>
        <a:spcAft>
          <a:spcPct val="0"/>
        </a:spcAft>
        <a:defRPr sz="3600" b="1">
          <a:solidFill>
            <a:srgbClr val="E20031"/>
          </a:solidFill>
          <a:latin typeface="Verdana" pitchFamily="34" charset="0"/>
        </a:defRPr>
      </a:lvl8pPr>
      <a:lvl9pPr marL="1828800" algn="ctr" rtl="0" eaLnBrk="1" fontAlgn="base" hangingPunct="1">
        <a:spcBef>
          <a:spcPct val="0"/>
        </a:spcBef>
        <a:spcAft>
          <a:spcPct val="0"/>
        </a:spcAft>
        <a:defRPr sz="3600" b="1">
          <a:solidFill>
            <a:srgbClr val="E20031"/>
          </a:solidFill>
          <a:latin typeface="Verdana" pitchFamily="34" charset="0"/>
        </a:defRPr>
      </a:lvl9pPr>
    </p:titleStyle>
    <p:bodyStyle>
      <a:lvl1pPr marL="342900" indent="-342900" algn="l" rtl="0" eaLnBrk="1" fontAlgn="base" hangingPunct="1">
        <a:spcBef>
          <a:spcPct val="20000"/>
        </a:spcBef>
        <a:spcAft>
          <a:spcPct val="0"/>
        </a:spcAft>
        <a:buClr>
          <a:srgbClr val="E20031"/>
        </a:buClr>
        <a:buFont typeface="Arial" pitchFamily="34" charset="0"/>
        <a:buChar char="•"/>
        <a:defRPr sz="3200" kern="1200">
          <a:solidFill>
            <a:srgbClr val="404040"/>
          </a:solidFill>
          <a:latin typeface="Verdana" pitchFamily="34" charset="0"/>
          <a:ea typeface="+mn-ea"/>
          <a:cs typeface="+mn-cs"/>
        </a:defRPr>
      </a:lvl1pPr>
      <a:lvl2pPr marL="742950" indent="-285750" algn="l" rtl="0" eaLnBrk="1" fontAlgn="base" hangingPunct="1">
        <a:spcBef>
          <a:spcPct val="20000"/>
        </a:spcBef>
        <a:spcAft>
          <a:spcPct val="0"/>
        </a:spcAft>
        <a:buClr>
          <a:srgbClr val="E20031"/>
        </a:buClr>
        <a:buFont typeface="Arial" charset="0"/>
        <a:buChar char="–"/>
        <a:defRPr sz="2800" kern="1200">
          <a:solidFill>
            <a:srgbClr val="404040"/>
          </a:solidFill>
          <a:latin typeface="Verdana" pitchFamily="34" charset="0"/>
          <a:ea typeface="+mn-ea"/>
          <a:cs typeface="+mn-cs"/>
        </a:defRPr>
      </a:lvl2pPr>
      <a:lvl3pPr marL="1143000" indent="-228600" algn="l" rtl="0" eaLnBrk="1" fontAlgn="base" hangingPunct="1">
        <a:spcBef>
          <a:spcPct val="20000"/>
        </a:spcBef>
        <a:spcAft>
          <a:spcPct val="0"/>
        </a:spcAft>
        <a:buClr>
          <a:srgbClr val="E20031"/>
        </a:buClr>
        <a:buFont typeface="Arial" charset="0"/>
        <a:buChar char="•"/>
        <a:defRPr sz="2400" kern="1200">
          <a:solidFill>
            <a:srgbClr val="404040"/>
          </a:solidFill>
          <a:latin typeface="Verdana" pitchFamily="34" charset="0"/>
          <a:ea typeface="+mn-ea"/>
          <a:cs typeface="+mn-cs"/>
        </a:defRPr>
      </a:lvl3pPr>
      <a:lvl4pPr marL="1600200" indent="-228600" algn="l" rtl="0" eaLnBrk="1" fontAlgn="base" hangingPunct="1">
        <a:spcBef>
          <a:spcPct val="20000"/>
        </a:spcBef>
        <a:spcAft>
          <a:spcPct val="0"/>
        </a:spcAft>
        <a:buClr>
          <a:srgbClr val="E20031"/>
        </a:buClr>
        <a:buFont typeface="Arial" charset="0"/>
        <a:buChar char="–"/>
        <a:defRPr sz="2000" kern="1200">
          <a:solidFill>
            <a:srgbClr val="404040"/>
          </a:solidFill>
          <a:latin typeface="Verdana" pitchFamily="34" charset="0"/>
          <a:ea typeface="+mn-ea"/>
          <a:cs typeface="+mn-cs"/>
        </a:defRPr>
      </a:lvl4pPr>
      <a:lvl5pPr marL="2057400" indent="-228600" algn="l" rtl="0" eaLnBrk="1" fontAlgn="base" hangingPunct="1">
        <a:spcBef>
          <a:spcPct val="20000"/>
        </a:spcBef>
        <a:spcAft>
          <a:spcPct val="0"/>
        </a:spcAft>
        <a:buClr>
          <a:srgbClr val="E20031"/>
        </a:buClr>
        <a:buFont typeface="Arial" charset="0"/>
        <a:buChar char="»"/>
        <a:defRPr sz="2000" kern="1200">
          <a:solidFill>
            <a:srgbClr val="404040"/>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larnold@trimbos.n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7611" y="1484784"/>
            <a:ext cx="7344816" cy="1470025"/>
          </a:xfrm>
        </p:spPr>
        <p:txBody>
          <a:bodyPr/>
          <a:lstStyle/>
          <a:p>
            <a:pPr hangingPunct="0"/>
            <a:r>
              <a:rPr lang="nl-NL" sz="3800" dirty="0" smtClean="0"/>
              <a:t>Kennisagenda ouderenpsychiatrie</a:t>
            </a:r>
            <a:r>
              <a:rPr lang="nl-NL" sz="3600" dirty="0" smtClean="0"/>
              <a:t/>
            </a:r>
            <a:br>
              <a:rPr lang="nl-NL" sz="3600" dirty="0" smtClean="0"/>
            </a:br>
            <a:r>
              <a:rPr lang="nl-NL" sz="3600" dirty="0" smtClean="0"/>
              <a:t/>
            </a:r>
            <a:br>
              <a:rPr lang="nl-NL" sz="3600" dirty="0" smtClean="0"/>
            </a:br>
            <a:r>
              <a:rPr lang="nl-NL" sz="2800" b="0" i="1" dirty="0" smtClean="0"/>
              <a:t>Wat zijn de prioriteiten voor de komende jaren?</a:t>
            </a:r>
            <a:r>
              <a:rPr lang="nl-NL" sz="3600" dirty="0"/>
              <a:t/>
            </a:r>
            <a:br>
              <a:rPr lang="nl-NL" sz="3600" dirty="0"/>
            </a:br>
            <a:endParaRPr lang="nl-NL" sz="3600" dirty="0"/>
          </a:p>
        </p:txBody>
      </p:sp>
      <p:sp>
        <p:nvSpPr>
          <p:cNvPr id="7" name="Ondertitel 6"/>
          <p:cNvSpPr>
            <a:spLocks noGrp="1"/>
          </p:cNvSpPr>
          <p:nvPr>
            <p:ph type="subTitle" idx="1"/>
          </p:nvPr>
        </p:nvSpPr>
        <p:spPr>
          <a:xfrm>
            <a:off x="467544" y="4067112"/>
            <a:ext cx="5572132" cy="570934"/>
          </a:xfrm>
        </p:spPr>
        <p:txBody>
          <a:bodyPr/>
          <a:lstStyle/>
          <a:p>
            <a:pPr algn="l"/>
            <a:r>
              <a:rPr lang="nl-NL" sz="1800" dirty="0" smtClean="0"/>
              <a:t>Dr. Bernadette Willemse</a:t>
            </a:r>
          </a:p>
          <a:p>
            <a:pPr algn="l"/>
            <a:r>
              <a:rPr lang="nl-NL" sz="1800" dirty="0" smtClean="0"/>
              <a:t>Programmahoofd Ouderen</a:t>
            </a:r>
          </a:p>
        </p:txBody>
      </p:sp>
      <p:pic>
        <p:nvPicPr>
          <p:cNvPr id="4" name="Afbeelding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5805264"/>
            <a:ext cx="2304256" cy="5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25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486357"/>
            <a:ext cx="9144000" cy="523875"/>
          </a:xfrm>
        </p:spPr>
        <p:txBody>
          <a:bodyPr/>
          <a:lstStyle/>
          <a:p>
            <a:pPr eaLnBrk="1" hangingPunct="1"/>
            <a:r>
              <a:rPr lang="en-US" altLang="nl-NL" sz="3200" dirty="0"/>
              <a:t>7</a:t>
            </a:r>
            <a:r>
              <a:rPr lang="en-US" altLang="nl-NL" sz="3200" dirty="0" smtClean="0"/>
              <a:t>. </a:t>
            </a:r>
            <a:r>
              <a:rPr lang="en-US" altLang="nl-NL" sz="3200" dirty="0" err="1" smtClean="0"/>
              <a:t>Samenwerking</a:t>
            </a:r>
            <a:r>
              <a:rPr lang="en-US" altLang="nl-NL" sz="3200" dirty="0" smtClean="0"/>
              <a:t> GGZ en VVT</a:t>
            </a:r>
          </a:p>
        </p:txBody>
      </p:sp>
      <p:sp>
        <p:nvSpPr>
          <p:cNvPr id="320515" name="Rectangle 3"/>
          <p:cNvSpPr>
            <a:spLocks noGrp="1" noChangeArrowheads="1"/>
          </p:cNvSpPr>
          <p:nvPr>
            <p:ph type="body" idx="1"/>
          </p:nvPr>
        </p:nvSpPr>
        <p:spPr>
          <a:xfrm>
            <a:off x="642938" y="1428750"/>
            <a:ext cx="8064500" cy="3959225"/>
          </a:xfrm>
        </p:spPr>
        <p:txBody>
          <a:bodyPr/>
          <a:lstStyle/>
          <a:p>
            <a:r>
              <a:rPr lang="nl-NL" sz="2400" dirty="0" smtClean="0"/>
              <a:t>Welke best-</a:t>
            </a:r>
            <a:r>
              <a:rPr lang="nl-NL" sz="2400" dirty="0" err="1" smtClean="0"/>
              <a:t>practices</a:t>
            </a:r>
            <a:r>
              <a:rPr lang="nl-NL" sz="2400" dirty="0" smtClean="0"/>
              <a:t> </a:t>
            </a:r>
            <a:r>
              <a:rPr lang="nl-NL" sz="2400" dirty="0"/>
              <a:t>van samenwerking tussen GGZ en VVT kennen we?</a:t>
            </a:r>
          </a:p>
          <a:p>
            <a:r>
              <a:rPr lang="nl-NL" sz="2400" dirty="0"/>
              <a:t>Wat zijn belangrijke factoren voor een succesvolle samenwerking?</a:t>
            </a:r>
          </a:p>
          <a:p>
            <a:r>
              <a:rPr lang="nl-NL" sz="2400" dirty="0"/>
              <a:t>Hoe kan de ketenzorg het beste </a:t>
            </a:r>
            <a:r>
              <a:rPr lang="nl-NL" sz="2400" dirty="0" smtClean="0"/>
              <a:t>gefinancierd </a:t>
            </a:r>
            <a:r>
              <a:rPr lang="nl-NL" sz="2400" dirty="0"/>
              <a:t>worden?</a:t>
            </a:r>
          </a:p>
          <a:p>
            <a:r>
              <a:rPr lang="nl-NL" sz="2400" dirty="0"/>
              <a:t>Hoe borgen we goede zorg voor ouderen met dubbelproblematiek en zorgen </a:t>
            </a:r>
            <a:r>
              <a:rPr lang="nl-NL" sz="2400" dirty="0" smtClean="0"/>
              <a:t>we dat </a:t>
            </a:r>
            <a:r>
              <a:rPr lang="nl-NL" sz="2400" dirty="0"/>
              <a:t>zij niet tussen wal en schip vallen?</a:t>
            </a:r>
          </a:p>
          <a:p>
            <a:r>
              <a:rPr lang="nl-NL" sz="2400" dirty="0"/>
              <a:t>Hoe kunnen problemen in </a:t>
            </a:r>
            <a:r>
              <a:rPr lang="nl-NL" sz="2400" dirty="0" smtClean="0"/>
              <a:t>financiering </a:t>
            </a:r>
            <a:r>
              <a:rPr lang="nl-NL" sz="2400" dirty="0"/>
              <a:t>in de transitie van GGZ en VVT </a:t>
            </a:r>
            <a:r>
              <a:rPr lang="nl-NL" sz="2400" dirty="0" smtClean="0"/>
              <a:t>opgelost worden</a:t>
            </a:r>
            <a:r>
              <a:rPr lang="nl-NL" sz="2400" dirty="0"/>
              <a:t>?</a:t>
            </a:r>
            <a:endParaRPr lang="nl-NL" sz="2200" dirty="0" smtClean="0"/>
          </a:p>
        </p:txBody>
      </p:sp>
      <p:sp>
        <p:nvSpPr>
          <p:cNvPr id="44036" name="Tijdelijke aanduiding voor datum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fld id="{1ABAB05D-C402-4321-9499-35A252F3FD39}" type="datetime1">
              <a:rPr lang="nl-NL" altLang="nl-NL" sz="1200" smtClean="0">
                <a:solidFill>
                  <a:srgbClr val="FFFFFF"/>
                </a:solidFill>
              </a:rPr>
              <a:pPr fontAlgn="base">
                <a:spcBef>
                  <a:spcPct val="0"/>
                </a:spcBef>
                <a:spcAft>
                  <a:spcPct val="0"/>
                </a:spcAft>
                <a:buClrTx/>
                <a:buFontTx/>
                <a:buNone/>
              </a:pPr>
              <a:t>15-11-2017</a:t>
            </a:fld>
            <a:endParaRPr lang="nl-NL" altLang="nl-NL" sz="1200" smtClean="0">
              <a:solidFill>
                <a:srgbClr val="FFFFFF"/>
              </a:solidFill>
            </a:endParaRPr>
          </a:p>
        </p:txBody>
      </p:sp>
      <p:sp>
        <p:nvSpPr>
          <p:cNvPr id="44037" name="Tijdelijke aanduiding voor voettekst 5"/>
          <p:cNvSpPr>
            <a:spLocks noGrp="1"/>
          </p:cNvSpPr>
          <p:nvPr>
            <p:ph type="ftr" sz="quarter" idx="10"/>
          </p:nvPr>
        </p:nvSpPr>
        <p:spPr bwMode="auto">
          <a:xfrm>
            <a:off x="2555875" y="6492875"/>
            <a:ext cx="35718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r>
              <a:rPr lang="nl-NL" altLang="nl-NL" sz="1200" smtClean="0">
                <a:solidFill>
                  <a:srgbClr val="FFFFFF"/>
                </a:solidFill>
              </a:rPr>
              <a:t>leergang implementatie</a:t>
            </a:r>
          </a:p>
        </p:txBody>
      </p:sp>
      <p:pic>
        <p:nvPicPr>
          <p:cNvPr id="6" name="Afbeelding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585" y="6198757"/>
            <a:ext cx="2304430" cy="5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945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486357"/>
            <a:ext cx="9144000" cy="523875"/>
          </a:xfrm>
        </p:spPr>
        <p:txBody>
          <a:bodyPr/>
          <a:lstStyle/>
          <a:p>
            <a:pPr eaLnBrk="1" hangingPunct="1"/>
            <a:r>
              <a:rPr lang="en-US" altLang="nl-NL" sz="3200" dirty="0" smtClean="0"/>
              <a:t>Invitational </a:t>
            </a:r>
            <a:r>
              <a:rPr lang="en-US" altLang="nl-NL" sz="3200" dirty="0" err="1" smtClean="0"/>
              <a:t>samenwerking</a:t>
            </a:r>
            <a:r>
              <a:rPr lang="en-US" altLang="nl-NL" sz="3200" dirty="0" smtClean="0"/>
              <a:t> </a:t>
            </a:r>
            <a:r>
              <a:rPr lang="en-US" altLang="nl-NL" sz="3200" smtClean="0"/>
              <a:t>sectoren</a:t>
            </a:r>
            <a:endParaRPr lang="en-US" altLang="nl-NL" sz="3200" dirty="0" smtClean="0"/>
          </a:p>
        </p:txBody>
      </p:sp>
      <p:sp>
        <p:nvSpPr>
          <p:cNvPr id="320515" name="Rectangle 3"/>
          <p:cNvSpPr>
            <a:spLocks noGrp="1" noChangeArrowheads="1"/>
          </p:cNvSpPr>
          <p:nvPr>
            <p:ph type="body" idx="1"/>
          </p:nvPr>
        </p:nvSpPr>
        <p:spPr>
          <a:xfrm>
            <a:off x="642938" y="1428750"/>
            <a:ext cx="8064500" cy="3959225"/>
          </a:xfrm>
        </p:spPr>
        <p:txBody>
          <a:bodyPr/>
          <a:lstStyle/>
          <a:p>
            <a:endParaRPr lang="nl-NL" sz="2000" u="sng" dirty="0" smtClean="0"/>
          </a:p>
          <a:p>
            <a:r>
              <a:rPr lang="nl-NL" sz="2000" u="sng" dirty="0" smtClean="0"/>
              <a:t>Voor wie? </a:t>
            </a:r>
            <a:endParaRPr lang="nl-NL" sz="2000" u="sng" dirty="0"/>
          </a:p>
          <a:p>
            <a:pPr marL="0" indent="0">
              <a:buNone/>
            </a:pPr>
            <a:r>
              <a:rPr lang="nl-NL" sz="2000" dirty="0" smtClean="0"/>
              <a:t>Vertegenwoordigers van organisaties die ervaring hebben met een gezamenlijk project vanuit GGZ en VVT.</a:t>
            </a:r>
          </a:p>
          <a:p>
            <a:r>
              <a:rPr lang="nl-NL" sz="2000" u="sng" dirty="0" smtClean="0"/>
              <a:t>Wanneer? </a:t>
            </a:r>
          </a:p>
          <a:p>
            <a:pPr marL="0" indent="0">
              <a:buNone/>
            </a:pPr>
            <a:r>
              <a:rPr lang="nl-NL" sz="2000" dirty="0" smtClean="0"/>
              <a:t>In </a:t>
            </a:r>
            <a:r>
              <a:rPr lang="nl-NL" sz="2000" dirty="0"/>
              <a:t>voorjaar 2018 </a:t>
            </a:r>
            <a:r>
              <a:rPr lang="nl-NL" sz="2000" dirty="0" smtClean="0"/>
              <a:t>bijeenkomst</a:t>
            </a:r>
          </a:p>
          <a:p>
            <a:r>
              <a:rPr lang="nl-NL" sz="2000" u="sng" dirty="0" smtClean="0"/>
              <a:t>Doel? </a:t>
            </a:r>
          </a:p>
          <a:p>
            <a:pPr marL="0" indent="0">
              <a:buNone/>
            </a:pPr>
            <a:r>
              <a:rPr lang="nl-NL" sz="2000" dirty="0" smtClean="0"/>
              <a:t>Overzicht krijgen van initiatieven. Gezamenlijke lessen: belemmerende en bevorderende factoren voor samenwerking</a:t>
            </a:r>
            <a:endParaRPr lang="nl-NL" sz="2000" dirty="0" smtClean="0"/>
          </a:p>
          <a:p>
            <a:r>
              <a:rPr lang="nl-NL" sz="2000" dirty="0" smtClean="0"/>
              <a:t>Interesse?</a:t>
            </a:r>
          </a:p>
          <a:p>
            <a:pPr marL="0" indent="0">
              <a:buNone/>
            </a:pPr>
            <a:r>
              <a:rPr lang="nl-NL" sz="2000" dirty="0" smtClean="0"/>
              <a:t>Neem contact op met Lonneke Arnold </a:t>
            </a:r>
            <a:r>
              <a:rPr lang="nl-NL" sz="2000" dirty="0" smtClean="0">
                <a:hlinkClick r:id="rId3"/>
              </a:rPr>
              <a:t>larnold@trimbos.nl</a:t>
            </a:r>
            <a:r>
              <a:rPr lang="nl-NL" sz="2000" dirty="0" smtClean="0"/>
              <a:t> </a:t>
            </a:r>
          </a:p>
        </p:txBody>
      </p:sp>
      <p:sp>
        <p:nvSpPr>
          <p:cNvPr id="44036" name="Tijdelijke aanduiding voor datum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fld id="{1ABAB05D-C402-4321-9499-35A252F3FD39}" type="datetime1">
              <a:rPr lang="nl-NL" altLang="nl-NL" sz="1200" smtClean="0">
                <a:solidFill>
                  <a:srgbClr val="FFFFFF"/>
                </a:solidFill>
              </a:rPr>
              <a:pPr fontAlgn="base">
                <a:spcBef>
                  <a:spcPct val="0"/>
                </a:spcBef>
                <a:spcAft>
                  <a:spcPct val="0"/>
                </a:spcAft>
                <a:buClrTx/>
                <a:buFontTx/>
                <a:buNone/>
              </a:pPr>
              <a:t>15-11-2017</a:t>
            </a:fld>
            <a:endParaRPr lang="nl-NL" altLang="nl-NL" sz="1200" smtClean="0">
              <a:solidFill>
                <a:srgbClr val="FFFFFF"/>
              </a:solidFill>
            </a:endParaRPr>
          </a:p>
        </p:txBody>
      </p:sp>
      <p:sp>
        <p:nvSpPr>
          <p:cNvPr id="44037" name="Tijdelijke aanduiding voor voettekst 5"/>
          <p:cNvSpPr>
            <a:spLocks noGrp="1"/>
          </p:cNvSpPr>
          <p:nvPr>
            <p:ph type="ftr" sz="quarter" idx="10"/>
          </p:nvPr>
        </p:nvSpPr>
        <p:spPr bwMode="auto">
          <a:xfrm>
            <a:off x="2555875" y="6492875"/>
            <a:ext cx="35718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r>
              <a:rPr lang="nl-NL" altLang="nl-NL" sz="1200" smtClean="0">
                <a:solidFill>
                  <a:srgbClr val="FFFFFF"/>
                </a:solidFill>
              </a:rPr>
              <a:t>leergang implementatie</a:t>
            </a:r>
          </a:p>
        </p:txBody>
      </p:sp>
      <p:pic>
        <p:nvPicPr>
          <p:cNvPr id="6" name="Afbeelding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7585" y="6198757"/>
            <a:ext cx="2304430" cy="5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0460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4294967295"/>
          </p:nvPr>
        </p:nvSpPr>
        <p:spPr>
          <a:xfrm>
            <a:off x="1691680" y="6309320"/>
            <a:ext cx="4308500" cy="365125"/>
          </a:xfrm>
          <a:prstGeom prst="rect">
            <a:avLst/>
          </a:prstGeom>
        </p:spPr>
        <p:txBody>
          <a:bodyPr/>
          <a:lstStyle/>
          <a:p>
            <a:pPr>
              <a:defRPr/>
            </a:pPr>
            <a:endParaRPr lang="nl-NL"/>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8681" y="671298"/>
            <a:ext cx="12171525" cy="6430110"/>
          </a:xfrm>
          <a:prstGeom prst="rect">
            <a:avLst/>
          </a:prstGeom>
          <a:ln>
            <a:noFill/>
          </a:ln>
          <a:effectLst>
            <a:softEdge rad="112500"/>
          </a:effectLst>
        </p:spPr>
      </p:pic>
      <p:sp>
        <p:nvSpPr>
          <p:cNvPr id="9" name="Tijdelijke aanduiding voor inhoud 1"/>
          <p:cNvSpPr txBox="1">
            <a:spLocks/>
          </p:cNvSpPr>
          <p:nvPr/>
        </p:nvSpPr>
        <p:spPr bwMode="auto">
          <a:xfrm>
            <a:off x="4860032" y="4338260"/>
            <a:ext cx="3384376" cy="22630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E20031"/>
              </a:buClr>
              <a:buFont typeface="Arial" pitchFamily="34" charset="0"/>
              <a:buChar char="•"/>
              <a:defRPr sz="3200" kern="1200">
                <a:solidFill>
                  <a:schemeClr val="tx1">
                    <a:lumMod val="75000"/>
                    <a:lumOff val="25000"/>
                  </a:schemeClr>
                </a:solidFill>
                <a:latin typeface="Verdana" pitchFamily="34" charset="0"/>
                <a:ea typeface="+mn-ea"/>
                <a:cs typeface="+mn-cs"/>
              </a:defRPr>
            </a:lvl1pPr>
            <a:lvl2pPr marL="742950" indent="-285750" algn="l" rtl="0" eaLnBrk="1" fontAlgn="base" hangingPunct="1">
              <a:spcBef>
                <a:spcPct val="20000"/>
              </a:spcBef>
              <a:spcAft>
                <a:spcPct val="0"/>
              </a:spcAft>
              <a:buClr>
                <a:srgbClr val="E20031"/>
              </a:buClr>
              <a:buFont typeface="Arial" charset="0"/>
              <a:buChar char="–"/>
              <a:defRPr sz="2800" kern="1200">
                <a:solidFill>
                  <a:schemeClr val="tx1">
                    <a:lumMod val="75000"/>
                    <a:lumOff val="25000"/>
                  </a:schemeClr>
                </a:solidFill>
                <a:latin typeface="Verdana" pitchFamily="34" charset="0"/>
                <a:ea typeface="+mn-ea"/>
                <a:cs typeface="+mn-cs"/>
              </a:defRPr>
            </a:lvl2pPr>
            <a:lvl3pPr marL="1143000" indent="-228600" algn="l" rtl="0" eaLnBrk="1" fontAlgn="base" hangingPunct="1">
              <a:spcBef>
                <a:spcPct val="20000"/>
              </a:spcBef>
              <a:spcAft>
                <a:spcPct val="0"/>
              </a:spcAft>
              <a:buClr>
                <a:srgbClr val="E20031"/>
              </a:buClr>
              <a:buFont typeface="Arial" charset="0"/>
              <a:buChar char="•"/>
              <a:defRPr sz="2400" kern="1200">
                <a:solidFill>
                  <a:schemeClr val="tx1">
                    <a:lumMod val="75000"/>
                    <a:lumOff val="25000"/>
                  </a:schemeClr>
                </a:solidFill>
                <a:latin typeface="Verdana" pitchFamily="34" charset="0"/>
                <a:ea typeface="+mn-ea"/>
                <a:cs typeface="+mn-cs"/>
              </a:defRPr>
            </a:lvl3pPr>
            <a:lvl4pPr marL="1600200" indent="-228600" algn="l" rtl="0" eaLnBrk="1" fontAlgn="base" hangingPunct="1">
              <a:spcBef>
                <a:spcPct val="20000"/>
              </a:spcBef>
              <a:spcAft>
                <a:spcPct val="0"/>
              </a:spcAft>
              <a:buClr>
                <a:srgbClr val="E20031"/>
              </a:buClr>
              <a:buFont typeface="Arial" charset="0"/>
              <a:buChar char="–"/>
              <a:defRPr sz="2000" kern="1200">
                <a:solidFill>
                  <a:schemeClr val="tx1">
                    <a:lumMod val="75000"/>
                    <a:lumOff val="25000"/>
                  </a:schemeClr>
                </a:solidFill>
                <a:latin typeface="Verdana" pitchFamily="34" charset="0"/>
                <a:ea typeface="+mn-ea"/>
                <a:cs typeface="+mn-cs"/>
              </a:defRPr>
            </a:lvl4pPr>
            <a:lvl5pPr marL="2057400" indent="-228600" algn="l" rtl="0" eaLnBrk="1" fontAlgn="base" hangingPunct="1">
              <a:spcBef>
                <a:spcPct val="20000"/>
              </a:spcBef>
              <a:spcAft>
                <a:spcPct val="0"/>
              </a:spcAft>
              <a:buClr>
                <a:srgbClr val="E20031"/>
              </a:buClr>
              <a:buFont typeface="Arial" charset="0"/>
              <a:buChar char="»"/>
              <a:defRPr sz="2000" kern="1200">
                <a:solidFill>
                  <a:schemeClr val="tx1">
                    <a:lumMod val="75000"/>
                    <a:lumOff val="2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NL" sz="2400" i="1" dirty="0" smtClean="0"/>
          </a:p>
          <a:p>
            <a:pPr>
              <a:buFont typeface="Arial" pitchFamily="34" charset="0"/>
              <a:buNone/>
            </a:pPr>
            <a:r>
              <a:rPr lang="nl-NL" sz="1800" i="1" dirty="0" smtClean="0"/>
              <a:t>Bernadette Willemse</a:t>
            </a:r>
          </a:p>
          <a:p>
            <a:pPr>
              <a:buFont typeface="Arial" pitchFamily="34" charset="0"/>
              <a:buNone/>
            </a:pPr>
            <a:r>
              <a:rPr lang="nl-NL" sz="1800" i="1" dirty="0" smtClean="0"/>
              <a:t>bwillemse@trimbos.nl</a:t>
            </a:r>
          </a:p>
          <a:p>
            <a:pPr>
              <a:buFont typeface="Arial" pitchFamily="34" charset="0"/>
              <a:buNone/>
            </a:pPr>
            <a:r>
              <a:rPr lang="nl-NL" sz="1800" i="1" dirty="0" smtClean="0"/>
              <a:t>030-29 59 210</a:t>
            </a:r>
          </a:p>
          <a:p>
            <a:endParaRPr lang="nl-NL" sz="2400" i="1" dirty="0"/>
          </a:p>
        </p:txBody>
      </p:sp>
      <p:sp>
        <p:nvSpPr>
          <p:cNvPr id="11" name="Titel 5"/>
          <p:cNvSpPr txBox="1">
            <a:spLocks/>
          </p:cNvSpPr>
          <p:nvPr/>
        </p:nvSpPr>
        <p:spPr bwMode="auto">
          <a:xfrm>
            <a:off x="-1764704" y="888850"/>
            <a:ext cx="9144000" cy="9244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rgbClr val="E20031"/>
                </a:solidFill>
                <a:latin typeface="Verdana" pitchFamily="34" charset="0"/>
                <a:ea typeface="+mj-ea"/>
                <a:cs typeface="+mj-cs"/>
              </a:defRPr>
            </a:lvl1pPr>
            <a:lvl2pPr algn="ctr" rtl="0" eaLnBrk="1" fontAlgn="base" hangingPunct="1">
              <a:spcBef>
                <a:spcPct val="0"/>
              </a:spcBef>
              <a:spcAft>
                <a:spcPct val="0"/>
              </a:spcAft>
              <a:defRPr sz="3600" b="1">
                <a:solidFill>
                  <a:srgbClr val="E20031"/>
                </a:solidFill>
                <a:latin typeface="Verdana" pitchFamily="34" charset="0"/>
              </a:defRPr>
            </a:lvl2pPr>
            <a:lvl3pPr algn="ctr" rtl="0" eaLnBrk="1" fontAlgn="base" hangingPunct="1">
              <a:spcBef>
                <a:spcPct val="0"/>
              </a:spcBef>
              <a:spcAft>
                <a:spcPct val="0"/>
              </a:spcAft>
              <a:defRPr sz="3600" b="1">
                <a:solidFill>
                  <a:srgbClr val="E20031"/>
                </a:solidFill>
                <a:latin typeface="Verdana" pitchFamily="34" charset="0"/>
              </a:defRPr>
            </a:lvl3pPr>
            <a:lvl4pPr algn="ctr" rtl="0" eaLnBrk="1" fontAlgn="base" hangingPunct="1">
              <a:spcBef>
                <a:spcPct val="0"/>
              </a:spcBef>
              <a:spcAft>
                <a:spcPct val="0"/>
              </a:spcAft>
              <a:defRPr sz="3600" b="1">
                <a:solidFill>
                  <a:srgbClr val="E20031"/>
                </a:solidFill>
                <a:latin typeface="Verdana" pitchFamily="34" charset="0"/>
              </a:defRPr>
            </a:lvl4pPr>
            <a:lvl5pPr algn="ctr" rtl="0" eaLnBrk="1" fontAlgn="base" hangingPunct="1">
              <a:spcBef>
                <a:spcPct val="0"/>
              </a:spcBef>
              <a:spcAft>
                <a:spcPct val="0"/>
              </a:spcAft>
              <a:defRPr sz="3600" b="1">
                <a:solidFill>
                  <a:srgbClr val="E20031"/>
                </a:solidFill>
                <a:latin typeface="Verdana" pitchFamily="34" charset="0"/>
              </a:defRPr>
            </a:lvl5pPr>
            <a:lvl6pPr marL="457200" algn="ctr" rtl="0" eaLnBrk="1" fontAlgn="base" hangingPunct="1">
              <a:spcBef>
                <a:spcPct val="0"/>
              </a:spcBef>
              <a:spcAft>
                <a:spcPct val="0"/>
              </a:spcAft>
              <a:defRPr sz="3600" b="1">
                <a:solidFill>
                  <a:srgbClr val="E20031"/>
                </a:solidFill>
                <a:latin typeface="Verdana" pitchFamily="34" charset="0"/>
              </a:defRPr>
            </a:lvl6pPr>
            <a:lvl7pPr marL="914400" algn="ctr" rtl="0" eaLnBrk="1" fontAlgn="base" hangingPunct="1">
              <a:spcBef>
                <a:spcPct val="0"/>
              </a:spcBef>
              <a:spcAft>
                <a:spcPct val="0"/>
              </a:spcAft>
              <a:defRPr sz="3600" b="1">
                <a:solidFill>
                  <a:srgbClr val="E20031"/>
                </a:solidFill>
                <a:latin typeface="Verdana" pitchFamily="34" charset="0"/>
              </a:defRPr>
            </a:lvl7pPr>
            <a:lvl8pPr marL="1371600" algn="ctr" rtl="0" eaLnBrk="1" fontAlgn="base" hangingPunct="1">
              <a:spcBef>
                <a:spcPct val="0"/>
              </a:spcBef>
              <a:spcAft>
                <a:spcPct val="0"/>
              </a:spcAft>
              <a:defRPr sz="3600" b="1">
                <a:solidFill>
                  <a:srgbClr val="E20031"/>
                </a:solidFill>
                <a:latin typeface="Verdana" pitchFamily="34" charset="0"/>
              </a:defRPr>
            </a:lvl8pPr>
            <a:lvl9pPr marL="1828800" algn="ctr" rtl="0" eaLnBrk="1" fontAlgn="base" hangingPunct="1">
              <a:spcBef>
                <a:spcPct val="0"/>
              </a:spcBef>
              <a:spcAft>
                <a:spcPct val="0"/>
              </a:spcAft>
              <a:defRPr sz="3600" b="1">
                <a:solidFill>
                  <a:srgbClr val="E20031"/>
                </a:solidFill>
                <a:latin typeface="Verdana" pitchFamily="34" charset="0"/>
              </a:defRPr>
            </a:lvl9pPr>
          </a:lstStyle>
          <a:p>
            <a:r>
              <a:rPr lang="nl-NL" sz="5400" dirty="0" smtClean="0"/>
              <a:t>Vragen?</a:t>
            </a:r>
            <a:endParaRPr lang="nl-NL" sz="5400" dirty="0"/>
          </a:p>
        </p:txBody>
      </p:sp>
      <p:sp>
        <p:nvSpPr>
          <p:cNvPr id="2" name="Tekstvak 1"/>
          <p:cNvSpPr txBox="1"/>
          <p:nvPr/>
        </p:nvSpPr>
        <p:spPr>
          <a:xfrm>
            <a:off x="1259124" y="1836635"/>
            <a:ext cx="3096343" cy="707886"/>
          </a:xfrm>
          <a:prstGeom prst="rect">
            <a:avLst/>
          </a:prstGeom>
          <a:noFill/>
        </p:spPr>
        <p:txBody>
          <a:bodyPr wrap="square" rtlCol="0">
            <a:spAutoFit/>
          </a:bodyPr>
          <a:lstStyle/>
          <a:p>
            <a:pPr algn="ctr"/>
            <a:r>
              <a:rPr lang="nl-NL" sz="2000" dirty="0" smtClean="0">
                <a:latin typeface="Verdana" panose="020B0604030504040204" pitchFamily="34" charset="0"/>
                <a:ea typeface="Verdana" panose="020B0604030504040204" pitchFamily="34" charset="0"/>
                <a:cs typeface="Verdana" panose="020B0604030504040204" pitchFamily="34" charset="0"/>
              </a:rPr>
              <a:t>Hartelijk dank voor jullie aandacht!</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4294967295"/>
          </p:nvPr>
        </p:nvSpPr>
        <p:spPr>
          <a:xfrm>
            <a:off x="8072438" y="6494780"/>
            <a:ext cx="679451" cy="281941"/>
          </a:xfrm>
          <a:prstGeom prst="rect">
            <a:avLst/>
          </a:prstGeom>
        </p:spPr>
        <p:txBody>
          <a:bodyPr/>
          <a:lstStyle/>
          <a:p>
            <a:pPr lvl="0"/>
            <a:fld id="{86CB4B4D-7CA3-9044-876B-883B54F8677D}" type="slidenum">
              <a:rPr lang="nl-NL" smtClean="0"/>
              <a:t>12</a:t>
            </a:fld>
            <a:endParaRPr lang="nl-NL"/>
          </a:p>
        </p:txBody>
      </p:sp>
      <p:pic>
        <p:nvPicPr>
          <p:cNvPr id="8" name="Afbeelding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09" y="5993456"/>
            <a:ext cx="2304430" cy="5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368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pPr>
              <a:defRPr/>
            </a:pPr>
            <a:endParaRPr lang="nl-NL"/>
          </a:p>
        </p:txBody>
      </p:sp>
      <p:sp>
        <p:nvSpPr>
          <p:cNvPr id="3" name="Tijdelijke aanduiding voor datum 2"/>
          <p:cNvSpPr>
            <a:spLocks noGrp="1"/>
          </p:cNvSpPr>
          <p:nvPr>
            <p:ph type="dt" sz="half" idx="11"/>
          </p:nvPr>
        </p:nvSpPr>
        <p:spPr/>
        <p:txBody>
          <a:bodyPr/>
          <a:lstStyle/>
          <a:p>
            <a:pPr>
              <a:defRPr/>
            </a:pPr>
            <a:endParaRPr lang="nl-NL" dirty="0"/>
          </a:p>
        </p:txBody>
      </p:sp>
      <p:sp>
        <p:nvSpPr>
          <p:cNvPr id="4" name="Tijdelijke aanduiding voor dianummer 3"/>
          <p:cNvSpPr>
            <a:spLocks noGrp="1"/>
          </p:cNvSpPr>
          <p:nvPr>
            <p:ph type="sldNum" sz="quarter" idx="12"/>
          </p:nvPr>
        </p:nvSpPr>
        <p:spPr/>
        <p:txBody>
          <a:bodyPr/>
          <a:lstStyle/>
          <a:p>
            <a:pPr>
              <a:defRPr/>
            </a:pPr>
            <a:fld id="{1C3E6859-8C28-4DE8-8846-76EA289B8E8B}" type="slidenum">
              <a:rPr lang="nl-NL" smtClean="0"/>
              <a:pPr>
                <a:defRPr/>
              </a:pPr>
              <a:t>2</a:t>
            </a:fld>
            <a:endParaRPr lang="nl-NL" dirty="0"/>
          </a:p>
        </p:txBody>
      </p:sp>
      <p:sp>
        <p:nvSpPr>
          <p:cNvPr id="5" name="Titel 4"/>
          <p:cNvSpPr>
            <a:spLocks noGrp="1"/>
          </p:cNvSpPr>
          <p:nvPr>
            <p:ph type="ctrTitle"/>
          </p:nvPr>
        </p:nvSpPr>
        <p:spPr/>
        <p:txBody>
          <a:bodyPr/>
          <a:lstStyle/>
          <a:p>
            <a:r>
              <a:rPr lang="nl-NL" dirty="0" smtClean="0"/>
              <a:t>Waarom?</a:t>
            </a:r>
            <a:endParaRPr lang="nl-NL" dirty="0"/>
          </a:p>
        </p:txBody>
      </p:sp>
      <p:sp>
        <p:nvSpPr>
          <p:cNvPr id="6" name="Tijdelijke aanduiding voor inhoud 5"/>
          <p:cNvSpPr>
            <a:spLocks noGrp="1"/>
          </p:cNvSpPr>
          <p:nvPr>
            <p:ph idx="1"/>
          </p:nvPr>
        </p:nvSpPr>
        <p:spPr/>
        <p:txBody>
          <a:bodyPr/>
          <a:lstStyle/>
          <a:p>
            <a:pPr marL="0" indent="0" algn="ctr">
              <a:lnSpc>
                <a:spcPct val="115000"/>
              </a:lnSpc>
              <a:spcAft>
                <a:spcPts val="0"/>
              </a:spcAft>
              <a:buNone/>
            </a:pPr>
            <a:r>
              <a:rPr lang="nl-NL" b="1" dirty="0">
                <a:ea typeface="Verdana" panose="020B0604030504040204" pitchFamily="34" charset="0"/>
                <a:cs typeface="Verdana" panose="020B0604030504040204" pitchFamily="34" charset="0"/>
              </a:rPr>
              <a:t>Doel</a:t>
            </a:r>
            <a:r>
              <a:rPr lang="nl-NL" dirty="0">
                <a:ea typeface="Verdana" panose="020B0604030504040204" pitchFamily="34" charset="0"/>
                <a:cs typeface="Verdana" panose="020B0604030504040204" pitchFamily="34" charset="0"/>
              </a:rPr>
              <a:t> </a:t>
            </a:r>
          </a:p>
          <a:p>
            <a:pPr>
              <a:lnSpc>
                <a:spcPct val="115000"/>
              </a:lnSpc>
              <a:spcAft>
                <a:spcPts val="0"/>
              </a:spcAft>
            </a:pPr>
            <a:r>
              <a:rPr lang="nl-NL" dirty="0">
                <a:ea typeface="Verdana" panose="020B0604030504040204" pitchFamily="34" charset="0"/>
                <a:cs typeface="Verdana" panose="020B0604030504040204" pitchFamily="34" charset="0"/>
              </a:rPr>
              <a:t>Inzicht in en prioritering van kennishiaten en kennisvragen in de ouderenpsychiatrie</a:t>
            </a:r>
          </a:p>
          <a:p>
            <a:endParaRPr lang="nl-NL" dirty="0"/>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493667"/>
            <a:ext cx="2012710" cy="1207626"/>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4127659"/>
            <a:ext cx="3362089" cy="2237432"/>
          </a:xfrm>
          <a:prstGeom prst="rect">
            <a:avLst/>
          </a:prstGeom>
        </p:spPr>
      </p:pic>
      <p:pic>
        <p:nvPicPr>
          <p:cNvPr id="9" name="Afbeelding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585" y="6198757"/>
            <a:ext cx="2304430" cy="5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821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pPr>
              <a:defRPr/>
            </a:pPr>
            <a:endParaRPr lang="nl-NL"/>
          </a:p>
        </p:txBody>
      </p:sp>
      <p:sp>
        <p:nvSpPr>
          <p:cNvPr id="3" name="Tijdelijke aanduiding voor datum 2"/>
          <p:cNvSpPr>
            <a:spLocks noGrp="1"/>
          </p:cNvSpPr>
          <p:nvPr>
            <p:ph type="dt" sz="half" idx="11"/>
          </p:nvPr>
        </p:nvSpPr>
        <p:spPr/>
        <p:txBody>
          <a:bodyPr/>
          <a:lstStyle/>
          <a:p>
            <a:pPr>
              <a:defRPr/>
            </a:pPr>
            <a:endParaRPr lang="nl-NL" dirty="0"/>
          </a:p>
        </p:txBody>
      </p:sp>
      <p:sp>
        <p:nvSpPr>
          <p:cNvPr id="4" name="Tijdelijke aanduiding voor dianummer 3"/>
          <p:cNvSpPr>
            <a:spLocks noGrp="1"/>
          </p:cNvSpPr>
          <p:nvPr>
            <p:ph type="sldNum" sz="quarter" idx="12"/>
          </p:nvPr>
        </p:nvSpPr>
        <p:spPr/>
        <p:txBody>
          <a:bodyPr/>
          <a:lstStyle/>
          <a:p>
            <a:pPr>
              <a:defRPr/>
            </a:pPr>
            <a:fld id="{1C3E6859-8C28-4DE8-8846-76EA289B8E8B}" type="slidenum">
              <a:rPr lang="nl-NL" smtClean="0"/>
              <a:pPr>
                <a:defRPr/>
              </a:pPr>
              <a:t>3</a:t>
            </a:fld>
            <a:endParaRPr lang="nl-NL" dirty="0"/>
          </a:p>
        </p:txBody>
      </p:sp>
      <p:sp>
        <p:nvSpPr>
          <p:cNvPr id="5" name="Titel 4"/>
          <p:cNvSpPr>
            <a:spLocks noGrp="1"/>
          </p:cNvSpPr>
          <p:nvPr>
            <p:ph type="ctrTitle"/>
          </p:nvPr>
        </p:nvSpPr>
        <p:spPr/>
        <p:txBody>
          <a:bodyPr/>
          <a:lstStyle/>
          <a:p>
            <a:endParaRPr lang="nl-NL"/>
          </a:p>
        </p:txBody>
      </p:sp>
      <p:pic>
        <p:nvPicPr>
          <p:cNvPr id="7" name="Tijdelijke aanduiding voor inhoud 6"/>
          <p:cNvPicPr>
            <a:picLocks noGrp="1" noChangeAspect="1"/>
          </p:cNvPicPr>
          <p:nvPr>
            <p:ph idx="1"/>
          </p:nvPr>
        </p:nvPicPr>
        <p:blipFill rotWithShape="1">
          <a:blip r:embed="rId2"/>
          <a:srcRect l="27536" t="8826" r="38579" b="4884"/>
          <a:stretch/>
        </p:blipFill>
        <p:spPr>
          <a:xfrm>
            <a:off x="-131127" y="-19363"/>
            <a:ext cx="4730056" cy="6775486"/>
          </a:xfrm>
          <a:prstGeom prst="rect">
            <a:avLst/>
          </a:prstGeom>
        </p:spPr>
      </p:pic>
      <p:pic>
        <p:nvPicPr>
          <p:cNvPr id="6" name="Afbeelding 5"/>
          <p:cNvPicPr>
            <a:picLocks noChangeAspect="1"/>
          </p:cNvPicPr>
          <p:nvPr/>
        </p:nvPicPr>
        <p:blipFill>
          <a:blip r:embed="rId3"/>
          <a:stretch>
            <a:fillRect/>
          </a:stretch>
        </p:blipFill>
        <p:spPr>
          <a:xfrm>
            <a:off x="4580308" y="2450"/>
            <a:ext cx="4798408" cy="6858000"/>
          </a:xfrm>
          <a:prstGeom prst="rect">
            <a:avLst/>
          </a:prstGeom>
        </p:spPr>
      </p:pic>
    </p:spTree>
    <p:extLst>
      <p:ext uri="{BB962C8B-B14F-4D97-AF65-F5344CB8AC3E}">
        <p14:creationId xmlns:p14="http://schemas.microsoft.com/office/powerpoint/2010/main" val="3614218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486357"/>
            <a:ext cx="9144000" cy="523875"/>
          </a:xfrm>
        </p:spPr>
        <p:txBody>
          <a:bodyPr/>
          <a:lstStyle/>
          <a:p>
            <a:pPr eaLnBrk="1" hangingPunct="1"/>
            <a:r>
              <a:rPr lang="en-US" altLang="nl-NL" sz="3200" dirty="0" smtClean="0"/>
              <a:t>1. </a:t>
            </a:r>
            <a:r>
              <a:rPr lang="en-US" altLang="nl-NL" sz="3200" dirty="0" err="1" smtClean="0"/>
              <a:t>Zorgprogramma</a:t>
            </a:r>
            <a:r>
              <a:rPr lang="en-US" altLang="nl-NL" sz="3200" dirty="0" smtClean="0"/>
              <a:t> </a:t>
            </a:r>
            <a:r>
              <a:rPr lang="en-US" altLang="nl-NL" sz="3200" dirty="0" err="1" smtClean="0"/>
              <a:t>gerontopsychiatrie</a:t>
            </a:r>
            <a:endParaRPr lang="en-US" altLang="nl-NL" sz="3200" dirty="0" smtClean="0"/>
          </a:p>
        </p:txBody>
      </p:sp>
      <p:sp>
        <p:nvSpPr>
          <p:cNvPr id="320515" name="Rectangle 3"/>
          <p:cNvSpPr>
            <a:spLocks noGrp="1" noChangeArrowheads="1"/>
          </p:cNvSpPr>
          <p:nvPr>
            <p:ph type="body" idx="1"/>
          </p:nvPr>
        </p:nvSpPr>
        <p:spPr>
          <a:xfrm>
            <a:off x="642938" y="1428750"/>
            <a:ext cx="8064500" cy="4736554"/>
          </a:xfrm>
        </p:spPr>
        <p:txBody>
          <a:bodyPr/>
          <a:lstStyle/>
          <a:p>
            <a:r>
              <a:rPr lang="nl-NL" sz="2400" dirty="0"/>
              <a:t>Wat zijn </a:t>
            </a:r>
            <a:r>
              <a:rPr lang="nl-NL" sz="2400" dirty="0" err="1"/>
              <a:t>lessons</a:t>
            </a:r>
            <a:r>
              <a:rPr lang="nl-NL" sz="2400" dirty="0"/>
              <a:t> </a:t>
            </a:r>
            <a:r>
              <a:rPr lang="nl-NL" sz="2400" dirty="0" err="1"/>
              <a:t>learned</a:t>
            </a:r>
            <a:r>
              <a:rPr lang="nl-NL" sz="2400" dirty="0"/>
              <a:t> van organisaties die het zorgprogramma </a:t>
            </a:r>
            <a:r>
              <a:rPr lang="nl-NL" sz="2400" dirty="0" smtClean="0"/>
              <a:t>hebben geïmplementeerd?</a:t>
            </a:r>
          </a:p>
          <a:p>
            <a:endParaRPr lang="nl-NL" sz="2400" dirty="0"/>
          </a:p>
          <a:p>
            <a:r>
              <a:rPr lang="nl-NL" sz="2400" dirty="0"/>
              <a:t>Hoe kunnen zorgorganisaties dit zorgprogramma het beste implementeren</a:t>
            </a:r>
            <a:r>
              <a:rPr lang="nl-NL" sz="2400" dirty="0" smtClean="0"/>
              <a:t>?</a:t>
            </a:r>
          </a:p>
          <a:p>
            <a:endParaRPr lang="nl-NL" sz="2400" dirty="0"/>
          </a:p>
          <a:p>
            <a:r>
              <a:rPr lang="nl-NL" sz="2400" dirty="0"/>
              <a:t>Wat zijn best </a:t>
            </a:r>
            <a:r>
              <a:rPr lang="nl-NL" sz="2400" dirty="0" err="1"/>
              <a:t>practices</a:t>
            </a:r>
            <a:r>
              <a:rPr lang="nl-NL" sz="2400" dirty="0" smtClean="0"/>
              <a:t>?</a:t>
            </a:r>
          </a:p>
          <a:p>
            <a:endParaRPr lang="nl-NL" sz="2400" dirty="0"/>
          </a:p>
          <a:p>
            <a:r>
              <a:rPr lang="nl-NL" sz="2400" dirty="0"/>
              <a:t>Hoe kan het zorgprogramma herzien worden zodat het nog beter aansluit bij </a:t>
            </a:r>
            <a:r>
              <a:rPr lang="nl-NL" sz="2400" dirty="0" smtClean="0"/>
              <a:t>en toepasbaar </a:t>
            </a:r>
            <a:r>
              <a:rPr lang="nl-NL" sz="2400" dirty="0"/>
              <a:t>is in de praktijk</a:t>
            </a:r>
            <a:r>
              <a:rPr lang="nl-NL" sz="2400" dirty="0" smtClean="0"/>
              <a:t>?</a:t>
            </a:r>
          </a:p>
          <a:p>
            <a:pPr marL="381000" indent="-381000" eaLnBrk="1" hangingPunct="1">
              <a:buFont typeface="Arial" panose="020B0604020202020204" pitchFamily="34" charset="0"/>
              <a:buNone/>
              <a:defRPr/>
            </a:pPr>
            <a:endParaRPr lang="nl-NL" sz="1200" dirty="0" smtClean="0"/>
          </a:p>
          <a:p>
            <a:pPr marL="381000" indent="-381000" eaLnBrk="1" hangingPunct="1">
              <a:buFont typeface="Arial" panose="020B0604020202020204" pitchFamily="34" charset="0"/>
              <a:buNone/>
              <a:defRPr/>
            </a:pPr>
            <a:endParaRPr lang="nl-NL" sz="1200" dirty="0" smtClean="0"/>
          </a:p>
        </p:txBody>
      </p:sp>
      <p:sp>
        <p:nvSpPr>
          <p:cNvPr id="44036" name="Tijdelijke aanduiding voor datum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fld id="{1ABAB05D-C402-4321-9499-35A252F3FD39}" type="datetime1">
              <a:rPr lang="nl-NL" altLang="nl-NL" sz="1200" smtClean="0">
                <a:solidFill>
                  <a:srgbClr val="FFFFFF"/>
                </a:solidFill>
              </a:rPr>
              <a:pPr fontAlgn="base">
                <a:spcBef>
                  <a:spcPct val="0"/>
                </a:spcBef>
                <a:spcAft>
                  <a:spcPct val="0"/>
                </a:spcAft>
                <a:buClrTx/>
                <a:buFontTx/>
                <a:buNone/>
              </a:pPr>
              <a:t>15-11-2017</a:t>
            </a:fld>
            <a:endParaRPr lang="nl-NL" altLang="nl-NL" sz="1200" smtClean="0">
              <a:solidFill>
                <a:srgbClr val="FFFFFF"/>
              </a:solidFill>
            </a:endParaRPr>
          </a:p>
        </p:txBody>
      </p:sp>
      <p:sp>
        <p:nvSpPr>
          <p:cNvPr id="44037" name="Tijdelijke aanduiding voor voettekst 5"/>
          <p:cNvSpPr>
            <a:spLocks noGrp="1"/>
          </p:cNvSpPr>
          <p:nvPr>
            <p:ph type="ftr" sz="quarter" idx="10"/>
          </p:nvPr>
        </p:nvSpPr>
        <p:spPr bwMode="auto">
          <a:xfrm>
            <a:off x="2555875" y="6492875"/>
            <a:ext cx="35718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r>
              <a:rPr lang="nl-NL" altLang="nl-NL" sz="1200" smtClean="0">
                <a:solidFill>
                  <a:srgbClr val="FFFFFF"/>
                </a:solidFill>
              </a:rPr>
              <a:t>leergang implementatie</a:t>
            </a:r>
          </a:p>
        </p:txBody>
      </p:sp>
      <p:pic>
        <p:nvPicPr>
          <p:cNvPr id="6" name="Afbeelding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585" y="6198757"/>
            <a:ext cx="2304430" cy="5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8774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486357"/>
            <a:ext cx="9144000" cy="523875"/>
          </a:xfrm>
        </p:spPr>
        <p:txBody>
          <a:bodyPr/>
          <a:lstStyle/>
          <a:p>
            <a:pPr eaLnBrk="1" hangingPunct="1"/>
            <a:r>
              <a:rPr lang="en-US" altLang="nl-NL" sz="3200" dirty="0"/>
              <a:t>2</a:t>
            </a:r>
            <a:r>
              <a:rPr lang="en-US" altLang="nl-NL" sz="3200" dirty="0" smtClean="0"/>
              <a:t>. </a:t>
            </a:r>
            <a:r>
              <a:rPr lang="en-US" altLang="nl-NL" sz="3200" dirty="0" err="1" smtClean="0"/>
              <a:t>Leefmilieus</a:t>
            </a:r>
            <a:endParaRPr lang="en-US" altLang="nl-NL" sz="3200" dirty="0" smtClean="0"/>
          </a:p>
        </p:txBody>
      </p:sp>
      <p:sp>
        <p:nvSpPr>
          <p:cNvPr id="320515" name="Rectangle 3"/>
          <p:cNvSpPr>
            <a:spLocks noGrp="1" noChangeArrowheads="1"/>
          </p:cNvSpPr>
          <p:nvPr>
            <p:ph type="body" idx="1"/>
          </p:nvPr>
        </p:nvSpPr>
        <p:spPr>
          <a:xfrm>
            <a:off x="642938" y="1428750"/>
            <a:ext cx="8064500" cy="4880570"/>
          </a:xfrm>
        </p:spPr>
        <p:txBody>
          <a:bodyPr/>
          <a:lstStyle/>
          <a:p>
            <a:r>
              <a:rPr lang="nl-NL" sz="2400" dirty="0" smtClean="0"/>
              <a:t>Hoe </a:t>
            </a:r>
            <a:r>
              <a:rPr lang="nl-NL" sz="2400" dirty="0"/>
              <a:t>kun je goed gebruik maken van leefmilieus bij ouderen met </a:t>
            </a:r>
            <a:r>
              <a:rPr lang="nl-NL" sz="2400" dirty="0" smtClean="0"/>
              <a:t>psychische aandoeningen?</a:t>
            </a:r>
          </a:p>
          <a:p>
            <a:endParaRPr lang="nl-NL" sz="2400" dirty="0"/>
          </a:p>
          <a:p>
            <a:r>
              <a:rPr lang="nl-NL" sz="2400" dirty="0"/>
              <a:t>Draagt het werken met leefmilieus bij aan het welbevinden van ouderen </a:t>
            </a:r>
            <a:r>
              <a:rPr lang="nl-NL" sz="2400" dirty="0" smtClean="0"/>
              <a:t>met psychische </a:t>
            </a:r>
            <a:r>
              <a:rPr lang="nl-NL" sz="2400" dirty="0"/>
              <a:t>aandoeningen</a:t>
            </a:r>
            <a:r>
              <a:rPr lang="nl-NL" sz="2400" dirty="0" smtClean="0"/>
              <a:t>?</a:t>
            </a:r>
          </a:p>
          <a:p>
            <a:endParaRPr lang="nl-NL" sz="2400" dirty="0"/>
          </a:p>
          <a:p>
            <a:r>
              <a:rPr lang="nl-NL" sz="2400" dirty="0"/>
              <a:t>Wat zijn voor en nadelen van het gemengd laten wonen van </a:t>
            </a:r>
            <a:r>
              <a:rPr lang="nl-NL" sz="2400" dirty="0" smtClean="0"/>
              <a:t>verschillende doelgroepen</a:t>
            </a:r>
            <a:r>
              <a:rPr lang="nl-NL" sz="2400" dirty="0"/>
              <a:t>? (bijv. ouderen met psychische aandoeningen, dementie, </a:t>
            </a:r>
            <a:r>
              <a:rPr lang="nl-NL" sz="2400" dirty="0" smtClean="0"/>
              <a:t>niet aangeboren </a:t>
            </a:r>
            <a:r>
              <a:rPr lang="nl-NL" sz="2400" dirty="0"/>
              <a:t>hersenletsel of somatische problematiek)</a:t>
            </a:r>
            <a:endParaRPr lang="nl-NL" sz="2400" dirty="0" smtClean="0"/>
          </a:p>
          <a:p>
            <a:pPr marL="381000" indent="-381000" eaLnBrk="1" hangingPunct="1">
              <a:buFont typeface="Arial" panose="020B0604020202020204" pitchFamily="34" charset="0"/>
              <a:buNone/>
              <a:defRPr/>
            </a:pPr>
            <a:endParaRPr lang="nl-NL" sz="1200" dirty="0" smtClean="0"/>
          </a:p>
        </p:txBody>
      </p:sp>
      <p:sp>
        <p:nvSpPr>
          <p:cNvPr id="44036" name="Tijdelijke aanduiding voor datum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fld id="{1ABAB05D-C402-4321-9499-35A252F3FD39}" type="datetime1">
              <a:rPr lang="nl-NL" altLang="nl-NL" sz="1200" smtClean="0">
                <a:solidFill>
                  <a:srgbClr val="FFFFFF"/>
                </a:solidFill>
              </a:rPr>
              <a:pPr fontAlgn="base">
                <a:spcBef>
                  <a:spcPct val="0"/>
                </a:spcBef>
                <a:spcAft>
                  <a:spcPct val="0"/>
                </a:spcAft>
                <a:buClrTx/>
                <a:buFontTx/>
                <a:buNone/>
              </a:pPr>
              <a:t>15-11-2017</a:t>
            </a:fld>
            <a:endParaRPr lang="nl-NL" altLang="nl-NL" sz="1200" smtClean="0">
              <a:solidFill>
                <a:srgbClr val="FFFFFF"/>
              </a:solidFill>
            </a:endParaRPr>
          </a:p>
        </p:txBody>
      </p:sp>
      <p:sp>
        <p:nvSpPr>
          <p:cNvPr id="44037" name="Tijdelijke aanduiding voor voettekst 5"/>
          <p:cNvSpPr>
            <a:spLocks noGrp="1"/>
          </p:cNvSpPr>
          <p:nvPr>
            <p:ph type="ftr" sz="quarter" idx="10"/>
          </p:nvPr>
        </p:nvSpPr>
        <p:spPr bwMode="auto">
          <a:xfrm>
            <a:off x="2555875" y="6492875"/>
            <a:ext cx="35718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r>
              <a:rPr lang="nl-NL" altLang="nl-NL" sz="1200" smtClean="0">
                <a:solidFill>
                  <a:srgbClr val="FFFFFF"/>
                </a:solidFill>
              </a:rPr>
              <a:t>leergang implementatie</a:t>
            </a:r>
          </a:p>
        </p:txBody>
      </p:sp>
      <p:pic>
        <p:nvPicPr>
          <p:cNvPr id="6" name="Afbeelding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585" y="6198757"/>
            <a:ext cx="2304430" cy="5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3223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486357"/>
            <a:ext cx="9144000" cy="523875"/>
          </a:xfrm>
        </p:spPr>
        <p:txBody>
          <a:bodyPr/>
          <a:lstStyle/>
          <a:p>
            <a:pPr eaLnBrk="1" hangingPunct="1"/>
            <a:r>
              <a:rPr lang="en-US" altLang="nl-NL" sz="3200" dirty="0" smtClean="0"/>
              <a:t>3. </a:t>
            </a:r>
            <a:r>
              <a:rPr lang="en-US" altLang="nl-NL" sz="3200" dirty="0" err="1" smtClean="0"/>
              <a:t>Deskundigheidsbevordering</a:t>
            </a:r>
            <a:endParaRPr lang="en-US" altLang="nl-NL" sz="3200" dirty="0" smtClean="0"/>
          </a:p>
        </p:txBody>
      </p:sp>
      <p:sp>
        <p:nvSpPr>
          <p:cNvPr id="320515" name="Rectangle 3"/>
          <p:cNvSpPr>
            <a:spLocks noGrp="1" noChangeArrowheads="1"/>
          </p:cNvSpPr>
          <p:nvPr>
            <p:ph type="body" idx="1"/>
          </p:nvPr>
        </p:nvSpPr>
        <p:spPr>
          <a:xfrm>
            <a:off x="642938" y="1428750"/>
            <a:ext cx="8064500" cy="3959225"/>
          </a:xfrm>
        </p:spPr>
        <p:txBody>
          <a:bodyPr/>
          <a:lstStyle/>
          <a:p>
            <a:r>
              <a:rPr lang="nl-NL" sz="2400" dirty="0" smtClean="0"/>
              <a:t>Welke </a:t>
            </a:r>
            <a:r>
              <a:rPr lang="nl-NL" sz="2400" dirty="0"/>
              <a:t>kennis en vaardigheden zijn nodig</a:t>
            </a:r>
            <a:r>
              <a:rPr lang="nl-NL" sz="2400" dirty="0" smtClean="0"/>
              <a:t>?</a:t>
            </a:r>
          </a:p>
          <a:p>
            <a:endParaRPr lang="nl-NL" sz="2400" dirty="0"/>
          </a:p>
          <a:p>
            <a:r>
              <a:rPr lang="nl-NL" sz="2400" dirty="0"/>
              <a:t>Welke vormen van deskundigheidsbevordering zijn er beschikbaar</a:t>
            </a:r>
            <a:r>
              <a:rPr lang="nl-NL" sz="2400" dirty="0" smtClean="0"/>
              <a:t>?</a:t>
            </a:r>
          </a:p>
          <a:p>
            <a:endParaRPr lang="nl-NL" sz="2400" dirty="0"/>
          </a:p>
          <a:p>
            <a:r>
              <a:rPr lang="nl-NL" sz="2400" dirty="0"/>
              <a:t>Welke moeten er nog ontwikkeld worden?</a:t>
            </a:r>
            <a:endParaRPr lang="nl-NL" sz="1200" dirty="0" smtClean="0"/>
          </a:p>
        </p:txBody>
      </p:sp>
      <p:sp>
        <p:nvSpPr>
          <p:cNvPr id="44036" name="Tijdelijke aanduiding voor datum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fld id="{1ABAB05D-C402-4321-9499-35A252F3FD39}" type="datetime1">
              <a:rPr lang="nl-NL" altLang="nl-NL" sz="1200" smtClean="0">
                <a:solidFill>
                  <a:srgbClr val="FFFFFF"/>
                </a:solidFill>
              </a:rPr>
              <a:pPr fontAlgn="base">
                <a:spcBef>
                  <a:spcPct val="0"/>
                </a:spcBef>
                <a:spcAft>
                  <a:spcPct val="0"/>
                </a:spcAft>
                <a:buClrTx/>
                <a:buFontTx/>
                <a:buNone/>
              </a:pPr>
              <a:t>15-11-2017</a:t>
            </a:fld>
            <a:endParaRPr lang="nl-NL" altLang="nl-NL" sz="1200" smtClean="0">
              <a:solidFill>
                <a:srgbClr val="FFFFFF"/>
              </a:solidFill>
            </a:endParaRPr>
          </a:p>
        </p:txBody>
      </p:sp>
      <p:sp>
        <p:nvSpPr>
          <p:cNvPr id="44037" name="Tijdelijke aanduiding voor voettekst 5"/>
          <p:cNvSpPr>
            <a:spLocks noGrp="1"/>
          </p:cNvSpPr>
          <p:nvPr>
            <p:ph type="ftr" sz="quarter" idx="10"/>
          </p:nvPr>
        </p:nvSpPr>
        <p:spPr bwMode="auto">
          <a:xfrm>
            <a:off x="2555875" y="6492875"/>
            <a:ext cx="35718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r>
              <a:rPr lang="nl-NL" altLang="nl-NL" sz="1200" smtClean="0">
                <a:solidFill>
                  <a:srgbClr val="FFFFFF"/>
                </a:solidFill>
              </a:rPr>
              <a:t>leergang implementatie</a:t>
            </a:r>
          </a:p>
        </p:txBody>
      </p:sp>
      <p:pic>
        <p:nvPicPr>
          <p:cNvPr id="6" name="Afbeelding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585" y="6198757"/>
            <a:ext cx="2304430" cy="5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6102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486357"/>
            <a:ext cx="9144000" cy="523875"/>
          </a:xfrm>
        </p:spPr>
        <p:txBody>
          <a:bodyPr/>
          <a:lstStyle/>
          <a:p>
            <a:pPr eaLnBrk="1" hangingPunct="1"/>
            <a:r>
              <a:rPr lang="en-US" altLang="nl-NL" sz="3200" dirty="0"/>
              <a:t>4</a:t>
            </a:r>
            <a:r>
              <a:rPr lang="en-US" altLang="nl-NL" sz="3200" dirty="0" smtClean="0"/>
              <a:t>. </a:t>
            </a:r>
            <a:r>
              <a:rPr lang="en-US" altLang="nl-NL" sz="3200" dirty="0" err="1" smtClean="0"/>
              <a:t>Monitoren</a:t>
            </a:r>
            <a:r>
              <a:rPr lang="en-US" altLang="nl-NL" sz="3200" dirty="0" smtClean="0"/>
              <a:t> van </a:t>
            </a:r>
            <a:r>
              <a:rPr lang="en-US" altLang="nl-NL" sz="3200" dirty="0" err="1" smtClean="0"/>
              <a:t>uitkomsten</a:t>
            </a:r>
            <a:endParaRPr lang="en-US" altLang="nl-NL" sz="3200" dirty="0" smtClean="0"/>
          </a:p>
        </p:txBody>
      </p:sp>
      <p:sp>
        <p:nvSpPr>
          <p:cNvPr id="320515" name="Rectangle 3"/>
          <p:cNvSpPr>
            <a:spLocks noGrp="1" noChangeArrowheads="1"/>
          </p:cNvSpPr>
          <p:nvPr>
            <p:ph type="body" idx="1"/>
          </p:nvPr>
        </p:nvSpPr>
        <p:spPr>
          <a:xfrm>
            <a:off x="642938" y="1428750"/>
            <a:ext cx="8064500" cy="3959225"/>
          </a:xfrm>
        </p:spPr>
        <p:txBody>
          <a:bodyPr/>
          <a:lstStyle/>
          <a:p>
            <a:endParaRPr lang="nl-NL" sz="2200" dirty="0"/>
          </a:p>
          <a:p>
            <a:r>
              <a:rPr lang="nl-NL" sz="2200" dirty="0"/>
              <a:t>Welke instrumenten zijn bruikbaar voor ouderen in de GGZ</a:t>
            </a:r>
            <a:r>
              <a:rPr lang="nl-NL" sz="2200" dirty="0" smtClean="0"/>
              <a:t>?</a:t>
            </a:r>
          </a:p>
          <a:p>
            <a:endParaRPr lang="nl-NL" sz="2200" dirty="0"/>
          </a:p>
          <a:p>
            <a:r>
              <a:rPr lang="nl-NL" sz="2200" dirty="0"/>
              <a:t>Zijn deze ook voldoende valide en betrouwbaar</a:t>
            </a:r>
            <a:r>
              <a:rPr lang="nl-NL" sz="2200" dirty="0" smtClean="0"/>
              <a:t>?</a:t>
            </a:r>
          </a:p>
          <a:p>
            <a:endParaRPr lang="nl-NL" sz="2200" dirty="0"/>
          </a:p>
          <a:p>
            <a:r>
              <a:rPr lang="nl-NL" sz="2200" dirty="0"/>
              <a:t>Welk instrument doet recht aan de focus op welzijn in de verpleeghuiszorg</a:t>
            </a:r>
            <a:r>
              <a:rPr lang="nl-NL" sz="2200" dirty="0" smtClean="0"/>
              <a:t>?</a:t>
            </a:r>
          </a:p>
          <a:p>
            <a:endParaRPr lang="nl-NL" sz="2200" dirty="0"/>
          </a:p>
          <a:p>
            <a:r>
              <a:rPr lang="nl-NL" sz="2200" dirty="0"/>
              <a:t>Zijn er instrumenten die zowel toepasbaar zijn in de GGZ als VVT?</a:t>
            </a:r>
          </a:p>
        </p:txBody>
      </p:sp>
      <p:sp>
        <p:nvSpPr>
          <p:cNvPr id="44036" name="Tijdelijke aanduiding voor datum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fld id="{1ABAB05D-C402-4321-9499-35A252F3FD39}" type="datetime1">
              <a:rPr lang="nl-NL" altLang="nl-NL" sz="1200" smtClean="0">
                <a:solidFill>
                  <a:srgbClr val="FFFFFF"/>
                </a:solidFill>
              </a:rPr>
              <a:pPr fontAlgn="base">
                <a:spcBef>
                  <a:spcPct val="0"/>
                </a:spcBef>
                <a:spcAft>
                  <a:spcPct val="0"/>
                </a:spcAft>
                <a:buClrTx/>
                <a:buFontTx/>
                <a:buNone/>
              </a:pPr>
              <a:t>15-11-2017</a:t>
            </a:fld>
            <a:endParaRPr lang="nl-NL" altLang="nl-NL" sz="1200" smtClean="0">
              <a:solidFill>
                <a:srgbClr val="FFFFFF"/>
              </a:solidFill>
            </a:endParaRPr>
          </a:p>
        </p:txBody>
      </p:sp>
      <p:sp>
        <p:nvSpPr>
          <p:cNvPr id="44037" name="Tijdelijke aanduiding voor voettekst 5"/>
          <p:cNvSpPr>
            <a:spLocks noGrp="1"/>
          </p:cNvSpPr>
          <p:nvPr>
            <p:ph type="ftr" sz="quarter" idx="10"/>
          </p:nvPr>
        </p:nvSpPr>
        <p:spPr bwMode="auto">
          <a:xfrm>
            <a:off x="2555875" y="6492875"/>
            <a:ext cx="35718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r>
              <a:rPr lang="nl-NL" altLang="nl-NL" sz="1200" smtClean="0">
                <a:solidFill>
                  <a:srgbClr val="FFFFFF"/>
                </a:solidFill>
              </a:rPr>
              <a:t>leergang implementatie</a:t>
            </a:r>
          </a:p>
        </p:txBody>
      </p:sp>
      <p:pic>
        <p:nvPicPr>
          <p:cNvPr id="6" name="Afbeelding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585" y="6198757"/>
            <a:ext cx="2304430" cy="5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4116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486357"/>
            <a:ext cx="9144000" cy="523875"/>
          </a:xfrm>
        </p:spPr>
        <p:txBody>
          <a:bodyPr/>
          <a:lstStyle/>
          <a:p>
            <a:pPr eaLnBrk="1" hangingPunct="1"/>
            <a:r>
              <a:rPr lang="en-US" altLang="nl-NL" sz="3200" dirty="0" smtClean="0"/>
              <a:t>5. </a:t>
            </a:r>
            <a:r>
              <a:rPr lang="en-US" altLang="nl-NL" sz="3200" dirty="0" err="1" smtClean="0"/>
              <a:t>Behandeling</a:t>
            </a:r>
            <a:r>
              <a:rPr lang="en-US" altLang="nl-NL" sz="3200" dirty="0" smtClean="0"/>
              <a:t> </a:t>
            </a:r>
            <a:r>
              <a:rPr lang="en-US" altLang="nl-NL" sz="3200" dirty="0" err="1" smtClean="0"/>
              <a:t>afgestemd</a:t>
            </a:r>
            <a:r>
              <a:rPr lang="en-US" altLang="nl-NL" sz="3200" dirty="0" smtClean="0"/>
              <a:t> op </a:t>
            </a:r>
            <a:r>
              <a:rPr lang="en-US" altLang="nl-NL" sz="3200" dirty="0" err="1" smtClean="0"/>
              <a:t>ouderen</a:t>
            </a:r>
            <a:endParaRPr lang="en-US" altLang="nl-NL" sz="3200" dirty="0" smtClean="0"/>
          </a:p>
        </p:txBody>
      </p:sp>
      <p:sp>
        <p:nvSpPr>
          <p:cNvPr id="320515" name="Rectangle 3"/>
          <p:cNvSpPr>
            <a:spLocks noGrp="1" noChangeArrowheads="1"/>
          </p:cNvSpPr>
          <p:nvPr>
            <p:ph type="body" idx="1"/>
          </p:nvPr>
        </p:nvSpPr>
        <p:spPr>
          <a:xfrm>
            <a:off x="642938" y="1428750"/>
            <a:ext cx="8064500" cy="3959225"/>
          </a:xfrm>
        </p:spPr>
        <p:txBody>
          <a:bodyPr/>
          <a:lstStyle/>
          <a:p>
            <a:r>
              <a:rPr lang="nl-NL" sz="2200" dirty="0" smtClean="0"/>
              <a:t>Welke </a:t>
            </a:r>
            <a:r>
              <a:rPr lang="nl-NL" sz="2200" dirty="0"/>
              <a:t>behandelingen die primair toegepast zijn bij jongere volwassenen zijn </a:t>
            </a:r>
            <a:r>
              <a:rPr lang="nl-NL" sz="2200" dirty="0" smtClean="0"/>
              <a:t>ook toepasbaar </a:t>
            </a:r>
            <a:r>
              <a:rPr lang="nl-NL" sz="2200" dirty="0"/>
              <a:t>en effectief bij ouderen?</a:t>
            </a:r>
          </a:p>
          <a:p>
            <a:r>
              <a:rPr lang="nl-NL" sz="2200" dirty="0"/>
              <a:t>Hoe effectief is het huidige behandelaanbod voor ouderen?</a:t>
            </a:r>
          </a:p>
          <a:p>
            <a:r>
              <a:rPr lang="nl-NL" sz="2200" dirty="0"/>
              <a:t>Welk aanbod is er beschikbaar voor ouderen met een verslaving (met </a:t>
            </a:r>
            <a:r>
              <a:rPr lang="nl-NL" sz="2200" dirty="0" smtClean="0"/>
              <a:t>name alcohol </a:t>
            </a:r>
            <a:r>
              <a:rPr lang="nl-NL" sz="2200" dirty="0"/>
              <a:t>en middelen)?</a:t>
            </a:r>
          </a:p>
          <a:p>
            <a:r>
              <a:rPr lang="nl-NL" sz="2200" dirty="0"/>
              <a:t>Hoe vergroten we het aanbod voor ouderen (met een verslaving)?</a:t>
            </a:r>
          </a:p>
          <a:p>
            <a:r>
              <a:rPr lang="nl-NL" sz="2200" dirty="0"/>
              <a:t>Wat is de invloed van de kwetsbaarheid (</a:t>
            </a:r>
            <a:r>
              <a:rPr lang="nl-NL" sz="2200" dirty="0" err="1"/>
              <a:t>frailty</a:t>
            </a:r>
            <a:r>
              <a:rPr lang="nl-NL" sz="2200" dirty="0"/>
              <a:t>) van ouderen op behandeleffecten?</a:t>
            </a:r>
          </a:p>
          <a:p>
            <a:r>
              <a:rPr lang="nl-NL" sz="2200" dirty="0"/>
              <a:t>Hoe kan de behandelaar het systeem van de oudere, de familie, betrekken in </a:t>
            </a:r>
            <a:r>
              <a:rPr lang="nl-NL" sz="2200" dirty="0" smtClean="0"/>
              <a:t>de behandeling</a:t>
            </a:r>
            <a:r>
              <a:rPr lang="nl-NL" sz="2200" dirty="0"/>
              <a:t>?</a:t>
            </a:r>
            <a:endParaRPr lang="nl-NL" sz="2200" dirty="0" smtClean="0"/>
          </a:p>
        </p:txBody>
      </p:sp>
      <p:sp>
        <p:nvSpPr>
          <p:cNvPr id="44036" name="Tijdelijke aanduiding voor datum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fld id="{1ABAB05D-C402-4321-9499-35A252F3FD39}" type="datetime1">
              <a:rPr lang="nl-NL" altLang="nl-NL" sz="1200" smtClean="0">
                <a:solidFill>
                  <a:srgbClr val="FFFFFF"/>
                </a:solidFill>
              </a:rPr>
              <a:pPr fontAlgn="base">
                <a:spcBef>
                  <a:spcPct val="0"/>
                </a:spcBef>
                <a:spcAft>
                  <a:spcPct val="0"/>
                </a:spcAft>
                <a:buClrTx/>
                <a:buFontTx/>
                <a:buNone/>
              </a:pPr>
              <a:t>15-11-2017</a:t>
            </a:fld>
            <a:endParaRPr lang="nl-NL" altLang="nl-NL" sz="1200" smtClean="0">
              <a:solidFill>
                <a:srgbClr val="FFFFFF"/>
              </a:solidFill>
            </a:endParaRPr>
          </a:p>
        </p:txBody>
      </p:sp>
      <p:sp>
        <p:nvSpPr>
          <p:cNvPr id="44037" name="Tijdelijke aanduiding voor voettekst 5"/>
          <p:cNvSpPr>
            <a:spLocks noGrp="1"/>
          </p:cNvSpPr>
          <p:nvPr>
            <p:ph type="ftr" sz="quarter" idx="10"/>
          </p:nvPr>
        </p:nvSpPr>
        <p:spPr bwMode="auto">
          <a:xfrm>
            <a:off x="2555875" y="6492875"/>
            <a:ext cx="35718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r>
              <a:rPr lang="nl-NL" altLang="nl-NL" sz="1200" smtClean="0">
                <a:solidFill>
                  <a:srgbClr val="FFFFFF"/>
                </a:solidFill>
              </a:rPr>
              <a:t>leergang implementatie</a:t>
            </a:r>
          </a:p>
        </p:txBody>
      </p:sp>
      <p:pic>
        <p:nvPicPr>
          <p:cNvPr id="6" name="Afbeelding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585" y="6198757"/>
            <a:ext cx="2304430" cy="5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7867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486357"/>
            <a:ext cx="9144000" cy="523875"/>
          </a:xfrm>
        </p:spPr>
        <p:txBody>
          <a:bodyPr/>
          <a:lstStyle/>
          <a:p>
            <a:pPr eaLnBrk="1" hangingPunct="1"/>
            <a:r>
              <a:rPr lang="en-US" altLang="nl-NL" sz="3200" dirty="0"/>
              <a:t>6</a:t>
            </a:r>
            <a:r>
              <a:rPr lang="en-US" altLang="nl-NL" sz="3200" dirty="0" smtClean="0"/>
              <a:t>. </a:t>
            </a:r>
            <a:r>
              <a:rPr lang="en-US" altLang="nl-NL" sz="3200" dirty="0" err="1" smtClean="0"/>
              <a:t>Leeftijdsspecifiek</a:t>
            </a:r>
            <a:r>
              <a:rPr lang="en-US" altLang="nl-NL" sz="3200" dirty="0" smtClean="0"/>
              <a:t> vs. </a:t>
            </a:r>
            <a:r>
              <a:rPr lang="en-US" altLang="nl-NL" sz="3200" dirty="0" err="1" smtClean="0"/>
              <a:t>generiek</a:t>
            </a:r>
            <a:endParaRPr lang="en-US" altLang="nl-NL" sz="3200" dirty="0" smtClean="0"/>
          </a:p>
        </p:txBody>
      </p:sp>
      <p:sp>
        <p:nvSpPr>
          <p:cNvPr id="320515" name="Rectangle 3"/>
          <p:cNvSpPr>
            <a:spLocks noGrp="1" noChangeArrowheads="1"/>
          </p:cNvSpPr>
          <p:nvPr>
            <p:ph type="body" idx="1"/>
          </p:nvPr>
        </p:nvSpPr>
        <p:spPr>
          <a:xfrm>
            <a:off x="642938" y="1428750"/>
            <a:ext cx="8064500" cy="3959225"/>
          </a:xfrm>
        </p:spPr>
        <p:txBody>
          <a:bodyPr/>
          <a:lstStyle/>
          <a:p>
            <a:r>
              <a:rPr lang="nl-NL" sz="2400" dirty="0" smtClean="0"/>
              <a:t>Wat </a:t>
            </a:r>
            <a:r>
              <a:rPr lang="nl-NL" sz="2400" dirty="0"/>
              <a:t>is de impact van het leeftijdsgeneriek organiseren van de GGZ op </a:t>
            </a:r>
            <a:r>
              <a:rPr lang="nl-NL" sz="2400" dirty="0" smtClean="0"/>
              <a:t>de psychiatrische </a:t>
            </a:r>
            <a:r>
              <a:rPr lang="nl-NL" sz="2400" dirty="0"/>
              <a:t>zorg voor ouderen?</a:t>
            </a:r>
          </a:p>
          <a:p>
            <a:r>
              <a:rPr lang="nl-NL" sz="2400" dirty="0"/>
              <a:t>Hoe behoud je expertise binnen de GGZ op het gebied van behandeling </a:t>
            </a:r>
            <a:r>
              <a:rPr lang="nl-NL" sz="2400" dirty="0" smtClean="0"/>
              <a:t>van ouderen </a:t>
            </a:r>
            <a:r>
              <a:rPr lang="nl-NL" sz="2400" dirty="0"/>
              <a:t>als leeftijdsgeneriek georganiseerd wordt?</a:t>
            </a:r>
            <a:endParaRPr lang="nl-NL" sz="2200" dirty="0" smtClean="0"/>
          </a:p>
        </p:txBody>
      </p:sp>
      <p:sp>
        <p:nvSpPr>
          <p:cNvPr id="44036" name="Tijdelijke aanduiding voor datum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fld id="{1ABAB05D-C402-4321-9499-35A252F3FD39}" type="datetime1">
              <a:rPr lang="nl-NL" altLang="nl-NL" sz="1200" smtClean="0">
                <a:solidFill>
                  <a:srgbClr val="FFFFFF"/>
                </a:solidFill>
              </a:rPr>
              <a:pPr fontAlgn="base">
                <a:spcBef>
                  <a:spcPct val="0"/>
                </a:spcBef>
                <a:spcAft>
                  <a:spcPct val="0"/>
                </a:spcAft>
                <a:buClrTx/>
                <a:buFontTx/>
                <a:buNone/>
              </a:pPr>
              <a:t>15-11-2017</a:t>
            </a:fld>
            <a:endParaRPr lang="nl-NL" altLang="nl-NL" sz="1200" smtClean="0">
              <a:solidFill>
                <a:srgbClr val="FFFFFF"/>
              </a:solidFill>
            </a:endParaRPr>
          </a:p>
        </p:txBody>
      </p:sp>
      <p:sp>
        <p:nvSpPr>
          <p:cNvPr id="44037" name="Tijdelijke aanduiding voor voettekst 5"/>
          <p:cNvSpPr>
            <a:spLocks noGrp="1"/>
          </p:cNvSpPr>
          <p:nvPr>
            <p:ph type="ftr" sz="quarter" idx="10"/>
          </p:nvPr>
        </p:nvSpPr>
        <p:spPr bwMode="auto">
          <a:xfrm>
            <a:off x="2555875" y="6492875"/>
            <a:ext cx="35718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E20031"/>
              </a:buClr>
              <a:buFont typeface="Arial" panose="020B0604020202020204" pitchFamily="34" charset="0"/>
              <a:buChar char="•"/>
              <a:defRPr sz="3200">
                <a:solidFill>
                  <a:srgbClr val="404040"/>
                </a:solidFill>
                <a:latin typeface="Verdana" panose="020B0604030504040204" pitchFamily="34" charset="0"/>
              </a:defRPr>
            </a:lvl1pPr>
            <a:lvl2pPr marL="742950" indent="-285750">
              <a:spcBef>
                <a:spcPct val="20000"/>
              </a:spcBef>
              <a:buClr>
                <a:srgbClr val="E20031"/>
              </a:buClr>
              <a:buFont typeface="Arial" panose="020B0604020202020204" pitchFamily="34" charset="0"/>
              <a:buChar char="–"/>
              <a:defRPr sz="2800">
                <a:solidFill>
                  <a:srgbClr val="404040"/>
                </a:solidFill>
                <a:latin typeface="Verdana" panose="020B0604030504040204" pitchFamily="34" charset="0"/>
              </a:defRPr>
            </a:lvl2pPr>
            <a:lvl3pPr marL="1143000" indent="-228600">
              <a:spcBef>
                <a:spcPct val="20000"/>
              </a:spcBef>
              <a:buClr>
                <a:srgbClr val="E20031"/>
              </a:buClr>
              <a:buFont typeface="Arial" panose="020B0604020202020204" pitchFamily="34" charset="0"/>
              <a:buChar char="•"/>
              <a:defRPr sz="2400">
                <a:solidFill>
                  <a:srgbClr val="404040"/>
                </a:solidFill>
                <a:latin typeface="Verdana" panose="020B0604030504040204" pitchFamily="34" charset="0"/>
              </a:defRPr>
            </a:lvl3pPr>
            <a:lvl4pPr marL="16002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4pPr>
            <a:lvl5pPr marL="2057400" indent="-228600">
              <a:spcBef>
                <a:spcPct val="20000"/>
              </a:spcBef>
              <a:buClr>
                <a:srgbClr val="E20031"/>
              </a:buClr>
              <a:buFont typeface="Arial" panose="020B0604020202020204" pitchFamily="34" charset="0"/>
              <a:buChar char="»"/>
              <a:defRPr sz="2000">
                <a:solidFill>
                  <a:srgbClr val="404040"/>
                </a:solidFill>
                <a:latin typeface="Verdana" panose="020B0604030504040204" pitchFamily="34" charset="0"/>
              </a:defRPr>
            </a:lvl5pPr>
            <a:lvl6pPr marL="25146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6pPr>
            <a:lvl7pPr marL="29718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7pPr>
            <a:lvl8pPr marL="34290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8pPr>
            <a:lvl9pPr marL="3886200" indent="-228600" eaLnBrk="0" fontAlgn="base" hangingPunct="0">
              <a:spcBef>
                <a:spcPct val="20000"/>
              </a:spcBef>
              <a:spcAft>
                <a:spcPct val="0"/>
              </a:spcAft>
              <a:buClr>
                <a:srgbClr val="E20031"/>
              </a:buClr>
              <a:buFont typeface="Arial" panose="020B0604020202020204" pitchFamily="34" charset="0"/>
              <a:buChar char="»"/>
              <a:defRPr sz="2000">
                <a:solidFill>
                  <a:srgbClr val="404040"/>
                </a:solidFill>
                <a:latin typeface="Verdana" panose="020B0604030504040204" pitchFamily="34" charset="0"/>
              </a:defRPr>
            </a:lvl9pPr>
          </a:lstStyle>
          <a:p>
            <a:pPr fontAlgn="base">
              <a:spcBef>
                <a:spcPct val="0"/>
              </a:spcBef>
              <a:spcAft>
                <a:spcPct val="0"/>
              </a:spcAft>
              <a:buClrTx/>
              <a:buFontTx/>
              <a:buNone/>
            </a:pPr>
            <a:r>
              <a:rPr lang="nl-NL" altLang="nl-NL" sz="1200" smtClean="0">
                <a:solidFill>
                  <a:srgbClr val="FFFFFF"/>
                </a:solidFill>
              </a:rPr>
              <a:t>leergang implementatie</a:t>
            </a:r>
          </a:p>
        </p:txBody>
      </p:sp>
      <p:pic>
        <p:nvPicPr>
          <p:cNvPr id="6" name="Afbeelding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585" y="6198757"/>
            <a:ext cx="2304430" cy="52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88330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rimbos Presentatiesjabloo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e1" id="{DF549555-8F0E-4EB5-A6C5-E78C913EE1FE}" vid="{AAE61B4B-65EF-4392-91E9-A77750CCB85C}"/>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Trimbos presentatie</Template>
  <TotalTime>1786</TotalTime>
  <Words>1513</Words>
  <Application>Microsoft Office PowerPoint</Application>
  <PresentationFormat>Diavoorstelling (4:3)</PresentationFormat>
  <Paragraphs>168</Paragraphs>
  <Slides>12</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MS PGothic</vt:lpstr>
      <vt:lpstr>Arial</vt:lpstr>
      <vt:lpstr>Calibri</vt:lpstr>
      <vt:lpstr>Verdana</vt:lpstr>
      <vt:lpstr>Trimbos Presentatiesjabloon</vt:lpstr>
      <vt:lpstr>Kennisagenda ouderenpsychiatrie  Wat zijn de prioriteiten voor de komende jaren? </vt:lpstr>
      <vt:lpstr>Waarom?</vt:lpstr>
      <vt:lpstr>PowerPoint-presentatie</vt:lpstr>
      <vt:lpstr>1. Zorgprogramma gerontopsychiatrie</vt:lpstr>
      <vt:lpstr>2. Leefmilieus</vt:lpstr>
      <vt:lpstr>3. Deskundigheidsbevordering</vt:lpstr>
      <vt:lpstr>4. Monitoren van uitkomsten</vt:lpstr>
      <vt:lpstr>5. Behandeling afgestemd op ouderen</vt:lpstr>
      <vt:lpstr>6. Leeftijdsspecifiek vs. generiek</vt:lpstr>
      <vt:lpstr>7. Samenwerking GGZ en VVT</vt:lpstr>
      <vt:lpstr>Invitational samenwerking sectoren</vt:lpstr>
      <vt:lpstr>PowerPoint-presentatie</vt:lpstr>
    </vt:vector>
  </TitlesOfParts>
  <Company>Trimbos instituut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Blended learning for dementia</dc:title>
  <dc:creator>Hanneke Beerens</dc:creator>
  <cp:lastModifiedBy>Bernadette Willemse</cp:lastModifiedBy>
  <cp:revision>163</cp:revision>
  <cp:lastPrinted>2017-03-28T09:56:53Z</cp:lastPrinted>
  <dcterms:created xsi:type="dcterms:W3CDTF">2017-03-01T16:22:43Z</dcterms:created>
  <dcterms:modified xsi:type="dcterms:W3CDTF">2017-11-15T12:10:33Z</dcterms:modified>
</cp:coreProperties>
</file>