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7"/>
  </p:notesMasterIdLst>
  <p:sldIdLst>
    <p:sldId id="349" r:id="rId2"/>
    <p:sldId id="402" r:id="rId3"/>
    <p:sldId id="354" r:id="rId4"/>
    <p:sldId id="355" r:id="rId5"/>
    <p:sldId id="363" r:id="rId6"/>
    <p:sldId id="351" r:id="rId7"/>
    <p:sldId id="383" r:id="rId8"/>
    <p:sldId id="378" r:id="rId9"/>
    <p:sldId id="400" r:id="rId10"/>
    <p:sldId id="401" r:id="rId11"/>
    <p:sldId id="403" r:id="rId12"/>
    <p:sldId id="385" r:id="rId13"/>
    <p:sldId id="386" r:id="rId14"/>
    <p:sldId id="387" r:id="rId15"/>
    <p:sldId id="388" r:id="rId16"/>
    <p:sldId id="389" r:id="rId17"/>
    <p:sldId id="390" r:id="rId18"/>
    <p:sldId id="391" r:id="rId19"/>
    <p:sldId id="392" r:id="rId20"/>
    <p:sldId id="393" r:id="rId21"/>
    <p:sldId id="396" r:id="rId22"/>
    <p:sldId id="397" r:id="rId23"/>
    <p:sldId id="399" r:id="rId24"/>
    <p:sldId id="398" r:id="rId25"/>
    <p:sldId id="375"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843" autoAdjust="0"/>
    <p:restoredTop sz="77089" autoAdjust="0"/>
  </p:normalViewPr>
  <p:slideViewPr>
    <p:cSldViewPr>
      <p:cViewPr>
        <p:scale>
          <a:sx n="130" d="100"/>
          <a:sy n="130" d="100"/>
        </p:scale>
        <p:origin x="-114" y="-72"/>
      </p:cViewPr>
      <p:guideLst>
        <p:guide orient="horz" pos="2160"/>
        <p:guide pos="2880"/>
      </p:guideLst>
    </p:cSldViewPr>
  </p:slideViewPr>
  <p:outlineViewPr>
    <p:cViewPr>
      <p:scale>
        <a:sx n="33" d="100"/>
        <a:sy n="33" d="100"/>
      </p:scale>
      <p:origin x="0" y="163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1835926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46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r>
              <a:rPr lang="en-US"/>
              <a:t>Click to edit Master title style</a:t>
            </a:r>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sz="3200" b="0" i="0" u="none" strike="noStrike" cap="none" baseline="0">
                <a:solidFill>
                  <a:srgbClr val="888888"/>
                </a:solidFill>
                <a:latin typeface="Arial"/>
                <a:ea typeface="Arial"/>
                <a:cs typeface="Arial"/>
                <a:sym typeface="Arial"/>
              </a:defRPr>
            </a:lvl1pPr>
            <a:lvl2pPr marL="457200" marR="0" indent="0" algn="ctr" rtl="0">
              <a:spcBef>
                <a:spcPts val="560"/>
              </a:spcBef>
              <a:spcAft>
                <a:spcPts val="0"/>
              </a:spcAft>
              <a:buClr>
                <a:srgbClr val="888888"/>
              </a:buClr>
              <a:buFont typeface="Arial"/>
              <a:buNone/>
              <a:defRPr sz="2800" b="0" i="0" u="none" strike="noStrike" cap="none" baseline="0">
                <a:solidFill>
                  <a:srgbClr val="888888"/>
                </a:solidFill>
                <a:latin typeface="Arial"/>
                <a:ea typeface="Arial"/>
                <a:cs typeface="Arial"/>
                <a:sym typeface="Arial"/>
              </a:defRPr>
            </a:lvl2pPr>
            <a:lvl3pPr marL="914400" marR="0" indent="0" algn="ctr" rtl="0">
              <a:spcBef>
                <a:spcPts val="480"/>
              </a:spcBef>
              <a:spcAft>
                <a:spcPts val="0"/>
              </a:spcAft>
              <a:buClr>
                <a:srgbClr val="888888"/>
              </a:buClr>
              <a:buFont typeface="Arial"/>
              <a:buNone/>
              <a:defRPr sz="2400" b="0" i="0" u="none" strike="noStrike" cap="none" baseline="0">
                <a:solidFill>
                  <a:srgbClr val="888888"/>
                </a:solidFill>
                <a:latin typeface="Arial"/>
                <a:ea typeface="Arial"/>
                <a:cs typeface="Arial"/>
                <a:sym typeface="Arial"/>
              </a:defRPr>
            </a:lvl3pPr>
            <a:lvl4pPr marL="1371600" marR="0" indent="0" algn="ctr" rtl="0">
              <a:spcBef>
                <a:spcPts val="400"/>
              </a:spcBef>
              <a:spcAft>
                <a:spcPts val="0"/>
              </a:spcAft>
              <a:buClr>
                <a:srgbClr val="888888"/>
              </a:buClr>
              <a:buFont typeface="Arial"/>
              <a:buNone/>
              <a:defRPr sz="2000" b="0" i="0" u="none" strike="noStrike" cap="none" baseline="0">
                <a:solidFill>
                  <a:srgbClr val="888888"/>
                </a:solidFill>
                <a:latin typeface="Arial"/>
                <a:ea typeface="Arial"/>
                <a:cs typeface="Arial"/>
                <a:sym typeface="Arial"/>
              </a:defRPr>
            </a:lvl4pPr>
            <a:lvl5pPr marL="1828800" marR="0" indent="0" algn="ctr" rtl="0">
              <a:spcBef>
                <a:spcPts val="400"/>
              </a:spcBef>
              <a:spcAft>
                <a:spcPts val="0"/>
              </a:spcAft>
              <a:buClr>
                <a:srgbClr val="888888"/>
              </a:buClr>
              <a:buFont typeface="Arial"/>
              <a:buNone/>
              <a:defRPr sz="20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6pPr>
            <a:lvl7pPr marL="27432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7pPr>
            <a:lvl8pPr marL="32004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8pPr>
            <a:lvl9pPr marL="36576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9pPr>
          </a:lstStyle>
          <a:p>
            <a:r>
              <a:rPr lang="en-US"/>
              <a:t>Click to edit Master subtitle style</a:t>
            </a:r>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b="1">
                <a:solidFill>
                  <a:srgbClr val="E4261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a:t>Click to edit Master title style</a:t>
            </a:r>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defRPr>
                <a:solidFill>
                  <a:srgbClr val="4B575F"/>
                </a:solidFill>
              </a:defRPr>
            </a:lvl1pPr>
            <a:lvl2pPr rtl="0">
              <a:defRPr>
                <a:solidFill>
                  <a:srgbClr val="4B575F"/>
                </a:solidFill>
              </a:defRPr>
            </a:lvl2pPr>
            <a:lvl3pPr rtl="0">
              <a:defRPr>
                <a:solidFill>
                  <a:srgbClr val="4B575F"/>
                </a:solidFill>
              </a:defRPr>
            </a:lvl3pPr>
            <a:lvl4pPr rtl="0">
              <a:defRPr>
                <a:solidFill>
                  <a:srgbClr val="4B575F"/>
                </a:solidFill>
              </a:defRPr>
            </a:lvl4pPr>
            <a:lvl5pPr rtl="0">
              <a:defRPr>
                <a:solidFill>
                  <a:srgbClr val="4B575F"/>
                </a:solidFill>
              </a:defRPr>
            </a:lvl5pPr>
            <a:lvl6pPr rtl="0">
              <a:defRPr/>
            </a:lvl6pPr>
            <a:lvl7pPr rtl="0">
              <a:defRPr/>
            </a:lvl7pPr>
            <a:lvl8pPr rtl="0">
              <a:defRPr/>
            </a:lvl8pPr>
            <a:lvl9pPr rtl="0">
              <a:defRPr/>
            </a:lvl9pPr>
          </a:lstStyle>
          <a:p>
            <a:pPr lvl="0"/>
            <a:r>
              <a:rPr lang="en-US"/>
              <a:t>Click to edit Master text styles</a:t>
            </a: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Head"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a:t>Click to edit Master title style</a:t>
            </a:r>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Arial"/>
              <a:buNone/>
              <a:defRPr sz="2000">
                <a:solidFill>
                  <a:srgbClr val="888888"/>
                </a:solidFill>
              </a:defRPr>
            </a:lvl1pPr>
            <a:lvl2pPr marL="457200" indent="0" rtl="0">
              <a:buClr>
                <a:srgbClr val="888888"/>
              </a:buClr>
              <a:buFont typeface="Arial"/>
              <a:buNone/>
              <a:defRPr sz="1800">
                <a:solidFill>
                  <a:srgbClr val="888888"/>
                </a:solidFill>
              </a:defRPr>
            </a:lvl2pPr>
            <a:lvl3pPr marL="914400" indent="0" rtl="0">
              <a:buClr>
                <a:srgbClr val="888888"/>
              </a:buClr>
              <a:buFont typeface="Arial"/>
              <a:buNone/>
              <a:defRPr sz="1600">
                <a:solidFill>
                  <a:srgbClr val="888888"/>
                </a:solidFill>
              </a:defRPr>
            </a:lvl3pPr>
            <a:lvl4pPr marL="1371600" indent="0" rtl="0">
              <a:buClr>
                <a:srgbClr val="888888"/>
              </a:buClr>
              <a:buFont typeface="Arial"/>
              <a:buNone/>
              <a:defRPr sz="1400">
                <a:solidFill>
                  <a:srgbClr val="888888"/>
                </a:solidFill>
              </a:defRPr>
            </a:lvl4pPr>
            <a:lvl5pPr marL="1828800" indent="0" rtl="0">
              <a:buClr>
                <a:srgbClr val="888888"/>
              </a:buClr>
              <a:buFont typeface="Arial"/>
              <a:buNone/>
              <a:defRPr sz="1400">
                <a:solidFill>
                  <a:srgbClr val="888888"/>
                </a:solidFill>
              </a:defRPr>
            </a:lvl5pPr>
            <a:lvl6pPr marL="2286000" indent="0" rtl="0">
              <a:buClr>
                <a:srgbClr val="888888"/>
              </a:buClr>
              <a:buFont typeface="Arial"/>
              <a:buNone/>
              <a:defRPr sz="1400">
                <a:solidFill>
                  <a:srgbClr val="888888"/>
                </a:solidFill>
              </a:defRPr>
            </a:lvl6pPr>
            <a:lvl7pPr marL="2743200" indent="0" rtl="0">
              <a:buClr>
                <a:srgbClr val="888888"/>
              </a:buClr>
              <a:buFont typeface="Arial"/>
              <a:buNone/>
              <a:defRPr sz="1400">
                <a:solidFill>
                  <a:srgbClr val="888888"/>
                </a:solidFill>
              </a:defRPr>
            </a:lvl7pPr>
            <a:lvl8pPr marL="3200400" indent="0" rtl="0">
              <a:buClr>
                <a:srgbClr val="888888"/>
              </a:buClr>
              <a:buFont typeface="Arial"/>
              <a:buNone/>
              <a:defRPr sz="1400">
                <a:solidFill>
                  <a:srgbClr val="888888"/>
                </a:solidFill>
              </a:defRPr>
            </a:lvl8pPr>
            <a:lvl9pPr marL="3657600" indent="0" rtl="0">
              <a:buClr>
                <a:srgbClr val="888888"/>
              </a:buClr>
              <a:buFont typeface="Arial"/>
              <a:buNone/>
              <a:defRPr sz="1400">
                <a:solidFill>
                  <a:srgbClr val="888888"/>
                </a:solidFill>
              </a:defRPr>
            </a:lvl9pPr>
          </a:lstStyle>
          <a:p>
            <a:pPr lvl="0"/>
            <a:r>
              <a:rPr lang="en-US"/>
              <a:t>Click to edit Master text styles</a:t>
            </a: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TxTwoObj"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a:t>Click to edit Master title style</a:t>
            </a:r>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a:t>Click to edit Master text styles</a:t>
            </a: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pPr lvl="0"/>
            <a:r>
              <a:rPr lang="en-US"/>
              <a:t>Click to edit Master text styles</a:t>
            </a: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a:t>Click to edit Master text styles</a:t>
            </a: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pPr lvl="0"/>
            <a:r>
              <a:rPr lang="en-US"/>
              <a:t>Click to edit Master text styles</a:t>
            </a: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bjTx"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a:t>Click to edit Master title style</a:t>
            </a:r>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a:t>Click to edit Master text styles</a:t>
            </a: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pPr lvl="0"/>
            <a:r>
              <a:rPr lang="en-US"/>
              <a:t>Click to edit Master text styles</a:t>
            </a: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x"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a:t>Click to edit Master title style</a:t>
            </a:r>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98989"/>
              </a:buClr>
              <a:buFont typeface="Arial"/>
              <a:buNone/>
              <a:defRPr sz="3200" b="0" i="0" u="none" strike="noStrike" cap="none" baseline="0">
                <a:solidFill>
                  <a:srgbClr val="898989"/>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r>
              <a:rPr lang="en-US"/>
              <a:t>Click icon to add picture</a:t>
            </a:r>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pPr lvl="0"/>
            <a:r>
              <a:rPr lang="en-US"/>
              <a:t>Click to edit Master text styles</a:t>
            </a: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Tx"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Arial"/>
                <a:ea typeface="Arial"/>
                <a:cs typeface="Arial"/>
                <a:sym typeface="Arial"/>
              </a:defRPr>
            </a:lvl1pPr>
            <a:lvl2pPr algn="ctr" rtl="0">
              <a:spcBef>
                <a:spcPts val="0"/>
              </a:spcBef>
              <a:spcAft>
                <a:spcPts val="0"/>
              </a:spcAft>
              <a:defRPr sz="4400">
                <a:solidFill>
                  <a:schemeClr val="dk1"/>
                </a:solidFill>
                <a:latin typeface="Arial"/>
                <a:ea typeface="Arial"/>
                <a:cs typeface="Arial"/>
                <a:sym typeface="Arial"/>
              </a:defRPr>
            </a:lvl2pPr>
            <a:lvl3pPr algn="ctr" rtl="0">
              <a:spcBef>
                <a:spcPts val="0"/>
              </a:spcBef>
              <a:spcAft>
                <a:spcPts val="0"/>
              </a:spcAft>
              <a:defRPr sz="4400">
                <a:solidFill>
                  <a:schemeClr val="dk1"/>
                </a:solidFill>
                <a:latin typeface="Arial"/>
                <a:ea typeface="Arial"/>
                <a:cs typeface="Arial"/>
                <a:sym typeface="Arial"/>
              </a:defRPr>
            </a:lvl3pPr>
            <a:lvl4pPr algn="ctr" rtl="0">
              <a:spcBef>
                <a:spcPts val="0"/>
              </a:spcBef>
              <a:spcAft>
                <a:spcPts val="0"/>
              </a:spcAft>
              <a:defRPr sz="4400">
                <a:solidFill>
                  <a:schemeClr val="dk1"/>
                </a:solidFill>
                <a:latin typeface="Arial"/>
                <a:ea typeface="Arial"/>
                <a:cs typeface="Arial"/>
                <a:sym typeface="Arial"/>
              </a:defRPr>
            </a:lvl4pPr>
            <a:lvl5pPr algn="ctr" rtl="0">
              <a:spcBef>
                <a:spcPts val="0"/>
              </a:spcBef>
              <a:spcAft>
                <a:spcPts val="0"/>
              </a:spcAft>
              <a:defRPr sz="4400">
                <a:solidFill>
                  <a:schemeClr val="dk1"/>
                </a:solidFill>
                <a:latin typeface="Arial"/>
                <a:ea typeface="Arial"/>
                <a:cs typeface="Arial"/>
                <a:sym typeface="Arial"/>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r>
              <a:rPr lang="en-US"/>
              <a:t>Click to edit Master title style</a:t>
            </a:r>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buClr>
                <a:schemeClr val="dk1"/>
              </a:buClr>
              <a:buFont typeface="Arial"/>
              <a:buChar char="•"/>
              <a:defRPr sz="2000">
                <a:solidFill>
                  <a:schemeClr val="dk1"/>
                </a:solidFill>
                <a:latin typeface="Arial"/>
                <a:ea typeface="Arial"/>
                <a:cs typeface="Arial"/>
                <a:sym typeface="Arial"/>
              </a:defRPr>
            </a:lvl9pPr>
          </a:lstStyle>
          <a:p>
            <a:pPr lvl="0"/>
            <a:r>
              <a:rPr lang="en-US"/>
              <a:t>Click to edit Master text styles</a:t>
            </a: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TitleAndTx"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Arial"/>
                <a:ea typeface="Arial"/>
                <a:cs typeface="Arial"/>
                <a:sym typeface="Arial"/>
              </a:defRPr>
            </a:lvl1pPr>
            <a:lvl2pPr algn="ctr" rtl="0">
              <a:spcBef>
                <a:spcPts val="0"/>
              </a:spcBef>
              <a:spcAft>
                <a:spcPts val="0"/>
              </a:spcAft>
              <a:defRPr sz="4400">
                <a:solidFill>
                  <a:schemeClr val="dk1"/>
                </a:solidFill>
                <a:latin typeface="Arial"/>
                <a:ea typeface="Arial"/>
                <a:cs typeface="Arial"/>
                <a:sym typeface="Arial"/>
              </a:defRPr>
            </a:lvl2pPr>
            <a:lvl3pPr algn="ctr" rtl="0">
              <a:spcBef>
                <a:spcPts val="0"/>
              </a:spcBef>
              <a:spcAft>
                <a:spcPts val="0"/>
              </a:spcAft>
              <a:defRPr sz="4400">
                <a:solidFill>
                  <a:schemeClr val="dk1"/>
                </a:solidFill>
                <a:latin typeface="Arial"/>
                <a:ea typeface="Arial"/>
                <a:cs typeface="Arial"/>
                <a:sym typeface="Arial"/>
              </a:defRPr>
            </a:lvl3pPr>
            <a:lvl4pPr algn="ctr" rtl="0">
              <a:spcBef>
                <a:spcPts val="0"/>
              </a:spcBef>
              <a:spcAft>
                <a:spcPts val="0"/>
              </a:spcAft>
              <a:defRPr sz="4400">
                <a:solidFill>
                  <a:schemeClr val="dk1"/>
                </a:solidFill>
                <a:latin typeface="Arial"/>
                <a:ea typeface="Arial"/>
                <a:cs typeface="Arial"/>
                <a:sym typeface="Arial"/>
              </a:defRPr>
            </a:lvl4pPr>
            <a:lvl5pPr algn="ctr" rtl="0">
              <a:spcBef>
                <a:spcPts val="0"/>
              </a:spcBef>
              <a:spcAft>
                <a:spcPts val="0"/>
              </a:spcAft>
              <a:defRPr sz="4400">
                <a:solidFill>
                  <a:schemeClr val="dk1"/>
                </a:solidFill>
                <a:latin typeface="Arial"/>
                <a:ea typeface="Arial"/>
                <a:cs typeface="Arial"/>
                <a:sym typeface="Arial"/>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r>
              <a:rPr lang="en-US"/>
              <a:t>Click to edit Master title style</a:t>
            </a:r>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buClr>
                <a:schemeClr val="dk1"/>
              </a:buClr>
              <a:buFont typeface="Arial"/>
              <a:buChar char="•"/>
              <a:defRPr sz="2000">
                <a:solidFill>
                  <a:schemeClr val="dk1"/>
                </a:solidFill>
                <a:latin typeface="Arial"/>
                <a:ea typeface="Arial"/>
                <a:cs typeface="Arial"/>
                <a:sym typeface="Arial"/>
              </a:defRPr>
            </a:lvl9pPr>
          </a:lstStyle>
          <a:p>
            <a:pPr lvl="0"/>
            <a:r>
              <a:rPr lang="en-US"/>
              <a:t>Click to edit Master text styles</a:t>
            </a: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6" r:id="rId6"/>
    <p:sldLayoutId id="2147483657" r:id="rId7"/>
    <p:sldLayoutId id="2147483658" r:id="rId8"/>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Voorblad-PowerPoint-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ChangeArrowheads="1"/>
          </p:cNvSpPr>
          <p:nvPr/>
        </p:nvSpPr>
        <p:spPr bwMode="auto">
          <a:xfrm>
            <a:off x="1116013" y="981075"/>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Arial"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nl-NL" sz="5400" dirty="0" smtClean="0"/>
              <a:t>  Werken </a:t>
            </a:r>
            <a:r>
              <a:rPr lang="nl-NL" sz="5400" dirty="0"/>
              <a:t>vanuit de </a:t>
            </a:r>
            <a:endParaRPr lang="nl-NL" sz="5400" dirty="0" smtClean="0"/>
          </a:p>
          <a:p>
            <a:pPr algn="ctr" eaLnBrk="1" hangingPunct="1">
              <a:spcBef>
                <a:spcPct val="0"/>
              </a:spcBef>
              <a:buFontTx/>
              <a:buNone/>
            </a:pPr>
            <a:r>
              <a:rPr lang="nl-NL" sz="5400" dirty="0"/>
              <a:t> </a:t>
            </a:r>
            <a:r>
              <a:rPr lang="nl-NL" sz="5400" dirty="0" smtClean="0"/>
              <a:t>   herstelvisie </a:t>
            </a:r>
            <a:r>
              <a:rPr lang="nl-NL" sz="5400" dirty="0"/>
              <a:t>in zowel GGZ als VVT</a:t>
            </a:r>
            <a:endParaRPr lang="nl-NL" altLang="nl-NL" sz="5400" dirty="0">
              <a:solidFill>
                <a:schemeClr val="bg1"/>
              </a:solidFill>
            </a:endParaRPr>
          </a:p>
        </p:txBody>
      </p:sp>
      <p:pic>
        <p:nvPicPr>
          <p:cNvPr id="14340" name="Picture 8" descr="1706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177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15916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00213"/>
            <a:ext cx="201771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53749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141663"/>
            <a:ext cx="201771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3841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Op Cliëntniveau</a:t>
            </a:r>
            <a:endParaRPr lang="nl-NL" dirty="0"/>
          </a:p>
        </p:txBody>
      </p:sp>
      <p:sp>
        <p:nvSpPr>
          <p:cNvPr id="3" name="Text Placeholder 2"/>
          <p:cNvSpPr>
            <a:spLocks noGrp="1"/>
          </p:cNvSpPr>
          <p:nvPr>
            <p:ph type="body" idx="1"/>
          </p:nvPr>
        </p:nvSpPr>
        <p:spPr/>
        <p:txBody>
          <a:bodyPr/>
          <a:lstStyle/>
          <a:p>
            <a:r>
              <a:rPr lang="nl-NL" dirty="0" smtClean="0"/>
              <a:t>Herstelcursus “Herstellen doe je zelf”</a:t>
            </a:r>
          </a:p>
          <a:p>
            <a:r>
              <a:rPr lang="nl-NL" dirty="0" smtClean="0"/>
              <a:t>Betrekken cliëntenraad/familieraad</a:t>
            </a:r>
          </a:p>
          <a:p>
            <a:r>
              <a:rPr lang="nl-NL" dirty="0" smtClean="0"/>
              <a:t>Familie ervaringsdeskundige</a:t>
            </a:r>
          </a:p>
          <a:p>
            <a:r>
              <a:rPr lang="nl-NL" dirty="0" smtClean="0"/>
              <a:t>Betrekken bij beleid</a:t>
            </a:r>
            <a:endParaRPr lang="nl-NL" dirty="0"/>
          </a:p>
        </p:txBody>
      </p:sp>
    </p:spTree>
    <p:extLst>
      <p:ext uri="{BB962C8B-B14F-4D97-AF65-F5344CB8AC3E}">
        <p14:creationId xmlns:p14="http://schemas.microsoft.com/office/powerpoint/2010/main" val="74351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Casuïstiek</a:t>
            </a:r>
            <a:endParaRPr lang="nl-NL" dirty="0"/>
          </a:p>
        </p:txBody>
      </p:sp>
      <p:sp>
        <p:nvSpPr>
          <p:cNvPr id="3" name="Text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46749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11267" name="Rectangle 2"/>
          <p:cNvSpPr>
            <a:spLocks noGrp="1" noChangeArrowheads="1"/>
          </p:cNvSpPr>
          <p:nvPr>
            <p:ph type="title"/>
          </p:nvPr>
        </p:nvSpPr>
        <p:spPr/>
        <p:txBody>
          <a:bodyPr/>
          <a:lstStyle/>
          <a:p>
            <a:pPr algn="ctr" eaLnBrk="1" hangingPunct="1"/>
            <a:r>
              <a:rPr lang="nl-NL" altLang="nl-NL" sz="2800" smtClean="0">
                <a:solidFill>
                  <a:srgbClr val="FF0000"/>
                </a:solidFill>
              </a:rPr>
              <a:t>De ‘Biopsychosociale’ Visie</a:t>
            </a:r>
          </a:p>
        </p:txBody>
      </p:sp>
      <p:sp>
        <p:nvSpPr>
          <p:cNvPr id="11268"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11269"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1270"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1271" name="Rectangle 6"/>
          <p:cNvSpPr>
            <a:spLocks noChangeArrowheads="1"/>
          </p:cNvSpPr>
          <p:nvPr/>
        </p:nvSpPr>
        <p:spPr bwMode="auto">
          <a:xfrm>
            <a:off x="539750" y="1412875"/>
            <a:ext cx="783113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dirty="0">
              <a:solidFill>
                <a:srgbClr val="0000FF"/>
              </a:solidFill>
            </a:endParaRPr>
          </a:p>
          <a:p>
            <a:pPr eaLnBrk="1" hangingPunct="1"/>
            <a:r>
              <a:rPr lang="nl-NL" altLang="nl-NL" sz="2000" b="0" dirty="0">
                <a:solidFill>
                  <a:srgbClr val="000066"/>
                </a:solidFill>
              </a:rPr>
              <a:t>De </a:t>
            </a:r>
            <a:r>
              <a:rPr lang="nl-NL" altLang="nl-NL" sz="2000" dirty="0">
                <a:solidFill>
                  <a:srgbClr val="000066"/>
                </a:solidFill>
              </a:rPr>
              <a:t>biopsychosociale visie</a:t>
            </a:r>
            <a:r>
              <a:rPr lang="nl-NL" altLang="nl-NL" sz="2000" b="0" dirty="0">
                <a:solidFill>
                  <a:srgbClr val="000066"/>
                </a:solidFill>
              </a:rPr>
              <a:t> gaat ervan uit dat </a:t>
            </a:r>
            <a:r>
              <a:rPr lang="nl-NL" altLang="nl-NL" sz="2000" dirty="0">
                <a:solidFill>
                  <a:srgbClr val="000066"/>
                </a:solidFill>
              </a:rPr>
              <a:t>biologische - en mentale processen</a:t>
            </a:r>
            <a:r>
              <a:rPr lang="nl-NL" altLang="nl-NL" sz="2000" b="0" dirty="0">
                <a:solidFill>
                  <a:srgbClr val="000066"/>
                </a:solidFill>
              </a:rPr>
              <a:t> (toestandsbeleving en gedachten) </a:t>
            </a:r>
            <a:r>
              <a:rPr lang="nl-NL" altLang="nl-NL" sz="2000" dirty="0">
                <a:solidFill>
                  <a:srgbClr val="000066"/>
                </a:solidFill>
              </a:rPr>
              <a:t>en omgevingsfactoren onlosmakelijk met elkaar verbonden</a:t>
            </a:r>
            <a:r>
              <a:rPr lang="nl-NL" altLang="nl-NL" sz="2000" b="0" dirty="0">
                <a:solidFill>
                  <a:srgbClr val="000066"/>
                </a:solidFill>
              </a:rPr>
              <a:t> zijn</a:t>
            </a:r>
            <a:r>
              <a:rPr lang="nl-NL" altLang="nl-NL" sz="2000" dirty="0">
                <a:solidFill>
                  <a:srgbClr val="000066"/>
                </a:solidFill>
              </a:rPr>
              <a:t> </a:t>
            </a:r>
            <a:endParaRPr lang="nl-NL" altLang="nl-NL" sz="2000" b="0" dirty="0">
              <a:solidFill>
                <a:srgbClr val="000066"/>
              </a:solidFill>
            </a:endParaRPr>
          </a:p>
          <a:p>
            <a:pPr eaLnBrk="1" hangingPunct="1"/>
            <a:endParaRPr lang="nl-NL" altLang="nl-NL" sz="2000" b="0" dirty="0">
              <a:solidFill>
                <a:srgbClr val="000066"/>
              </a:solidFill>
            </a:endParaRPr>
          </a:p>
          <a:p>
            <a:pPr eaLnBrk="1" hangingPunct="1"/>
            <a:endParaRPr lang="nl-NL" altLang="nl-NL" sz="2000" b="0" dirty="0">
              <a:solidFill>
                <a:srgbClr val="000066"/>
              </a:solidFill>
            </a:endParaRPr>
          </a:p>
          <a:p>
            <a:pPr eaLnBrk="1" hangingPunct="1"/>
            <a:r>
              <a:rPr lang="nl-NL" altLang="nl-NL" sz="2000" b="0" dirty="0">
                <a:solidFill>
                  <a:srgbClr val="000066"/>
                </a:solidFill>
              </a:rPr>
              <a:t>Biologische en mentale processen dragen er in die </a:t>
            </a:r>
            <a:r>
              <a:rPr lang="nl-NL" altLang="nl-NL" sz="2000" dirty="0">
                <a:solidFill>
                  <a:srgbClr val="000066"/>
                </a:solidFill>
              </a:rPr>
              <a:t>voortdurende interactie</a:t>
            </a:r>
            <a:r>
              <a:rPr lang="nl-NL" altLang="nl-NL" sz="2000" b="0" dirty="0">
                <a:solidFill>
                  <a:srgbClr val="000066"/>
                </a:solidFill>
              </a:rPr>
              <a:t> aan bij dat het individu zich met succes kan handhaven in de omgeving waarmee hij van doen heeft</a:t>
            </a:r>
          </a:p>
          <a:p>
            <a:pPr eaLnBrk="1" hangingPunct="1"/>
            <a:endParaRPr lang="nl-NL" altLang="nl-NL" sz="2000" b="0" dirty="0">
              <a:solidFill>
                <a:srgbClr val="000066"/>
              </a:solidFill>
            </a:endParaRPr>
          </a:p>
          <a:p>
            <a:pPr eaLnBrk="1" hangingPunct="1"/>
            <a:endParaRPr lang="nl-NL" altLang="nl-NL" sz="2000" b="0" dirty="0">
              <a:solidFill>
                <a:srgbClr val="000066"/>
              </a:solidFill>
            </a:endParaRPr>
          </a:p>
          <a:p>
            <a:pPr eaLnBrk="1" hangingPunct="1"/>
            <a:r>
              <a:rPr lang="nl-NL" altLang="nl-NL" sz="2000" b="0" dirty="0">
                <a:solidFill>
                  <a:srgbClr val="000066"/>
                </a:solidFill>
              </a:rPr>
              <a:t>Dit zich </a:t>
            </a:r>
            <a:r>
              <a:rPr lang="nl-NL" altLang="nl-NL" sz="2000" dirty="0">
                <a:solidFill>
                  <a:srgbClr val="000066"/>
                </a:solidFill>
              </a:rPr>
              <a:t>met succes handhaven</a:t>
            </a:r>
            <a:r>
              <a:rPr lang="nl-NL" altLang="nl-NL" sz="2000" b="0" dirty="0">
                <a:solidFill>
                  <a:srgbClr val="000066"/>
                </a:solidFill>
              </a:rPr>
              <a:t> noemen we </a:t>
            </a:r>
            <a:r>
              <a:rPr lang="nl-NL" altLang="nl-NL" sz="2000" dirty="0">
                <a:solidFill>
                  <a:srgbClr val="000066"/>
                </a:solidFill>
              </a:rPr>
              <a:t>‘functioneren’</a:t>
            </a:r>
          </a:p>
        </p:txBody>
      </p:sp>
      <p:sp>
        <p:nvSpPr>
          <p:cNvPr id="11272" name="Text Box 7"/>
          <p:cNvSpPr txBox="1">
            <a:spLocks noChangeArrowheads="1"/>
          </p:cNvSpPr>
          <p:nvPr/>
        </p:nvSpPr>
        <p:spPr bwMode="auto">
          <a:xfrm>
            <a:off x="6659563" y="6453188"/>
            <a:ext cx="2165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sz="1200" b="0" dirty="0"/>
          </a:p>
        </p:txBody>
      </p:sp>
    </p:spTree>
    <p:extLst>
      <p:ext uri="{BB962C8B-B14F-4D97-AF65-F5344CB8AC3E}">
        <p14:creationId xmlns:p14="http://schemas.microsoft.com/office/powerpoint/2010/main" val="424513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12291" name="Rectangle 2"/>
          <p:cNvSpPr>
            <a:spLocks noGrp="1" noChangeArrowheads="1"/>
          </p:cNvSpPr>
          <p:nvPr>
            <p:ph type="title"/>
          </p:nvPr>
        </p:nvSpPr>
        <p:spPr/>
        <p:txBody>
          <a:bodyPr/>
          <a:lstStyle/>
          <a:p>
            <a:pPr algn="ctr" eaLnBrk="1" hangingPunct="1"/>
            <a:r>
              <a:rPr lang="nl-NL" altLang="nl-NL" sz="2800" smtClean="0">
                <a:solidFill>
                  <a:srgbClr val="FF0000"/>
                </a:solidFill>
              </a:rPr>
              <a:t>Wat is functioneren?</a:t>
            </a:r>
          </a:p>
        </p:txBody>
      </p:sp>
      <p:sp>
        <p:nvSpPr>
          <p:cNvPr id="12292"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12293"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2294"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2295" name="Rectangle 6"/>
          <p:cNvSpPr>
            <a:spLocks noChangeArrowheads="1"/>
          </p:cNvSpPr>
          <p:nvPr/>
        </p:nvSpPr>
        <p:spPr bwMode="auto">
          <a:xfrm>
            <a:off x="539750" y="1412875"/>
            <a:ext cx="783113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r>
              <a:rPr lang="nl-NL" altLang="nl-NL" sz="2000" b="0">
                <a:solidFill>
                  <a:srgbClr val="000066"/>
                </a:solidFill>
              </a:rPr>
              <a:t>Het </a:t>
            </a:r>
            <a:r>
              <a:rPr lang="nl-NL" altLang="nl-NL" sz="2000">
                <a:solidFill>
                  <a:srgbClr val="000066"/>
                </a:solidFill>
              </a:rPr>
              <a:t>‘doen en laten’</a:t>
            </a:r>
            <a:r>
              <a:rPr lang="nl-NL" altLang="nl-NL" sz="2000" b="0">
                <a:solidFill>
                  <a:srgbClr val="000066"/>
                </a:solidFill>
              </a:rPr>
              <a:t> waarmee het individu zijn </a:t>
            </a:r>
            <a:r>
              <a:rPr lang="nl-NL" altLang="nl-NL" sz="2000">
                <a:solidFill>
                  <a:srgbClr val="000066"/>
                </a:solidFill>
              </a:rPr>
              <a:t>eigen welbevinden bewaakt</a:t>
            </a:r>
            <a:r>
              <a:rPr lang="nl-NL" altLang="nl-NL" sz="2000" b="0">
                <a:solidFill>
                  <a:srgbClr val="000066"/>
                </a:solidFill>
              </a:rPr>
              <a:t> en waarmee hij/zij zich </a:t>
            </a:r>
            <a:r>
              <a:rPr lang="nl-NL" altLang="nl-NL" sz="2000">
                <a:solidFill>
                  <a:srgbClr val="000066"/>
                </a:solidFill>
              </a:rPr>
              <a:t>staande houdt in het leven van alle dag</a:t>
            </a:r>
          </a:p>
          <a:p>
            <a:pPr eaLnBrk="1" hangingPunct="1"/>
            <a:endParaRPr lang="nl-NL" altLang="nl-NL" sz="2000">
              <a:solidFill>
                <a:srgbClr val="000066"/>
              </a:solidFill>
            </a:endParaRPr>
          </a:p>
          <a:p>
            <a:pPr eaLnBrk="1" hangingPunct="1"/>
            <a:endParaRPr lang="nl-NL" altLang="nl-NL" sz="2000" b="0">
              <a:solidFill>
                <a:srgbClr val="000066"/>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Tree>
    <p:extLst>
      <p:ext uri="{BB962C8B-B14F-4D97-AF65-F5344CB8AC3E}">
        <p14:creationId xmlns:p14="http://schemas.microsoft.com/office/powerpoint/2010/main" val="4246837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13315" name="Rectangle 2"/>
          <p:cNvSpPr>
            <a:spLocks noGrp="1" noChangeArrowheads="1"/>
          </p:cNvSpPr>
          <p:nvPr>
            <p:ph type="title"/>
          </p:nvPr>
        </p:nvSpPr>
        <p:spPr/>
        <p:txBody>
          <a:bodyPr/>
          <a:lstStyle/>
          <a:p>
            <a:pPr algn="ctr" eaLnBrk="1" hangingPunct="1"/>
            <a:r>
              <a:rPr lang="nl-NL" altLang="nl-NL" sz="2800" smtClean="0">
                <a:solidFill>
                  <a:srgbClr val="FF0000"/>
                </a:solidFill>
              </a:rPr>
              <a:t>Wat is welbevinden?</a:t>
            </a:r>
          </a:p>
        </p:txBody>
      </p:sp>
      <p:sp>
        <p:nvSpPr>
          <p:cNvPr id="13316"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13317"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3318"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3319"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222216" name="Text Box 8"/>
          <p:cNvSpPr txBox="1">
            <a:spLocks noChangeArrowheads="1"/>
          </p:cNvSpPr>
          <p:nvPr/>
        </p:nvSpPr>
        <p:spPr bwMode="auto">
          <a:xfrm>
            <a:off x="684213" y="1628775"/>
            <a:ext cx="7488237"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nl-NL" altLang="nl-NL" sz="2000">
                <a:solidFill>
                  <a:srgbClr val="000066"/>
                </a:solidFill>
              </a:rPr>
              <a:t>Voorspoed &amp; Geluk!??</a:t>
            </a:r>
          </a:p>
          <a:p>
            <a:pPr algn="ctr" eaLnBrk="1" hangingPunct="1"/>
            <a:endParaRPr lang="nl-NL" altLang="nl-NL" sz="2000">
              <a:solidFill>
                <a:srgbClr val="000066"/>
              </a:solidFill>
            </a:endParaRPr>
          </a:p>
          <a:p>
            <a:pPr algn="ctr" eaLnBrk="1" hangingPunct="1"/>
            <a:r>
              <a:rPr lang="nl-NL" altLang="nl-NL" sz="2000" b="0">
                <a:solidFill>
                  <a:srgbClr val="000066"/>
                </a:solidFill>
              </a:rPr>
              <a:t>Het je </a:t>
            </a:r>
            <a:r>
              <a:rPr lang="nl-NL" altLang="nl-NL" sz="2000">
                <a:solidFill>
                  <a:srgbClr val="000066"/>
                </a:solidFill>
              </a:rPr>
              <a:t>‘in orde’ voelen als persoon</a:t>
            </a:r>
            <a:endParaRPr lang="en-US" altLang="nl-NL" sz="2000">
              <a:solidFill>
                <a:srgbClr val="000066"/>
              </a:solidFill>
            </a:endParaRPr>
          </a:p>
          <a:p>
            <a:pPr algn="ctr" eaLnBrk="1" hangingPunct="1"/>
            <a:endParaRPr lang="en-US" altLang="nl-NL" sz="2000">
              <a:solidFill>
                <a:srgbClr val="000066"/>
              </a:solidFill>
            </a:endParaRPr>
          </a:p>
          <a:p>
            <a:pPr algn="ctr" eaLnBrk="1" hangingPunct="1"/>
            <a:r>
              <a:rPr lang="en-US" altLang="nl-NL" sz="2000" b="0">
                <a:solidFill>
                  <a:srgbClr val="000066"/>
                </a:solidFill>
              </a:rPr>
              <a:t>Je </a:t>
            </a:r>
            <a:r>
              <a:rPr lang="en-US" altLang="nl-NL" sz="2000">
                <a:solidFill>
                  <a:srgbClr val="000066"/>
                </a:solidFill>
              </a:rPr>
              <a:t>de moeite waard voelen</a:t>
            </a:r>
          </a:p>
          <a:p>
            <a:pPr algn="ctr" eaLnBrk="1" hangingPunct="1"/>
            <a:endParaRPr lang="en-US" altLang="nl-NL" sz="2000">
              <a:solidFill>
                <a:srgbClr val="000066"/>
              </a:solidFill>
            </a:endParaRPr>
          </a:p>
          <a:p>
            <a:pPr algn="ctr" eaLnBrk="1" hangingPunct="1"/>
            <a:r>
              <a:rPr lang="en-US" altLang="nl-NL" sz="2000">
                <a:solidFill>
                  <a:srgbClr val="000066"/>
                </a:solidFill>
              </a:rPr>
              <a:t>Bestaansrecht voelen</a:t>
            </a:r>
          </a:p>
          <a:p>
            <a:pPr algn="ctr" eaLnBrk="1" hangingPunct="1"/>
            <a:endParaRPr lang="en-US" altLang="nl-NL" sz="2000">
              <a:solidFill>
                <a:srgbClr val="000066"/>
              </a:solidFill>
            </a:endParaRPr>
          </a:p>
          <a:p>
            <a:pPr algn="ctr" eaLnBrk="1" hangingPunct="1"/>
            <a:r>
              <a:rPr lang="en-US" altLang="nl-NL" sz="2000">
                <a:solidFill>
                  <a:srgbClr val="000066"/>
                </a:solidFill>
              </a:rPr>
              <a:t>Kunnen zijn zoals je bent</a:t>
            </a:r>
            <a:endParaRPr lang="nl-NL" altLang="nl-NL" sz="2000">
              <a:solidFill>
                <a:srgbClr val="000066"/>
              </a:solidFill>
            </a:endParaRPr>
          </a:p>
          <a:p>
            <a:pPr algn="ctr" eaLnBrk="1" hangingPunct="1"/>
            <a:endParaRPr lang="nl-NL" altLang="nl-NL" sz="2000" b="0">
              <a:solidFill>
                <a:srgbClr val="000066"/>
              </a:solidFill>
            </a:endParaRPr>
          </a:p>
          <a:p>
            <a:pPr eaLnBrk="1" hangingPunct="1"/>
            <a:r>
              <a:rPr lang="nl-NL" altLang="nl-NL" sz="2000" b="0">
                <a:solidFill>
                  <a:srgbClr val="000066"/>
                </a:solidFill>
              </a:rPr>
              <a:t>      Gaat veel verder dan:</a:t>
            </a:r>
          </a:p>
          <a:p>
            <a:pPr algn="ctr" eaLnBrk="1" hangingPunct="1"/>
            <a:r>
              <a:rPr lang="nl-NL" altLang="nl-NL" sz="2000" b="0">
                <a:solidFill>
                  <a:srgbClr val="000066"/>
                </a:solidFill>
              </a:rPr>
              <a:t>  ‘leuke dingen meemaken’, ‘genieten’ en ‘plezier hebben’</a:t>
            </a:r>
          </a:p>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Tree>
    <p:extLst>
      <p:ext uri="{BB962C8B-B14F-4D97-AF65-F5344CB8AC3E}">
        <p14:creationId xmlns:p14="http://schemas.microsoft.com/office/powerpoint/2010/main" val="341115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22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22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22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221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2216">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221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22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14339" name="Rectangle 2"/>
          <p:cNvSpPr>
            <a:spLocks noGrp="1" noChangeArrowheads="1"/>
          </p:cNvSpPr>
          <p:nvPr>
            <p:ph type="title"/>
          </p:nvPr>
        </p:nvSpPr>
        <p:spPr>
          <a:xfrm>
            <a:off x="323850" y="908050"/>
            <a:ext cx="8229600" cy="884238"/>
          </a:xfrm>
        </p:spPr>
        <p:txBody>
          <a:bodyPr/>
          <a:lstStyle/>
          <a:p>
            <a:pPr algn="ctr" eaLnBrk="1" hangingPunct="1"/>
            <a:r>
              <a:rPr lang="nl-NL" altLang="nl-NL" sz="2800" smtClean="0">
                <a:solidFill>
                  <a:srgbClr val="FF0000"/>
                </a:solidFill>
              </a:rPr>
              <a:t>‘Het eigen welbevinden bewaken’</a:t>
            </a:r>
            <a:br>
              <a:rPr lang="nl-NL" altLang="nl-NL" sz="2800" smtClean="0">
                <a:solidFill>
                  <a:srgbClr val="FF0000"/>
                </a:solidFill>
              </a:rPr>
            </a:br>
            <a:r>
              <a:rPr lang="nl-NL" altLang="nl-NL" sz="2800" i="1" smtClean="0">
                <a:solidFill>
                  <a:srgbClr val="FF0000"/>
                </a:solidFill>
              </a:rPr>
              <a:t>Hoe gaat dat??</a:t>
            </a:r>
            <a:r>
              <a:rPr lang="nl-NL" altLang="nl-NL" sz="2800" smtClean="0">
                <a:solidFill>
                  <a:srgbClr val="FF0000"/>
                </a:solidFill>
              </a:rPr>
              <a:t/>
            </a:r>
            <a:br>
              <a:rPr lang="nl-NL" altLang="nl-NL" sz="2800" smtClean="0">
                <a:solidFill>
                  <a:srgbClr val="FF0000"/>
                </a:solidFill>
              </a:rPr>
            </a:br>
            <a:endParaRPr lang="nl-NL" altLang="nl-NL" sz="2800" i="1" smtClean="0">
              <a:solidFill>
                <a:srgbClr val="FF0000"/>
              </a:solidFill>
            </a:endParaRPr>
          </a:p>
        </p:txBody>
      </p:sp>
      <p:sp>
        <p:nvSpPr>
          <p:cNvPr id="14340"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14341"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4342"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4343"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14345" name="Text Box 8"/>
          <p:cNvSpPr txBox="1">
            <a:spLocks noChangeArrowheads="1"/>
          </p:cNvSpPr>
          <p:nvPr/>
        </p:nvSpPr>
        <p:spPr bwMode="auto">
          <a:xfrm>
            <a:off x="684213" y="1628775"/>
            <a:ext cx="7488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
        <p:nvSpPr>
          <p:cNvPr id="14346" name="Text Box 9"/>
          <p:cNvSpPr txBox="1">
            <a:spLocks noChangeArrowheads="1"/>
          </p:cNvSpPr>
          <p:nvPr/>
        </p:nvSpPr>
        <p:spPr bwMode="auto">
          <a:xfrm>
            <a:off x="900113" y="2060575"/>
            <a:ext cx="7920037"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nl-NL" altLang="nl-NL" sz="2000" b="0">
                <a:solidFill>
                  <a:srgbClr val="000066"/>
                </a:solidFill>
              </a:rPr>
              <a:t>Door dingen te </a:t>
            </a:r>
            <a:r>
              <a:rPr lang="nl-NL" altLang="nl-NL" sz="2000" b="0" i="1">
                <a:solidFill>
                  <a:srgbClr val="000066"/>
                </a:solidFill>
              </a:rPr>
              <a:t>doen </a:t>
            </a:r>
            <a:r>
              <a:rPr lang="nl-NL" altLang="nl-NL" sz="2000" b="0">
                <a:solidFill>
                  <a:srgbClr val="000066"/>
                </a:solidFill>
              </a:rPr>
              <a:t>die dat gevoel opleveren </a:t>
            </a:r>
          </a:p>
          <a:p>
            <a:pPr eaLnBrk="1" hangingPunct="1"/>
            <a:r>
              <a:rPr lang="nl-NL" altLang="nl-NL" sz="2000" b="0">
                <a:solidFill>
                  <a:srgbClr val="000066"/>
                </a:solidFill>
              </a:rPr>
              <a:t>Door dingen te </a:t>
            </a:r>
            <a:r>
              <a:rPr lang="nl-NL" altLang="nl-NL" sz="2000" b="0" i="1">
                <a:solidFill>
                  <a:srgbClr val="000066"/>
                </a:solidFill>
              </a:rPr>
              <a:t>laten</a:t>
            </a:r>
            <a:r>
              <a:rPr lang="nl-NL" altLang="nl-NL" sz="2000" b="0">
                <a:solidFill>
                  <a:srgbClr val="000066"/>
                </a:solidFill>
              </a:rPr>
              <a:t> die aan dat gevoel afbreuk doen</a:t>
            </a:r>
          </a:p>
          <a:p>
            <a:pPr eaLnBrk="1" hangingPunct="1">
              <a:spcBef>
                <a:spcPct val="20000"/>
              </a:spcBef>
              <a:buFontTx/>
              <a:buChar char="•"/>
            </a:pPr>
            <a:endParaRPr lang="nl-NL" altLang="nl-NL" sz="2000">
              <a:solidFill>
                <a:srgbClr val="000066"/>
              </a:solidFill>
            </a:endParaRPr>
          </a:p>
          <a:p>
            <a:pPr eaLnBrk="1" hangingPunct="1">
              <a:spcBef>
                <a:spcPct val="20000"/>
              </a:spcBef>
              <a:buFont typeface="Wingdings" pitchFamily="2" charset="2"/>
              <a:buChar char="§"/>
            </a:pPr>
            <a:r>
              <a:rPr lang="nl-NL" altLang="nl-NL" sz="2000">
                <a:solidFill>
                  <a:srgbClr val="000066"/>
                </a:solidFill>
              </a:rPr>
              <a:t>  </a:t>
            </a:r>
            <a:r>
              <a:rPr lang="nl-NL" altLang="nl-NL" sz="2000" b="0">
                <a:solidFill>
                  <a:srgbClr val="000066"/>
                </a:solidFill>
              </a:rPr>
              <a:t>heeft een </a:t>
            </a:r>
            <a:r>
              <a:rPr lang="nl-NL" altLang="nl-NL" sz="2000">
                <a:solidFill>
                  <a:srgbClr val="000066"/>
                </a:solidFill>
              </a:rPr>
              <a:t>natuurlijke prioriteit</a:t>
            </a:r>
            <a:r>
              <a:rPr lang="nl-NL" altLang="nl-NL" sz="2000" b="0">
                <a:solidFill>
                  <a:srgbClr val="000066"/>
                </a:solidFill>
              </a:rPr>
              <a:t> in ons bestaan</a:t>
            </a:r>
          </a:p>
          <a:p>
            <a:pPr eaLnBrk="1" hangingPunct="1">
              <a:buFont typeface="Wingdings" pitchFamily="2" charset="2"/>
              <a:buChar char="§"/>
            </a:pPr>
            <a:endParaRPr lang="nl-NL" altLang="nl-NL" sz="2000" b="0">
              <a:solidFill>
                <a:srgbClr val="000066"/>
              </a:solidFill>
            </a:endParaRPr>
          </a:p>
          <a:p>
            <a:pPr eaLnBrk="1" hangingPunct="1">
              <a:buFont typeface="Wingdings" pitchFamily="2" charset="2"/>
              <a:buChar char="§"/>
            </a:pPr>
            <a:r>
              <a:rPr lang="nl-NL" altLang="nl-NL" sz="2000" b="0">
                <a:solidFill>
                  <a:srgbClr val="000066"/>
                </a:solidFill>
              </a:rPr>
              <a:t>  betreft een natuurlijk, </a:t>
            </a:r>
            <a:r>
              <a:rPr lang="nl-NL" altLang="nl-NL" sz="2000">
                <a:solidFill>
                  <a:srgbClr val="000066"/>
                </a:solidFill>
              </a:rPr>
              <a:t>zich vanzelf voltrekkend leerproces</a:t>
            </a:r>
          </a:p>
          <a:p>
            <a:pPr eaLnBrk="1" hangingPunct="1">
              <a:buFont typeface="Wingdings" pitchFamily="2" charset="2"/>
              <a:buNone/>
            </a:pPr>
            <a:r>
              <a:rPr lang="nl-NL" altLang="nl-NL" sz="2000" b="0">
                <a:solidFill>
                  <a:srgbClr val="000066"/>
                </a:solidFill>
              </a:rPr>
              <a:t>    met een uitgesproken </a:t>
            </a:r>
            <a:r>
              <a:rPr lang="nl-NL" altLang="nl-NL" sz="2000">
                <a:solidFill>
                  <a:srgbClr val="000066"/>
                </a:solidFill>
              </a:rPr>
              <a:t>persoonsgebonden karakter</a:t>
            </a:r>
          </a:p>
          <a:p>
            <a:pPr eaLnBrk="1" hangingPunct="1">
              <a:buSzPct val="130000"/>
              <a:buFont typeface="Wingdings" pitchFamily="2" charset="2"/>
              <a:buChar char="§"/>
            </a:pPr>
            <a:endParaRPr lang="nl-NL" altLang="nl-NL" sz="2000" b="0">
              <a:solidFill>
                <a:srgbClr val="000066"/>
              </a:solidFill>
            </a:endParaRPr>
          </a:p>
          <a:p>
            <a:pPr eaLnBrk="1" hangingPunct="1"/>
            <a:endParaRPr lang="nl-NL" altLang="nl-NL" sz="2000"/>
          </a:p>
        </p:txBody>
      </p:sp>
    </p:spTree>
    <p:extLst>
      <p:ext uri="{BB962C8B-B14F-4D97-AF65-F5344CB8AC3E}">
        <p14:creationId xmlns:p14="http://schemas.microsoft.com/office/powerpoint/2010/main" val="117496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15363" name="Rectangle 2"/>
          <p:cNvSpPr>
            <a:spLocks noGrp="1" noChangeArrowheads="1"/>
          </p:cNvSpPr>
          <p:nvPr>
            <p:ph type="title"/>
          </p:nvPr>
        </p:nvSpPr>
        <p:spPr>
          <a:xfrm>
            <a:off x="468313" y="765175"/>
            <a:ext cx="8229600" cy="884238"/>
          </a:xfrm>
        </p:spPr>
        <p:txBody>
          <a:bodyPr/>
          <a:lstStyle/>
          <a:p>
            <a:pPr algn="ctr" eaLnBrk="1" hangingPunct="1"/>
            <a:r>
              <a:rPr lang="nl-NL" altLang="nl-NL" sz="2800" smtClean="0">
                <a:solidFill>
                  <a:srgbClr val="FF0000"/>
                </a:solidFill>
              </a:rPr>
              <a:t>‘Je staande houden in het leven van alle dag’</a:t>
            </a:r>
            <a:r>
              <a:rPr lang="nl-NL" altLang="nl-NL" sz="2800" i="1" smtClean="0">
                <a:solidFill>
                  <a:srgbClr val="FF0000"/>
                </a:solidFill>
              </a:rPr>
              <a:t> </a:t>
            </a:r>
            <a:br>
              <a:rPr lang="nl-NL" altLang="nl-NL" sz="2800" i="1" smtClean="0">
                <a:solidFill>
                  <a:srgbClr val="FF0000"/>
                </a:solidFill>
              </a:rPr>
            </a:br>
            <a:r>
              <a:rPr lang="nl-NL" altLang="nl-NL" sz="2800" i="1" smtClean="0">
                <a:solidFill>
                  <a:srgbClr val="FF0000"/>
                </a:solidFill>
              </a:rPr>
              <a:t>Hoe doe je dat??</a:t>
            </a:r>
          </a:p>
        </p:txBody>
      </p:sp>
      <p:sp>
        <p:nvSpPr>
          <p:cNvPr id="15364"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15365"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5366"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5367"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15369" name="Text Box 8"/>
          <p:cNvSpPr txBox="1">
            <a:spLocks noChangeArrowheads="1"/>
          </p:cNvSpPr>
          <p:nvPr/>
        </p:nvSpPr>
        <p:spPr bwMode="auto">
          <a:xfrm>
            <a:off x="684213" y="1628775"/>
            <a:ext cx="7488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
        <p:nvSpPr>
          <p:cNvPr id="15370" name="Text Box 9"/>
          <p:cNvSpPr txBox="1">
            <a:spLocks noChangeArrowheads="1"/>
          </p:cNvSpPr>
          <p:nvPr/>
        </p:nvSpPr>
        <p:spPr bwMode="auto">
          <a:xfrm>
            <a:off x="3687763" y="3305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84330" name="Rectangle 10"/>
          <p:cNvSpPr>
            <a:spLocks noChangeArrowheads="1"/>
          </p:cNvSpPr>
          <p:nvPr/>
        </p:nvSpPr>
        <p:spPr bwMode="auto">
          <a:xfrm>
            <a:off x="1187450" y="1844675"/>
            <a:ext cx="656272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Clr>
                <a:schemeClr val="bg2"/>
              </a:buClr>
              <a:buFont typeface="Wingdings" pitchFamily="2" charset="2"/>
              <a:buChar char="§"/>
            </a:pPr>
            <a:r>
              <a:rPr lang="en-US" altLang="nl-NL" sz="2000">
                <a:solidFill>
                  <a:srgbClr val="000066"/>
                </a:solidFill>
              </a:rPr>
              <a:t>Voortdurend mee bezig</a:t>
            </a:r>
          </a:p>
          <a:p>
            <a:pPr eaLnBrk="1" hangingPunct="1">
              <a:spcBef>
                <a:spcPct val="20000"/>
              </a:spcBef>
              <a:buClr>
                <a:schemeClr val="bg2"/>
              </a:buClr>
              <a:buFont typeface="Wingdings" pitchFamily="2" charset="2"/>
              <a:buChar char="§"/>
            </a:pPr>
            <a:r>
              <a:rPr lang="en-US" altLang="nl-NL" sz="2000">
                <a:solidFill>
                  <a:srgbClr val="000066"/>
                </a:solidFill>
              </a:rPr>
              <a:t>Gaat meestal ‘vanzelf’</a:t>
            </a:r>
          </a:p>
          <a:p>
            <a:pPr eaLnBrk="1" hangingPunct="1">
              <a:spcBef>
                <a:spcPct val="20000"/>
              </a:spcBef>
              <a:buClr>
                <a:schemeClr val="bg2"/>
              </a:buClr>
              <a:buFont typeface="Wingdings" pitchFamily="2" charset="2"/>
              <a:buChar char="§"/>
            </a:pPr>
            <a:r>
              <a:rPr lang="en-US" altLang="nl-NL" sz="2000">
                <a:solidFill>
                  <a:srgbClr val="000066"/>
                </a:solidFill>
              </a:rPr>
              <a:t>Ieder op zijn eigen manier</a:t>
            </a:r>
            <a:endParaRPr lang="nl-NL" altLang="nl-NL" sz="2000">
              <a:solidFill>
                <a:srgbClr val="000066"/>
              </a:solidFill>
            </a:endParaRPr>
          </a:p>
          <a:p>
            <a:pPr eaLnBrk="1" hangingPunct="1">
              <a:spcBef>
                <a:spcPct val="20000"/>
              </a:spcBef>
              <a:buClr>
                <a:schemeClr val="bg2"/>
              </a:buClr>
              <a:buFont typeface="Wingdings" pitchFamily="2" charset="2"/>
              <a:buChar char="§"/>
            </a:pPr>
            <a:endParaRPr lang="nl-NL" altLang="nl-NL" sz="2000" b="0">
              <a:solidFill>
                <a:srgbClr val="000066"/>
              </a:solidFill>
            </a:endParaRPr>
          </a:p>
          <a:p>
            <a:pPr eaLnBrk="1" hangingPunct="1">
              <a:spcBef>
                <a:spcPct val="20000"/>
              </a:spcBef>
              <a:buClr>
                <a:schemeClr val="bg2"/>
              </a:buClr>
              <a:buSzPct val="75000"/>
              <a:buFont typeface="Wingdings" pitchFamily="2" charset="2"/>
              <a:buNone/>
            </a:pPr>
            <a:r>
              <a:rPr lang="nl-NL" altLang="nl-NL" sz="2000" b="0">
                <a:solidFill>
                  <a:srgbClr val="000066"/>
                </a:solidFill>
              </a:rPr>
              <a:t>De persoon is daarbij:</a:t>
            </a:r>
          </a:p>
          <a:p>
            <a:pPr eaLnBrk="1" hangingPunct="1">
              <a:spcBef>
                <a:spcPct val="20000"/>
              </a:spcBef>
              <a:buClr>
                <a:schemeClr val="bg2"/>
              </a:buClr>
              <a:buSzPct val="75000"/>
              <a:buFont typeface="Wingdings" pitchFamily="2" charset="2"/>
              <a:buNone/>
            </a:pPr>
            <a:r>
              <a:rPr lang="nl-NL" altLang="nl-NL" sz="2000">
                <a:solidFill>
                  <a:srgbClr val="000066"/>
                </a:solidFill>
              </a:rPr>
              <a:t>	gespitst op kansen in zijn omgeving </a:t>
            </a:r>
            <a:r>
              <a:rPr lang="nl-NL" altLang="nl-NL" sz="2000" b="0">
                <a:solidFill>
                  <a:srgbClr val="000066"/>
                </a:solidFill>
              </a:rPr>
              <a:t>om dingen te doen waarmee hij zich ‘in orde’ kan houden; </a:t>
            </a:r>
          </a:p>
          <a:p>
            <a:pPr eaLnBrk="1" hangingPunct="1">
              <a:spcBef>
                <a:spcPct val="20000"/>
              </a:spcBef>
              <a:buClr>
                <a:schemeClr val="bg2"/>
              </a:buClr>
              <a:buSzPct val="75000"/>
              <a:buFont typeface="Wingdings" pitchFamily="2" charset="2"/>
              <a:buNone/>
            </a:pPr>
            <a:r>
              <a:rPr lang="nl-NL" altLang="nl-NL" sz="2000" b="0">
                <a:solidFill>
                  <a:srgbClr val="000066"/>
                </a:solidFill>
              </a:rPr>
              <a:t>	hij is gespitst op </a:t>
            </a:r>
            <a:r>
              <a:rPr lang="nl-NL" altLang="nl-NL" sz="2000">
                <a:solidFill>
                  <a:srgbClr val="000066"/>
                </a:solidFill>
              </a:rPr>
              <a:t>‘persoonlijke aanknopingspunten’</a:t>
            </a:r>
          </a:p>
          <a:p>
            <a:pPr eaLnBrk="1" hangingPunct="1">
              <a:spcBef>
                <a:spcPct val="20000"/>
              </a:spcBef>
              <a:buClr>
                <a:schemeClr val="bg2"/>
              </a:buClr>
              <a:buSzPct val="75000"/>
              <a:buFont typeface="Wingdings" pitchFamily="2" charset="2"/>
              <a:buNone/>
            </a:pPr>
            <a:endParaRPr lang="nl-NL" altLang="nl-NL" sz="2000" b="0">
              <a:solidFill>
                <a:srgbClr val="000066"/>
              </a:solidFill>
            </a:endParaRPr>
          </a:p>
          <a:p>
            <a:pPr eaLnBrk="1" hangingPunct="1">
              <a:spcBef>
                <a:spcPct val="20000"/>
              </a:spcBef>
              <a:buClr>
                <a:schemeClr val="bg2"/>
              </a:buClr>
              <a:buSzPct val="75000"/>
              <a:buFont typeface="Wingdings" pitchFamily="2" charset="2"/>
              <a:buNone/>
            </a:pPr>
            <a:r>
              <a:rPr lang="nl-NL" altLang="nl-NL" sz="2000">
                <a:solidFill>
                  <a:srgbClr val="000066"/>
                </a:solidFill>
              </a:rPr>
              <a:t>De persoon zélf is de enige die </a:t>
            </a:r>
            <a:r>
              <a:rPr lang="nl-NL" altLang="nl-NL" sz="2000" i="1">
                <a:solidFill>
                  <a:srgbClr val="000066"/>
                </a:solidFill>
              </a:rPr>
              <a:t>voelt</a:t>
            </a:r>
            <a:r>
              <a:rPr lang="nl-NL" altLang="nl-NL" sz="2000">
                <a:solidFill>
                  <a:srgbClr val="000066"/>
                </a:solidFill>
              </a:rPr>
              <a:t> waar hij het van moet hebben!!!</a:t>
            </a:r>
          </a:p>
        </p:txBody>
      </p:sp>
    </p:spTree>
    <p:extLst>
      <p:ext uri="{BB962C8B-B14F-4D97-AF65-F5344CB8AC3E}">
        <p14:creationId xmlns:p14="http://schemas.microsoft.com/office/powerpoint/2010/main" val="341041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3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17411" name="Rectangle 2"/>
          <p:cNvSpPr>
            <a:spLocks noGrp="1" noChangeArrowheads="1"/>
          </p:cNvSpPr>
          <p:nvPr>
            <p:ph type="title"/>
          </p:nvPr>
        </p:nvSpPr>
        <p:spPr>
          <a:xfrm>
            <a:off x="323850" y="692150"/>
            <a:ext cx="8229600" cy="884238"/>
          </a:xfrm>
        </p:spPr>
        <p:txBody>
          <a:bodyPr/>
          <a:lstStyle/>
          <a:p>
            <a:pPr algn="ctr" eaLnBrk="1" hangingPunct="1"/>
            <a:r>
              <a:rPr lang="nl-NL" altLang="nl-NL" sz="2800" smtClean="0">
                <a:solidFill>
                  <a:srgbClr val="FF0000"/>
                </a:solidFill>
              </a:rPr>
              <a:t>Wat is een ‘Kansrijke Omgeving’?</a:t>
            </a:r>
            <a:r>
              <a:rPr lang="nl-NL" altLang="nl-NL" sz="2400" smtClean="0">
                <a:solidFill>
                  <a:srgbClr val="FF0000"/>
                </a:solidFill>
              </a:rPr>
              <a:t> </a:t>
            </a:r>
            <a:endParaRPr lang="nl-NL" altLang="nl-NL" sz="2400" i="1" smtClean="0">
              <a:solidFill>
                <a:srgbClr val="FF0000"/>
              </a:solidFill>
            </a:endParaRPr>
          </a:p>
        </p:txBody>
      </p:sp>
      <p:sp>
        <p:nvSpPr>
          <p:cNvPr id="17412"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17413"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7414"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7415"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17417" name="Text Box 8"/>
          <p:cNvSpPr txBox="1">
            <a:spLocks noChangeArrowheads="1"/>
          </p:cNvSpPr>
          <p:nvPr/>
        </p:nvSpPr>
        <p:spPr bwMode="auto">
          <a:xfrm>
            <a:off x="684213" y="1628775"/>
            <a:ext cx="7488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
        <p:nvSpPr>
          <p:cNvPr id="17418" name="Text Box 9"/>
          <p:cNvSpPr txBox="1">
            <a:spLocks noChangeArrowheads="1"/>
          </p:cNvSpPr>
          <p:nvPr/>
        </p:nvSpPr>
        <p:spPr bwMode="auto">
          <a:xfrm>
            <a:off x="755650" y="2420938"/>
            <a:ext cx="79200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nl-NL" altLang="nl-NL" sz="2000" b="0">
                <a:solidFill>
                  <a:srgbClr val="000066"/>
                </a:solidFill>
              </a:rPr>
              <a:t>Een omgeving waarin de persoon </a:t>
            </a:r>
            <a:r>
              <a:rPr lang="nl-NL" altLang="nl-NL" sz="2000">
                <a:solidFill>
                  <a:srgbClr val="000066"/>
                </a:solidFill>
              </a:rPr>
              <a:t>uit de voeten kan</a:t>
            </a:r>
            <a:r>
              <a:rPr lang="nl-NL" altLang="nl-NL" sz="2000" b="0">
                <a:solidFill>
                  <a:srgbClr val="000066"/>
                </a:solidFill>
              </a:rPr>
              <a:t> met zijn persoonlijke, karakteristieke functioneringswijze</a:t>
            </a:r>
          </a:p>
          <a:p>
            <a:pPr eaLnBrk="1" hangingPunct="1"/>
            <a:endParaRPr lang="nl-NL" altLang="nl-NL" sz="2000" b="0">
              <a:solidFill>
                <a:srgbClr val="000066"/>
              </a:solidFill>
            </a:endParaRPr>
          </a:p>
          <a:p>
            <a:pPr eaLnBrk="1" hangingPunct="1"/>
            <a:r>
              <a:rPr lang="nl-NL" altLang="nl-NL" sz="2000" b="0">
                <a:solidFill>
                  <a:srgbClr val="000066"/>
                </a:solidFill>
              </a:rPr>
              <a:t>Een omgeving waarin </a:t>
            </a:r>
            <a:r>
              <a:rPr lang="nl-NL" altLang="nl-NL" sz="2000">
                <a:solidFill>
                  <a:srgbClr val="000066"/>
                </a:solidFill>
              </a:rPr>
              <a:t>wat te zoeken, te doen</a:t>
            </a:r>
            <a:r>
              <a:rPr lang="nl-NL" altLang="nl-NL" sz="2000" b="0">
                <a:solidFill>
                  <a:srgbClr val="000066"/>
                </a:solidFill>
              </a:rPr>
              <a:t> en </a:t>
            </a:r>
            <a:r>
              <a:rPr lang="nl-NL" altLang="nl-NL" sz="2000">
                <a:solidFill>
                  <a:srgbClr val="000066"/>
                </a:solidFill>
              </a:rPr>
              <a:t>te beleven</a:t>
            </a:r>
            <a:r>
              <a:rPr lang="nl-NL" altLang="nl-NL" sz="2000" b="0">
                <a:solidFill>
                  <a:srgbClr val="000066"/>
                </a:solidFill>
              </a:rPr>
              <a:t> valt</a:t>
            </a:r>
          </a:p>
          <a:p>
            <a:pPr eaLnBrk="1" hangingPunct="1"/>
            <a:endParaRPr lang="nl-NL" altLang="nl-NL" sz="2000" b="0">
              <a:solidFill>
                <a:srgbClr val="000066"/>
              </a:solidFill>
            </a:endParaRPr>
          </a:p>
          <a:p>
            <a:pPr eaLnBrk="1" hangingPunct="1"/>
            <a:r>
              <a:rPr lang="nl-NL" altLang="nl-NL" sz="2000" b="0">
                <a:solidFill>
                  <a:srgbClr val="000066"/>
                </a:solidFill>
              </a:rPr>
              <a:t>Een omgeving waarin de persoon de gelegenheid krijgt een </a:t>
            </a:r>
            <a:r>
              <a:rPr lang="nl-NL" altLang="nl-NL" sz="2000">
                <a:solidFill>
                  <a:srgbClr val="000066"/>
                </a:solidFill>
              </a:rPr>
              <a:t>eigen aanpak</a:t>
            </a:r>
            <a:r>
              <a:rPr lang="nl-NL" altLang="nl-NL" sz="2000" b="0">
                <a:solidFill>
                  <a:srgbClr val="000066"/>
                </a:solidFill>
              </a:rPr>
              <a:t> te vinden voor wat gebeuren moet of voor wat hij geachte of gevraagd wordt te doen  </a:t>
            </a:r>
          </a:p>
          <a:p>
            <a:pPr eaLnBrk="1" hangingPunct="1"/>
            <a:endParaRPr lang="nl-NL" altLang="nl-NL" sz="2000"/>
          </a:p>
        </p:txBody>
      </p:sp>
    </p:spTree>
    <p:extLst>
      <p:ext uri="{BB962C8B-B14F-4D97-AF65-F5344CB8AC3E}">
        <p14:creationId xmlns:p14="http://schemas.microsoft.com/office/powerpoint/2010/main" val="376926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19459" name="Rectangle 2"/>
          <p:cNvSpPr>
            <a:spLocks noGrp="1" noChangeArrowheads="1"/>
          </p:cNvSpPr>
          <p:nvPr>
            <p:ph type="title"/>
          </p:nvPr>
        </p:nvSpPr>
        <p:spPr>
          <a:xfrm>
            <a:off x="323850" y="692150"/>
            <a:ext cx="8229600" cy="1152525"/>
          </a:xfrm>
        </p:spPr>
        <p:txBody>
          <a:bodyPr/>
          <a:lstStyle/>
          <a:p>
            <a:pPr algn="ctr" eaLnBrk="1" hangingPunct="1"/>
            <a:r>
              <a:rPr lang="nl-NL" altLang="nl-NL" sz="2800" smtClean="0">
                <a:solidFill>
                  <a:srgbClr val="FF0000"/>
                </a:solidFill>
              </a:rPr>
              <a:t>Disfunctioneren &amp; Succesvol Functioneren</a:t>
            </a:r>
            <a:r>
              <a:rPr lang="nl-NL" altLang="nl-NL" sz="2400" smtClean="0">
                <a:solidFill>
                  <a:srgbClr val="FF0000"/>
                </a:solidFill>
              </a:rPr>
              <a:t/>
            </a:r>
            <a:br>
              <a:rPr lang="nl-NL" altLang="nl-NL" sz="2400" smtClean="0">
                <a:solidFill>
                  <a:srgbClr val="FF0000"/>
                </a:solidFill>
              </a:rPr>
            </a:br>
            <a:endParaRPr lang="nl-NL" altLang="nl-NL" sz="2400" i="1" smtClean="0">
              <a:solidFill>
                <a:srgbClr val="FF0000"/>
              </a:solidFill>
            </a:endParaRPr>
          </a:p>
        </p:txBody>
      </p:sp>
      <p:sp>
        <p:nvSpPr>
          <p:cNvPr id="19460"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19461"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9462"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19463"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19465" name="Text Box 8"/>
          <p:cNvSpPr txBox="1">
            <a:spLocks noChangeArrowheads="1"/>
          </p:cNvSpPr>
          <p:nvPr/>
        </p:nvSpPr>
        <p:spPr bwMode="auto">
          <a:xfrm>
            <a:off x="684213" y="1628775"/>
            <a:ext cx="7488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
        <p:nvSpPr>
          <p:cNvPr id="19466" name="Text Box 9"/>
          <p:cNvSpPr txBox="1">
            <a:spLocks noChangeArrowheads="1"/>
          </p:cNvSpPr>
          <p:nvPr/>
        </p:nvSpPr>
        <p:spPr bwMode="auto">
          <a:xfrm>
            <a:off x="539750" y="1916113"/>
            <a:ext cx="7920038"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nl-NL" altLang="nl-NL" sz="2000" dirty="0">
                <a:solidFill>
                  <a:srgbClr val="000066"/>
                </a:solidFill>
              </a:rPr>
              <a:t>Wat is er aan de hand bij </a:t>
            </a:r>
            <a:r>
              <a:rPr lang="nl-NL" altLang="nl-NL" sz="2000" dirty="0" smtClean="0">
                <a:solidFill>
                  <a:srgbClr val="000066"/>
                </a:solidFill>
              </a:rPr>
              <a:t>cliënten?</a:t>
            </a:r>
            <a:r>
              <a:rPr lang="nl-NL" altLang="nl-NL" dirty="0" smtClean="0"/>
              <a:t> </a:t>
            </a:r>
            <a:endParaRPr lang="nl-NL" altLang="nl-NL" dirty="0"/>
          </a:p>
          <a:p>
            <a:pPr eaLnBrk="1" hangingPunct="1"/>
            <a:endParaRPr lang="nl-NL" altLang="nl-NL" dirty="0"/>
          </a:p>
          <a:p>
            <a:pPr eaLnBrk="1" hangingPunct="1"/>
            <a:r>
              <a:rPr lang="nl-NL" altLang="nl-NL" sz="2000" dirty="0" smtClean="0">
                <a:solidFill>
                  <a:srgbClr val="000066"/>
                </a:solidFill>
              </a:rPr>
              <a:t>Cliënten</a:t>
            </a:r>
            <a:r>
              <a:rPr lang="nl-NL" altLang="nl-NL" sz="2000" b="0" dirty="0" smtClean="0">
                <a:solidFill>
                  <a:srgbClr val="000066"/>
                </a:solidFill>
              </a:rPr>
              <a:t> </a:t>
            </a:r>
            <a:r>
              <a:rPr lang="nl-NL" altLang="nl-NL" sz="2000" b="0" dirty="0">
                <a:solidFill>
                  <a:srgbClr val="000066"/>
                </a:solidFill>
              </a:rPr>
              <a:t>zijn vaak </a:t>
            </a:r>
            <a:r>
              <a:rPr lang="nl-NL" altLang="nl-NL" sz="2000" dirty="0">
                <a:solidFill>
                  <a:srgbClr val="000066"/>
                </a:solidFill>
              </a:rPr>
              <a:t>van</a:t>
            </a:r>
            <a:r>
              <a:rPr lang="nl-NL" altLang="nl-NL" sz="2000" b="0" dirty="0">
                <a:solidFill>
                  <a:srgbClr val="000066"/>
                </a:solidFill>
              </a:rPr>
              <a:t> hun </a:t>
            </a:r>
            <a:r>
              <a:rPr lang="nl-NL" altLang="nl-NL" sz="2000" dirty="0">
                <a:solidFill>
                  <a:srgbClr val="000066"/>
                </a:solidFill>
              </a:rPr>
              <a:t>karakteristieke leefwijze afgeraakt</a:t>
            </a:r>
            <a:r>
              <a:rPr lang="nl-NL" altLang="nl-NL" sz="2000" b="0" dirty="0">
                <a:solidFill>
                  <a:srgbClr val="000066"/>
                </a:solidFill>
              </a:rPr>
              <a:t> door:</a:t>
            </a:r>
          </a:p>
          <a:p>
            <a:pPr eaLnBrk="1" hangingPunct="1"/>
            <a:r>
              <a:rPr lang="nl-NL" altLang="nl-NL" sz="2000" b="0" dirty="0">
                <a:solidFill>
                  <a:srgbClr val="000066"/>
                </a:solidFill>
              </a:rPr>
              <a:t>	</a:t>
            </a:r>
          </a:p>
          <a:p>
            <a:pPr eaLnBrk="1" hangingPunct="1"/>
            <a:r>
              <a:rPr lang="nl-NL" altLang="nl-NL" sz="2000" i="1" dirty="0">
                <a:solidFill>
                  <a:srgbClr val="000066"/>
                </a:solidFill>
              </a:rPr>
              <a:t>verstoring </a:t>
            </a:r>
            <a:r>
              <a:rPr lang="nl-NL" altLang="nl-NL" sz="2000" dirty="0">
                <a:solidFill>
                  <a:srgbClr val="000066"/>
                </a:solidFill>
              </a:rPr>
              <a:t>in het samenspel tussen</a:t>
            </a:r>
            <a:r>
              <a:rPr lang="nl-NL" altLang="nl-NL" sz="2000" b="0" dirty="0">
                <a:solidFill>
                  <a:srgbClr val="000066"/>
                </a:solidFill>
              </a:rPr>
              <a:t> wat zich in de </a:t>
            </a:r>
            <a:r>
              <a:rPr lang="nl-NL" altLang="nl-NL" sz="2000" dirty="0">
                <a:solidFill>
                  <a:srgbClr val="000066"/>
                </a:solidFill>
              </a:rPr>
              <a:t>omgeving</a:t>
            </a:r>
            <a:r>
              <a:rPr lang="nl-NL" altLang="nl-NL" sz="2000" b="0" dirty="0">
                <a:solidFill>
                  <a:srgbClr val="000066"/>
                </a:solidFill>
              </a:rPr>
              <a:t> voordoet en </a:t>
            </a:r>
            <a:r>
              <a:rPr lang="nl-NL" altLang="nl-NL" sz="2000" dirty="0">
                <a:solidFill>
                  <a:srgbClr val="000066"/>
                </a:solidFill>
              </a:rPr>
              <a:t>wat </a:t>
            </a:r>
            <a:r>
              <a:rPr lang="nl-NL" altLang="nl-NL" sz="2000" b="0" dirty="0">
                <a:solidFill>
                  <a:srgbClr val="000066"/>
                </a:solidFill>
              </a:rPr>
              <a:t>de </a:t>
            </a:r>
            <a:r>
              <a:rPr lang="nl-NL" altLang="nl-NL" sz="2000" dirty="0">
                <a:solidFill>
                  <a:srgbClr val="000066"/>
                </a:solidFill>
              </a:rPr>
              <a:t>cliënt/bewoner aan mogelijkheden in zich heeft</a:t>
            </a:r>
          </a:p>
          <a:p>
            <a:pPr eaLnBrk="1" hangingPunct="1"/>
            <a:r>
              <a:rPr lang="nl-NL" altLang="nl-NL" sz="2000" b="0" dirty="0">
                <a:solidFill>
                  <a:srgbClr val="000066"/>
                </a:solidFill>
              </a:rPr>
              <a:t>	</a:t>
            </a:r>
          </a:p>
          <a:p>
            <a:pPr eaLnBrk="1" hangingPunct="1"/>
            <a:r>
              <a:rPr lang="nl-NL" altLang="nl-NL" sz="2000" b="0" dirty="0">
                <a:solidFill>
                  <a:srgbClr val="000066"/>
                </a:solidFill>
              </a:rPr>
              <a:t>(mogelijkheden kunnen beperkt worden door al of niet verworven onvolkomenheden in lichamelijke en geestelijke vermogens)</a:t>
            </a:r>
          </a:p>
          <a:p>
            <a:pPr eaLnBrk="1" hangingPunct="1"/>
            <a:endParaRPr lang="nl-NL" altLang="nl-NL" sz="2000" dirty="0"/>
          </a:p>
        </p:txBody>
      </p:sp>
    </p:spTree>
    <p:extLst>
      <p:ext uri="{BB962C8B-B14F-4D97-AF65-F5344CB8AC3E}">
        <p14:creationId xmlns:p14="http://schemas.microsoft.com/office/powerpoint/2010/main" val="222783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20483" name="Rectangle 2"/>
          <p:cNvSpPr>
            <a:spLocks noGrp="1" noChangeArrowheads="1"/>
          </p:cNvSpPr>
          <p:nvPr>
            <p:ph type="title"/>
          </p:nvPr>
        </p:nvSpPr>
        <p:spPr>
          <a:xfrm>
            <a:off x="323850" y="692150"/>
            <a:ext cx="8229600" cy="884238"/>
          </a:xfrm>
        </p:spPr>
        <p:txBody>
          <a:bodyPr/>
          <a:lstStyle/>
          <a:p>
            <a:pPr algn="ctr" eaLnBrk="1" hangingPunct="1"/>
            <a:r>
              <a:rPr lang="nl-NL" altLang="nl-NL" sz="2400" smtClean="0">
                <a:solidFill>
                  <a:srgbClr val="FF0000"/>
                </a:solidFill>
              </a:rPr>
              <a:t> </a:t>
            </a:r>
            <a:r>
              <a:rPr lang="nl-NL" altLang="nl-NL" sz="2800" smtClean="0">
                <a:solidFill>
                  <a:srgbClr val="FF0000"/>
                </a:solidFill>
              </a:rPr>
              <a:t>Gevolgen van dergelijke verstoringen:</a:t>
            </a:r>
            <a:endParaRPr lang="nl-NL" altLang="nl-NL" sz="2800" i="1" smtClean="0">
              <a:solidFill>
                <a:srgbClr val="FF0000"/>
              </a:solidFill>
            </a:endParaRPr>
          </a:p>
        </p:txBody>
      </p:sp>
      <p:sp>
        <p:nvSpPr>
          <p:cNvPr id="20484"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20485"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0486"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0487"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20489" name="Text Box 8"/>
          <p:cNvSpPr txBox="1">
            <a:spLocks noChangeArrowheads="1"/>
          </p:cNvSpPr>
          <p:nvPr/>
        </p:nvSpPr>
        <p:spPr bwMode="auto">
          <a:xfrm>
            <a:off x="684213" y="1628775"/>
            <a:ext cx="7488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
        <p:nvSpPr>
          <p:cNvPr id="20490" name="Text Box 9"/>
          <p:cNvSpPr txBox="1">
            <a:spLocks noChangeArrowheads="1"/>
          </p:cNvSpPr>
          <p:nvPr/>
        </p:nvSpPr>
        <p:spPr bwMode="auto">
          <a:xfrm>
            <a:off x="755650" y="2276475"/>
            <a:ext cx="79200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Font typeface="Wingdings" pitchFamily="2" charset="2"/>
              <a:buChar char="§"/>
            </a:pPr>
            <a:r>
              <a:rPr lang="nl-NL" altLang="nl-NL" sz="2000">
                <a:solidFill>
                  <a:srgbClr val="000066"/>
                </a:solidFill>
              </a:rPr>
              <a:t>Ontregeling</a:t>
            </a:r>
            <a:r>
              <a:rPr lang="nl-NL" altLang="nl-NL" sz="2000" b="0">
                <a:solidFill>
                  <a:srgbClr val="000066"/>
                </a:solidFill>
              </a:rPr>
              <a:t>: geen greep hebben op jezelf en de situatie; er slecht aan toe zijn</a:t>
            </a:r>
          </a:p>
          <a:p>
            <a:pPr eaLnBrk="1" hangingPunct="1">
              <a:buFont typeface="Wingdings" pitchFamily="2" charset="2"/>
              <a:buChar char="§"/>
            </a:pPr>
            <a:endParaRPr lang="nl-NL" altLang="nl-NL" sz="2000" b="0">
              <a:solidFill>
                <a:srgbClr val="000066"/>
              </a:solidFill>
            </a:endParaRPr>
          </a:p>
          <a:p>
            <a:pPr eaLnBrk="1" hangingPunct="1">
              <a:buFont typeface="Wingdings" pitchFamily="2" charset="2"/>
              <a:buChar char="§"/>
            </a:pPr>
            <a:r>
              <a:rPr lang="nl-NL" altLang="nl-NL" sz="2000">
                <a:solidFill>
                  <a:srgbClr val="000066"/>
                </a:solidFill>
              </a:rPr>
              <a:t>In beslag genomen worden </a:t>
            </a:r>
            <a:r>
              <a:rPr lang="nl-NL" altLang="nl-NL" sz="2000" b="0">
                <a:solidFill>
                  <a:srgbClr val="000066"/>
                </a:solidFill>
              </a:rPr>
              <a:t>door slechte toestand leidt tot ontstaan en verergeren van klachten</a:t>
            </a:r>
          </a:p>
          <a:p>
            <a:pPr eaLnBrk="1" hangingPunct="1">
              <a:buFont typeface="Wingdings" pitchFamily="2" charset="2"/>
              <a:buChar char="§"/>
            </a:pPr>
            <a:endParaRPr lang="nl-NL" altLang="nl-NL" sz="2000">
              <a:solidFill>
                <a:srgbClr val="000066"/>
              </a:solidFill>
            </a:endParaRPr>
          </a:p>
          <a:p>
            <a:pPr eaLnBrk="1" hangingPunct="1">
              <a:buFont typeface="Wingdings" pitchFamily="2" charset="2"/>
              <a:buChar char="§"/>
            </a:pPr>
            <a:r>
              <a:rPr lang="nl-NL" altLang="nl-NL" sz="2000">
                <a:solidFill>
                  <a:srgbClr val="000066"/>
                </a:solidFill>
              </a:rPr>
              <a:t>Cliënt raakt </a:t>
            </a:r>
            <a:r>
              <a:rPr lang="nl-NL" altLang="nl-NL" sz="2000" b="0">
                <a:solidFill>
                  <a:srgbClr val="000066"/>
                </a:solidFill>
              </a:rPr>
              <a:t>steeds verder</a:t>
            </a:r>
            <a:r>
              <a:rPr lang="nl-NL" altLang="nl-NL" sz="2000">
                <a:solidFill>
                  <a:srgbClr val="000066"/>
                </a:solidFill>
              </a:rPr>
              <a:t> af van zijn functioneringsmogelijkheden</a:t>
            </a:r>
            <a:endParaRPr lang="nl-NL" altLang="nl-NL" sz="2000" b="0">
              <a:solidFill>
                <a:srgbClr val="000066"/>
              </a:solidFill>
            </a:endParaRPr>
          </a:p>
          <a:p>
            <a:pPr eaLnBrk="1" hangingPunct="1"/>
            <a:endParaRPr lang="nl-NL" altLang="nl-NL" sz="2000">
              <a:solidFill>
                <a:srgbClr val="000066"/>
              </a:solidFill>
            </a:endParaRPr>
          </a:p>
        </p:txBody>
      </p:sp>
    </p:spTree>
    <p:extLst>
      <p:ext uri="{BB962C8B-B14F-4D97-AF65-F5344CB8AC3E}">
        <p14:creationId xmlns:p14="http://schemas.microsoft.com/office/powerpoint/2010/main" val="273372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Loterijtherapie</a:t>
            </a:r>
            <a:br>
              <a:rPr lang="nl-NL" dirty="0" smtClean="0"/>
            </a:br>
            <a:r>
              <a:rPr lang="nl-NL" sz="2400" dirty="0" smtClean="0"/>
              <a:t>(Volkskrant 15-09-2018)</a:t>
            </a:r>
            <a:endParaRPr lang="nl-NL" dirty="0"/>
          </a:p>
        </p:txBody>
      </p:sp>
      <p:sp>
        <p:nvSpPr>
          <p:cNvPr id="3" name="Text Placeholder 2"/>
          <p:cNvSpPr>
            <a:spLocks noGrp="1"/>
          </p:cNvSpPr>
          <p:nvPr>
            <p:ph type="body" idx="1"/>
          </p:nvPr>
        </p:nvSpPr>
        <p:spPr/>
        <p:txBody>
          <a:bodyPr/>
          <a:lstStyle/>
          <a:p>
            <a:r>
              <a:rPr lang="nl-NL" dirty="0" smtClean="0"/>
              <a:t>Waarom het wetenschappelijke studies ten spijt nauwelijks te zeggen is </a:t>
            </a:r>
          </a:p>
          <a:p>
            <a:pPr marL="203200" indent="0">
              <a:buNone/>
            </a:pPr>
            <a:r>
              <a:rPr lang="nl-NL" dirty="0"/>
              <a:t> </a:t>
            </a:r>
            <a:r>
              <a:rPr lang="nl-NL" dirty="0" smtClean="0"/>
              <a:t>of een pil of therapie</a:t>
            </a:r>
          </a:p>
          <a:p>
            <a:pPr marL="203200" indent="0">
              <a:buNone/>
            </a:pPr>
            <a:r>
              <a:rPr lang="nl-NL" dirty="0" smtClean="0"/>
              <a:t> voor een psychische aandoening bij    </a:t>
            </a:r>
          </a:p>
          <a:p>
            <a:pPr marL="203200" indent="0">
              <a:buNone/>
            </a:pPr>
            <a:r>
              <a:rPr lang="nl-NL" dirty="0"/>
              <a:t> </a:t>
            </a:r>
            <a:r>
              <a:rPr lang="nl-NL" dirty="0" smtClean="0"/>
              <a:t>iemand aanslaat</a:t>
            </a:r>
            <a:endParaRPr lang="nl-NL" dirty="0"/>
          </a:p>
        </p:txBody>
      </p:sp>
    </p:spTree>
    <p:extLst>
      <p:ext uri="{BB962C8B-B14F-4D97-AF65-F5344CB8AC3E}">
        <p14:creationId xmlns:p14="http://schemas.microsoft.com/office/powerpoint/2010/main" val="117077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23555" name="Rectangle 2"/>
          <p:cNvSpPr>
            <a:spLocks noGrp="1" noChangeArrowheads="1"/>
          </p:cNvSpPr>
          <p:nvPr>
            <p:ph type="title"/>
          </p:nvPr>
        </p:nvSpPr>
        <p:spPr/>
        <p:txBody>
          <a:bodyPr/>
          <a:lstStyle/>
          <a:p>
            <a:pPr algn="ctr" eaLnBrk="1" hangingPunct="1"/>
            <a:r>
              <a:rPr lang="nl-NL" altLang="nl-NL" sz="2800" smtClean="0">
                <a:solidFill>
                  <a:srgbClr val="FF0000"/>
                </a:solidFill>
              </a:rPr>
              <a:t>Wat is ‘Disfunctioneren’?</a:t>
            </a:r>
          </a:p>
        </p:txBody>
      </p:sp>
      <p:sp>
        <p:nvSpPr>
          <p:cNvPr id="23556"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23557"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3558"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3559" name="Rectangle 6"/>
          <p:cNvSpPr>
            <a:spLocks noChangeArrowheads="1"/>
          </p:cNvSpPr>
          <p:nvPr/>
        </p:nvSpPr>
        <p:spPr bwMode="auto">
          <a:xfrm>
            <a:off x="611188" y="1412875"/>
            <a:ext cx="8281987"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nl-NL" altLang="nl-NL" sz="2000" b="0" dirty="0">
                <a:solidFill>
                  <a:srgbClr val="000066"/>
                </a:solidFill>
              </a:rPr>
              <a:t>Bij secundaire ontregeling ten gevolge het ontbreken c.q. niet beantwoordbaar zijn van persoonlijke aanknopingspunten kunnen probleemgedrag en psychische klachten ontstaan zoals fobieën, dwanghandelingen en dwanggedachten, voortdurend klagen, agressief gedrag, verslavingen, zich terugtrekken, vermijden etc. </a:t>
            </a:r>
          </a:p>
          <a:p>
            <a:pPr eaLnBrk="1" hangingPunct="1"/>
            <a:endParaRPr lang="nl-NL" altLang="nl-NL" sz="2000" b="0" dirty="0">
              <a:solidFill>
                <a:srgbClr val="000066"/>
              </a:solidFill>
            </a:endParaRPr>
          </a:p>
          <a:p>
            <a:pPr eaLnBrk="1" hangingPunct="1"/>
            <a:r>
              <a:rPr lang="nl-NL" altLang="nl-NL" sz="2000" b="0" dirty="0">
                <a:solidFill>
                  <a:srgbClr val="000066"/>
                </a:solidFill>
              </a:rPr>
              <a:t>Dit doen en laten heeft de </a:t>
            </a:r>
            <a:r>
              <a:rPr lang="nl-NL" altLang="nl-NL" sz="2000" dirty="0">
                <a:solidFill>
                  <a:srgbClr val="000066"/>
                </a:solidFill>
              </a:rPr>
              <a:t>functie van noodgreep</a:t>
            </a:r>
            <a:r>
              <a:rPr lang="nl-NL" altLang="nl-NL" sz="2000" b="0" dirty="0">
                <a:solidFill>
                  <a:srgbClr val="000066"/>
                </a:solidFill>
              </a:rPr>
              <a:t>:</a:t>
            </a:r>
          </a:p>
          <a:p>
            <a:pPr eaLnBrk="1" hangingPunct="1"/>
            <a:endParaRPr lang="nl-NL" altLang="nl-NL" sz="2000" b="0" dirty="0">
              <a:solidFill>
                <a:srgbClr val="000066"/>
              </a:solidFill>
            </a:endParaRPr>
          </a:p>
          <a:p>
            <a:pPr eaLnBrk="1" hangingPunct="1"/>
            <a:r>
              <a:rPr lang="nl-NL" altLang="nl-NL" sz="2000" b="0" dirty="0">
                <a:solidFill>
                  <a:srgbClr val="000066"/>
                </a:solidFill>
              </a:rPr>
              <a:t>Het </a:t>
            </a:r>
            <a:r>
              <a:rPr lang="nl-NL" altLang="nl-NL" sz="2000" dirty="0">
                <a:solidFill>
                  <a:srgbClr val="000066"/>
                </a:solidFill>
              </a:rPr>
              <a:t>houdt de directe ontregeling buiten de deur</a:t>
            </a:r>
            <a:r>
              <a:rPr lang="nl-NL" altLang="nl-NL" sz="2000" b="0" dirty="0">
                <a:solidFill>
                  <a:srgbClr val="000066"/>
                </a:solidFill>
              </a:rPr>
              <a:t>, </a:t>
            </a:r>
            <a:r>
              <a:rPr lang="nl-NL" altLang="nl-NL" sz="2000" dirty="0">
                <a:solidFill>
                  <a:srgbClr val="000066"/>
                </a:solidFill>
              </a:rPr>
              <a:t>maar</a:t>
            </a:r>
            <a:r>
              <a:rPr lang="nl-NL" altLang="nl-NL" sz="2000" b="0" dirty="0">
                <a:solidFill>
                  <a:srgbClr val="000066"/>
                </a:solidFill>
              </a:rPr>
              <a:t> dergelijk doen en laten ondermijnt wél het welbevinden en </a:t>
            </a:r>
            <a:r>
              <a:rPr lang="nl-NL" altLang="nl-NL" sz="2000" dirty="0">
                <a:solidFill>
                  <a:srgbClr val="000066"/>
                </a:solidFill>
              </a:rPr>
              <a:t>verziekt het bestaan</a:t>
            </a:r>
            <a:r>
              <a:rPr lang="nl-NL" altLang="nl-NL" sz="2000" b="0" dirty="0">
                <a:solidFill>
                  <a:srgbClr val="000066"/>
                </a:solidFill>
              </a:rPr>
              <a:t> </a:t>
            </a:r>
          </a:p>
          <a:p>
            <a:pPr eaLnBrk="1" hangingPunct="1"/>
            <a:endParaRPr lang="nl-NL" altLang="nl-NL" sz="2000" b="0" dirty="0">
              <a:solidFill>
                <a:srgbClr val="000066"/>
              </a:solidFill>
            </a:endParaRPr>
          </a:p>
          <a:p>
            <a:pPr eaLnBrk="1" hangingPunct="1"/>
            <a:r>
              <a:rPr lang="nl-NL" altLang="nl-NL" sz="2000" b="0" dirty="0">
                <a:solidFill>
                  <a:srgbClr val="000066"/>
                </a:solidFill>
              </a:rPr>
              <a:t>In feite is er sprake van een </a:t>
            </a:r>
            <a:r>
              <a:rPr lang="nl-NL" altLang="nl-NL" sz="2000" dirty="0">
                <a:solidFill>
                  <a:srgbClr val="000066"/>
                </a:solidFill>
              </a:rPr>
              <a:t>‘misaanpassing’</a:t>
            </a:r>
            <a:r>
              <a:rPr lang="nl-NL" altLang="nl-NL" dirty="0"/>
              <a:t> </a:t>
            </a:r>
            <a:endParaRPr lang="nl-NL" altLang="nl-NL" b="0" dirty="0">
              <a:solidFill>
                <a:srgbClr val="0000FF"/>
              </a:solidFill>
            </a:endParaRPr>
          </a:p>
          <a:p>
            <a:pPr eaLnBrk="1" hangingPunct="1"/>
            <a:endParaRPr lang="nl-NL" altLang="nl-NL" b="0" dirty="0">
              <a:solidFill>
                <a:srgbClr val="0000FF"/>
              </a:solidFill>
            </a:endParaRPr>
          </a:p>
        </p:txBody>
      </p:sp>
      <p:sp>
        <p:nvSpPr>
          <p:cNvPr id="23560" name="Text Box 7"/>
          <p:cNvSpPr txBox="1">
            <a:spLocks noChangeArrowheads="1"/>
          </p:cNvSpPr>
          <p:nvPr/>
        </p:nvSpPr>
        <p:spPr bwMode="auto">
          <a:xfrm>
            <a:off x="6659563" y="6453188"/>
            <a:ext cx="2165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sz="1200" b="0" dirty="0"/>
          </a:p>
        </p:txBody>
      </p:sp>
    </p:spTree>
    <p:extLst>
      <p:ext uri="{BB962C8B-B14F-4D97-AF65-F5344CB8AC3E}">
        <p14:creationId xmlns:p14="http://schemas.microsoft.com/office/powerpoint/2010/main" val="411403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nl-NL" b="0" dirty="0" smtClean="0"/>
              <a:t>     </a:t>
            </a:r>
          </a:p>
        </p:txBody>
      </p:sp>
      <p:sp>
        <p:nvSpPr>
          <p:cNvPr id="26627" name="Rectangle 2"/>
          <p:cNvSpPr>
            <a:spLocks noGrp="1" noChangeArrowheads="1"/>
          </p:cNvSpPr>
          <p:nvPr>
            <p:ph type="title"/>
          </p:nvPr>
        </p:nvSpPr>
        <p:spPr>
          <a:xfrm>
            <a:off x="323850" y="692150"/>
            <a:ext cx="8229600" cy="1152525"/>
          </a:xfrm>
        </p:spPr>
        <p:txBody>
          <a:bodyPr/>
          <a:lstStyle/>
          <a:p>
            <a:pPr algn="ctr" eaLnBrk="1" hangingPunct="1"/>
            <a:r>
              <a:rPr lang="nl-NL" altLang="nl-NL" sz="2800" smtClean="0">
                <a:solidFill>
                  <a:srgbClr val="FF0000"/>
                </a:solidFill>
              </a:rPr>
              <a:t>De Functioneringsgerichte Benadering</a:t>
            </a:r>
            <a:br>
              <a:rPr lang="nl-NL" altLang="nl-NL" sz="2800" smtClean="0">
                <a:solidFill>
                  <a:srgbClr val="FF0000"/>
                </a:solidFill>
              </a:rPr>
            </a:br>
            <a:r>
              <a:rPr lang="nl-NL" altLang="nl-NL" sz="2800" smtClean="0">
                <a:solidFill>
                  <a:srgbClr val="FF0000"/>
                </a:solidFill>
              </a:rPr>
              <a:t>(Functioneringsgerichte Rehabilitatie)</a:t>
            </a:r>
            <a:endParaRPr lang="nl-NL" altLang="nl-NL" sz="2800" i="1" smtClean="0">
              <a:solidFill>
                <a:srgbClr val="FF0000"/>
              </a:solidFill>
            </a:endParaRPr>
          </a:p>
        </p:txBody>
      </p:sp>
      <p:sp>
        <p:nvSpPr>
          <p:cNvPr id="26628"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26629"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6630"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6631"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26633" name="Text Box 8"/>
          <p:cNvSpPr txBox="1">
            <a:spLocks noChangeArrowheads="1"/>
          </p:cNvSpPr>
          <p:nvPr/>
        </p:nvSpPr>
        <p:spPr bwMode="auto">
          <a:xfrm>
            <a:off x="684213" y="1628775"/>
            <a:ext cx="7488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
        <p:nvSpPr>
          <p:cNvPr id="26634" name="Text Box 9"/>
          <p:cNvSpPr txBox="1">
            <a:spLocks noChangeArrowheads="1"/>
          </p:cNvSpPr>
          <p:nvPr/>
        </p:nvSpPr>
        <p:spPr bwMode="auto">
          <a:xfrm>
            <a:off x="0" y="2205038"/>
            <a:ext cx="864076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36195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Font typeface="Wingdings" pitchFamily="2" charset="2"/>
              <a:buNone/>
            </a:pPr>
            <a:r>
              <a:rPr lang="nl-NL" altLang="nl-NL" sz="2000" b="0">
                <a:solidFill>
                  <a:srgbClr val="000066"/>
                </a:solidFill>
              </a:rPr>
              <a:t>De Functioneringsgerichte Benadering richt zich in 1ste plaats op</a:t>
            </a:r>
            <a:r>
              <a:rPr lang="nl-NL" altLang="nl-NL" sz="2000">
                <a:solidFill>
                  <a:srgbClr val="000066"/>
                </a:solidFill>
              </a:rPr>
              <a:t> </a:t>
            </a:r>
            <a:r>
              <a:rPr lang="nl-NL" altLang="nl-NL" sz="2000" b="0">
                <a:solidFill>
                  <a:srgbClr val="000066"/>
                </a:solidFill>
              </a:rPr>
              <a:t>het op</a:t>
            </a:r>
          </a:p>
          <a:p>
            <a:pPr eaLnBrk="1" hangingPunct="1">
              <a:buFont typeface="Wingdings" pitchFamily="2" charset="2"/>
              <a:buNone/>
            </a:pPr>
            <a:r>
              <a:rPr lang="nl-NL" altLang="nl-NL" sz="2000" b="0">
                <a:solidFill>
                  <a:srgbClr val="000066"/>
                </a:solidFill>
              </a:rPr>
              <a:t>de achtergrond geraakte karakteristieke persoonlijke functioneren</a:t>
            </a:r>
            <a:endParaRPr lang="nl-NL" altLang="nl-NL" sz="2000">
              <a:solidFill>
                <a:srgbClr val="000066"/>
              </a:solidFill>
            </a:endParaRPr>
          </a:p>
          <a:p>
            <a:pPr eaLnBrk="1" hangingPunct="1">
              <a:buFont typeface="Wingdings" pitchFamily="2" charset="2"/>
              <a:buNone/>
            </a:pPr>
            <a:r>
              <a:rPr lang="nl-NL" altLang="nl-NL" sz="2000">
                <a:solidFill>
                  <a:srgbClr val="000066"/>
                </a:solidFill>
              </a:rPr>
              <a:t> </a:t>
            </a:r>
          </a:p>
          <a:p>
            <a:pPr eaLnBrk="1" hangingPunct="1">
              <a:buFont typeface="Wingdings" pitchFamily="2" charset="2"/>
              <a:buNone/>
            </a:pPr>
            <a:r>
              <a:rPr lang="nl-NL" altLang="nl-NL" sz="2000" b="0">
                <a:solidFill>
                  <a:srgbClr val="000066"/>
                </a:solidFill>
              </a:rPr>
              <a:t>Daarnaast kan het nodig zijn om gelijktijdig:</a:t>
            </a:r>
          </a:p>
          <a:p>
            <a:pPr eaLnBrk="1" hangingPunct="1"/>
            <a:endParaRPr lang="nl-NL" altLang="nl-NL" sz="2000" b="0">
              <a:solidFill>
                <a:srgbClr val="000066"/>
              </a:solidFill>
            </a:endParaRPr>
          </a:p>
          <a:p>
            <a:pPr eaLnBrk="1" hangingPunct="1">
              <a:buFont typeface="Wingdings" pitchFamily="2" charset="2"/>
              <a:buChar char="§"/>
            </a:pPr>
            <a:r>
              <a:rPr lang="nl-NL" altLang="nl-NL" sz="2000" b="0">
                <a:solidFill>
                  <a:srgbClr val="000066"/>
                </a:solidFill>
              </a:rPr>
              <a:t>De </a:t>
            </a:r>
            <a:r>
              <a:rPr lang="nl-NL" altLang="nl-NL" sz="2000">
                <a:solidFill>
                  <a:srgbClr val="000066"/>
                </a:solidFill>
              </a:rPr>
              <a:t>last van problemen, stoornissen, beperkingen</a:t>
            </a:r>
            <a:r>
              <a:rPr lang="nl-NL" altLang="nl-NL" sz="2000" b="0">
                <a:solidFill>
                  <a:srgbClr val="000066"/>
                </a:solidFill>
              </a:rPr>
              <a:t> en </a:t>
            </a:r>
            <a:r>
              <a:rPr lang="nl-NL" altLang="nl-NL" sz="2000">
                <a:solidFill>
                  <a:srgbClr val="000066"/>
                </a:solidFill>
              </a:rPr>
              <a:t>handicaps</a:t>
            </a:r>
            <a:r>
              <a:rPr lang="nl-NL" altLang="nl-NL" sz="2000" b="0">
                <a:solidFill>
                  <a:srgbClr val="000066"/>
                </a:solidFill>
              </a:rPr>
              <a:t> te </a:t>
            </a:r>
            <a:r>
              <a:rPr lang="nl-NL" altLang="nl-NL" sz="2000">
                <a:solidFill>
                  <a:srgbClr val="000066"/>
                </a:solidFill>
              </a:rPr>
              <a:t>verminderen</a:t>
            </a:r>
          </a:p>
          <a:p>
            <a:pPr eaLnBrk="1" hangingPunct="1">
              <a:buFont typeface="Wingdings" pitchFamily="2" charset="2"/>
              <a:buChar char="§"/>
            </a:pPr>
            <a:endParaRPr lang="nl-NL" altLang="nl-NL" sz="2000">
              <a:solidFill>
                <a:srgbClr val="000066"/>
              </a:solidFill>
            </a:endParaRPr>
          </a:p>
          <a:p>
            <a:pPr eaLnBrk="1" hangingPunct="1">
              <a:buFont typeface="Wingdings" pitchFamily="2" charset="2"/>
              <a:buChar char="§"/>
            </a:pPr>
            <a:r>
              <a:rPr lang="nl-NL" altLang="nl-NL" sz="2000">
                <a:solidFill>
                  <a:srgbClr val="000066"/>
                </a:solidFill>
              </a:rPr>
              <a:t>Nieuwe dingen</a:t>
            </a:r>
            <a:r>
              <a:rPr lang="nl-NL" altLang="nl-NL" sz="2000" b="0">
                <a:solidFill>
                  <a:srgbClr val="000066"/>
                </a:solidFill>
              </a:rPr>
              <a:t> te </a:t>
            </a:r>
            <a:r>
              <a:rPr lang="nl-NL" altLang="nl-NL" sz="2000">
                <a:solidFill>
                  <a:srgbClr val="000066"/>
                </a:solidFill>
              </a:rPr>
              <a:t>leren</a:t>
            </a:r>
            <a:r>
              <a:rPr lang="nl-NL" altLang="nl-NL" sz="2000" b="0">
                <a:solidFill>
                  <a:srgbClr val="000066"/>
                </a:solidFill>
              </a:rPr>
              <a:t>, te </a:t>
            </a:r>
            <a:r>
              <a:rPr lang="nl-NL" altLang="nl-NL" sz="2000">
                <a:solidFill>
                  <a:srgbClr val="000066"/>
                </a:solidFill>
              </a:rPr>
              <a:t>trainen</a:t>
            </a:r>
            <a:r>
              <a:rPr lang="nl-NL" altLang="nl-NL" sz="2000" b="0">
                <a:solidFill>
                  <a:srgbClr val="000066"/>
                </a:solidFill>
              </a:rPr>
              <a:t> en of te </a:t>
            </a:r>
            <a:r>
              <a:rPr lang="nl-NL" altLang="nl-NL" sz="2000">
                <a:solidFill>
                  <a:srgbClr val="000066"/>
                </a:solidFill>
              </a:rPr>
              <a:t>ervaren</a:t>
            </a:r>
          </a:p>
          <a:p>
            <a:pPr eaLnBrk="1" hangingPunct="1"/>
            <a:r>
              <a:rPr lang="nl-NL" altLang="nl-NL" sz="2000" b="0" i="1">
                <a:solidFill>
                  <a:srgbClr val="000066"/>
                </a:solidFill>
              </a:rPr>
              <a:t>		</a:t>
            </a:r>
          </a:p>
          <a:p>
            <a:pPr eaLnBrk="1" hangingPunct="1"/>
            <a:r>
              <a:rPr lang="nl-NL" altLang="nl-NL" sz="2000" b="0" i="1">
                <a:solidFill>
                  <a:srgbClr val="000066"/>
                </a:solidFill>
              </a:rPr>
              <a:t>  		</a:t>
            </a:r>
          </a:p>
          <a:p>
            <a:pPr eaLnBrk="1" hangingPunct="1"/>
            <a:r>
              <a:rPr lang="nl-NL" altLang="nl-NL" sz="2000" b="0">
                <a:solidFill>
                  <a:srgbClr val="000066"/>
                </a:solidFill>
              </a:rPr>
              <a:t>De Functioneringsgerichte</a:t>
            </a:r>
            <a:r>
              <a:rPr lang="nl-NL" altLang="nl-NL" sz="2000">
                <a:solidFill>
                  <a:srgbClr val="000066"/>
                </a:solidFill>
              </a:rPr>
              <a:t> </a:t>
            </a:r>
            <a:r>
              <a:rPr lang="nl-NL" altLang="nl-NL" sz="2000" b="0">
                <a:solidFill>
                  <a:srgbClr val="000066"/>
                </a:solidFill>
              </a:rPr>
              <a:t>Benadering</a:t>
            </a:r>
            <a:r>
              <a:rPr lang="nl-NL" altLang="nl-NL" sz="2000">
                <a:solidFill>
                  <a:srgbClr val="000066"/>
                </a:solidFill>
              </a:rPr>
              <a:t> begint bij de voordeur!!!!</a:t>
            </a:r>
            <a:endParaRPr lang="nl-NL" altLang="nl-NL" sz="2000" b="0">
              <a:solidFill>
                <a:srgbClr val="000066"/>
              </a:solidFill>
            </a:endParaRPr>
          </a:p>
          <a:p>
            <a:pPr eaLnBrk="1" hangingPunct="1"/>
            <a:endParaRPr lang="nl-NL" altLang="nl-NL" sz="2000"/>
          </a:p>
        </p:txBody>
      </p:sp>
    </p:spTree>
    <p:extLst>
      <p:ext uri="{BB962C8B-B14F-4D97-AF65-F5344CB8AC3E}">
        <p14:creationId xmlns:p14="http://schemas.microsoft.com/office/powerpoint/2010/main" val="260992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nl-NL" b="0" dirty="0" smtClean="0"/>
              <a:t>      </a:t>
            </a:r>
          </a:p>
        </p:txBody>
      </p:sp>
      <p:sp>
        <p:nvSpPr>
          <p:cNvPr id="28675" name="Rectangle 2"/>
          <p:cNvSpPr>
            <a:spLocks noGrp="1" noChangeArrowheads="1"/>
          </p:cNvSpPr>
          <p:nvPr>
            <p:ph type="title"/>
          </p:nvPr>
        </p:nvSpPr>
        <p:spPr>
          <a:xfrm>
            <a:off x="323850" y="692150"/>
            <a:ext cx="8229600" cy="884238"/>
          </a:xfrm>
        </p:spPr>
        <p:txBody>
          <a:bodyPr/>
          <a:lstStyle/>
          <a:p>
            <a:pPr algn="ctr" eaLnBrk="1" hangingPunct="1"/>
            <a:r>
              <a:rPr lang="nl-NL" altLang="nl-NL" sz="2800" smtClean="0">
                <a:solidFill>
                  <a:srgbClr val="FF0000"/>
                </a:solidFill>
              </a:rPr>
              <a:t>Rol van de hulpverlener bij de Functioneringsgerichte Benadering</a:t>
            </a:r>
            <a:r>
              <a:rPr lang="nl-NL" altLang="nl-NL" sz="2400" smtClean="0">
                <a:solidFill>
                  <a:srgbClr val="FF0000"/>
                </a:solidFill>
              </a:rPr>
              <a:t> </a:t>
            </a:r>
            <a:endParaRPr lang="nl-NL" altLang="nl-NL" sz="2400" i="1" smtClean="0">
              <a:solidFill>
                <a:srgbClr val="FF0000"/>
              </a:solidFill>
            </a:endParaRPr>
          </a:p>
        </p:txBody>
      </p:sp>
      <p:sp>
        <p:nvSpPr>
          <p:cNvPr id="28676"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28677"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8678"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8679"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28681" name="Text Box 8"/>
          <p:cNvSpPr txBox="1">
            <a:spLocks noChangeArrowheads="1"/>
          </p:cNvSpPr>
          <p:nvPr/>
        </p:nvSpPr>
        <p:spPr bwMode="auto">
          <a:xfrm>
            <a:off x="684213" y="1628775"/>
            <a:ext cx="7488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
        <p:nvSpPr>
          <p:cNvPr id="28682" name="Text Box 9"/>
          <p:cNvSpPr txBox="1">
            <a:spLocks noChangeArrowheads="1"/>
          </p:cNvSpPr>
          <p:nvPr/>
        </p:nvSpPr>
        <p:spPr bwMode="auto">
          <a:xfrm>
            <a:off x="684213" y="1773238"/>
            <a:ext cx="792003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3888" indent="-62388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nl-NL" altLang="nl-NL" sz="2000" b="0">
                <a:solidFill>
                  <a:srgbClr val="000066"/>
                </a:solidFill>
              </a:rPr>
              <a:t>Er vooral voor zorgen dat:</a:t>
            </a:r>
          </a:p>
          <a:p>
            <a:pPr eaLnBrk="1" hangingPunct="1"/>
            <a:endParaRPr lang="nl-NL" altLang="nl-NL" sz="2000" b="0">
              <a:solidFill>
                <a:srgbClr val="000066"/>
              </a:solidFill>
            </a:endParaRPr>
          </a:p>
          <a:p>
            <a:pPr eaLnBrk="1" hangingPunct="1">
              <a:buFont typeface="Wingdings" pitchFamily="2" charset="2"/>
              <a:buChar char="§"/>
            </a:pPr>
            <a:r>
              <a:rPr lang="nl-NL" altLang="nl-NL" sz="2000" b="0">
                <a:solidFill>
                  <a:srgbClr val="000066"/>
                </a:solidFill>
              </a:rPr>
              <a:t>De </a:t>
            </a:r>
            <a:r>
              <a:rPr lang="nl-NL" altLang="nl-NL" sz="2000">
                <a:solidFill>
                  <a:srgbClr val="000066"/>
                </a:solidFill>
              </a:rPr>
              <a:t>cliënt bezig blijft met ‘zoeken &amp; doen’</a:t>
            </a:r>
          </a:p>
          <a:p>
            <a:pPr eaLnBrk="1" hangingPunct="1"/>
            <a:endParaRPr lang="nl-NL" altLang="nl-NL" sz="2000">
              <a:solidFill>
                <a:srgbClr val="000066"/>
              </a:solidFill>
            </a:endParaRPr>
          </a:p>
          <a:p>
            <a:pPr eaLnBrk="1" hangingPunct="1">
              <a:buFont typeface="Wingdings" pitchFamily="2" charset="2"/>
              <a:buChar char="§"/>
            </a:pPr>
            <a:r>
              <a:rPr lang="nl-NL" altLang="nl-NL" sz="2000">
                <a:solidFill>
                  <a:srgbClr val="000066"/>
                </a:solidFill>
              </a:rPr>
              <a:t>Er wat te zoeken, te vinden en te doen is</a:t>
            </a:r>
          </a:p>
          <a:p>
            <a:pPr eaLnBrk="1" hangingPunct="1"/>
            <a:r>
              <a:rPr lang="nl-NL" altLang="nl-NL" sz="2000" b="0">
                <a:solidFill>
                  <a:srgbClr val="000066"/>
                </a:solidFill>
              </a:rPr>
              <a:t>	(in vertrouwde, herkenbare leefomgeving zijn de meeste aanknopingspunten voor functioneren te vinden)</a:t>
            </a:r>
          </a:p>
          <a:p>
            <a:pPr eaLnBrk="1" hangingPunct="1"/>
            <a:endParaRPr lang="nl-NL" altLang="nl-NL" sz="2000" b="0">
              <a:solidFill>
                <a:srgbClr val="000066"/>
              </a:solidFill>
            </a:endParaRPr>
          </a:p>
          <a:p>
            <a:pPr eaLnBrk="1" hangingPunct="1">
              <a:buFont typeface="Wingdings" pitchFamily="2" charset="2"/>
              <a:buChar char="§"/>
            </a:pPr>
            <a:r>
              <a:rPr lang="nl-NL" altLang="nl-NL" sz="2000" b="0">
                <a:solidFill>
                  <a:srgbClr val="000066"/>
                </a:solidFill>
              </a:rPr>
              <a:t>Er </a:t>
            </a:r>
            <a:r>
              <a:rPr lang="nl-NL" altLang="nl-NL" sz="2000">
                <a:solidFill>
                  <a:srgbClr val="000066"/>
                </a:solidFill>
              </a:rPr>
              <a:t>voor </a:t>
            </a:r>
            <a:r>
              <a:rPr lang="nl-NL" altLang="nl-NL" sz="2000" b="0">
                <a:solidFill>
                  <a:srgbClr val="000066"/>
                </a:solidFill>
              </a:rPr>
              <a:t>de </a:t>
            </a:r>
            <a:r>
              <a:rPr lang="nl-NL" altLang="nl-NL" sz="2000">
                <a:solidFill>
                  <a:srgbClr val="000066"/>
                </a:solidFill>
              </a:rPr>
              <a:t>cliënt ruimte</a:t>
            </a:r>
            <a:r>
              <a:rPr lang="nl-NL" altLang="nl-NL" sz="2000" b="0">
                <a:solidFill>
                  <a:srgbClr val="000066"/>
                </a:solidFill>
              </a:rPr>
              <a:t> is </a:t>
            </a:r>
            <a:r>
              <a:rPr lang="nl-NL" altLang="nl-NL" sz="2000">
                <a:solidFill>
                  <a:srgbClr val="000066"/>
                </a:solidFill>
              </a:rPr>
              <a:t>voor eigen keuzes en aanpak</a:t>
            </a:r>
            <a:r>
              <a:rPr lang="nl-NL" altLang="nl-NL" sz="2000" b="0">
                <a:solidFill>
                  <a:srgbClr val="000066"/>
                </a:solidFill>
              </a:rPr>
              <a:t>,</a:t>
            </a:r>
            <a:endParaRPr lang="nl-NL" altLang="nl-NL" sz="2000">
              <a:solidFill>
                <a:srgbClr val="000066"/>
              </a:solidFill>
            </a:endParaRPr>
          </a:p>
          <a:p>
            <a:pPr eaLnBrk="1" hangingPunct="1"/>
            <a:r>
              <a:rPr lang="nl-NL" altLang="nl-NL" sz="2000" b="0">
                <a:solidFill>
                  <a:srgbClr val="000066"/>
                </a:solidFill>
              </a:rPr>
              <a:t>	zodat waar mogelijk </a:t>
            </a:r>
            <a:r>
              <a:rPr lang="nl-NL" altLang="nl-NL" sz="2000" i="1">
                <a:solidFill>
                  <a:srgbClr val="000066"/>
                </a:solidFill>
              </a:rPr>
              <a:t>de cliënt de zelfcontrole herwint!!!</a:t>
            </a:r>
            <a:r>
              <a:rPr lang="nl-NL" altLang="nl-NL" sz="2000">
                <a:solidFill>
                  <a:srgbClr val="000066"/>
                </a:solidFill>
              </a:rPr>
              <a:t> </a:t>
            </a:r>
          </a:p>
          <a:p>
            <a:pPr eaLnBrk="1" hangingPunct="1"/>
            <a:endParaRPr lang="nl-NL" altLang="nl-NL" sz="2000">
              <a:solidFill>
                <a:srgbClr val="000066"/>
              </a:solidFill>
            </a:endParaRPr>
          </a:p>
          <a:p>
            <a:pPr eaLnBrk="1" hangingPunct="1">
              <a:buFont typeface="Wingdings" pitchFamily="2" charset="2"/>
              <a:buChar char="§"/>
            </a:pPr>
            <a:endParaRPr lang="nl-NL" altLang="nl-NL" sz="2000" b="0">
              <a:solidFill>
                <a:srgbClr val="000066"/>
              </a:solidFill>
            </a:endParaRPr>
          </a:p>
          <a:p>
            <a:pPr eaLnBrk="1" hangingPunct="1">
              <a:buFont typeface="Wingdings" pitchFamily="2" charset="2"/>
              <a:buNone/>
            </a:pPr>
            <a:endParaRPr lang="nl-NL" altLang="nl-NL" sz="2000"/>
          </a:p>
        </p:txBody>
      </p:sp>
    </p:spTree>
    <p:extLst>
      <p:ext uri="{BB962C8B-B14F-4D97-AF65-F5344CB8AC3E}">
        <p14:creationId xmlns:p14="http://schemas.microsoft.com/office/powerpoint/2010/main" val="274262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nl-NL" b="0" dirty="0" smtClean="0"/>
          </a:p>
        </p:txBody>
      </p:sp>
      <p:sp>
        <p:nvSpPr>
          <p:cNvPr id="30723" name="Rectangle 2"/>
          <p:cNvSpPr>
            <a:spLocks noGrp="1" noChangeArrowheads="1"/>
          </p:cNvSpPr>
          <p:nvPr>
            <p:ph type="title"/>
          </p:nvPr>
        </p:nvSpPr>
        <p:spPr>
          <a:xfrm>
            <a:off x="323850" y="549275"/>
            <a:ext cx="8229600" cy="720725"/>
          </a:xfrm>
        </p:spPr>
        <p:txBody>
          <a:bodyPr/>
          <a:lstStyle/>
          <a:p>
            <a:pPr algn="ctr" eaLnBrk="1" hangingPunct="1"/>
            <a:r>
              <a:rPr lang="nl-NL" altLang="nl-NL" sz="2400" dirty="0" smtClean="0">
                <a:solidFill>
                  <a:srgbClr val="FF0000"/>
                </a:solidFill>
              </a:rPr>
              <a:t> </a:t>
            </a:r>
            <a:r>
              <a:rPr lang="nl-NL" altLang="nl-NL" sz="2800" dirty="0" smtClean="0">
                <a:solidFill>
                  <a:srgbClr val="FF0000"/>
                </a:solidFill>
              </a:rPr>
              <a:t>De </a:t>
            </a:r>
            <a:r>
              <a:rPr lang="nl-NL" altLang="nl-NL" sz="2800" dirty="0" smtClean="0">
                <a:solidFill>
                  <a:srgbClr val="FF0000"/>
                </a:solidFill>
              </a:rPr>
              <a:t>cliënt </a:t>
            </a:r>
            <a:r>
              <a:rPr lang="nl-NL" altLang="nl-NL" sz="2800" dirty="0" smtClean="0">
                <a:solidFill>
                  <a:srgbClr val="FF0000"/>
                </a:solidFill>
              </a:rPr>
              <a:t>leren kennen… </a:t>
            </a:r>
            <a:r>
              <a:rPr lang="nl-NL" altLang="nl-NL" sz="2400" dirty="0" smtClean="0">
                <a:solidFill>
                  <a:srgbClr val="FF0000"/>
                </a:solidFill>
              </a:rPr>
              <a:t> </a:t>
            </a:r>
            <a:endParaRPr lang="nl-NL" altLang="nl-NL" sz="2400" i="1" dirty="0" smtClean="0">
              <a:solidFill>
                <a:srgbClr val="FF0000"/>
              </a:solidFill>
            </a:endParaRPr>
          </a:p>
        </p:txBody>
      </p:sp>
      <p:sp>
        <p:nvSpPr>
          <p:cNvPr id="30724"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30725"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30726"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30727"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30729" name="Text Box 8"/>
          <p:cNvSpPr txBox="1">
            <a:spLocks noChangeArrowheads="1"/>
          </p:cNvSpPr>
          <p:nvPr/>
        </p:nvSpPr>
        <p:spPr bwMode="auto">
          <a:xfrm>
            <a:off x="684213" y="1628775"/>
            <a:ext cx="7488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
        <p:nvSpPr>
          <p:cNvPr id="30730" name="Text Box 9"/>
          <p:cNvSpPr txBox="1">
            <a:spLocks noChangeArrowheads="1"/>
          </p:cNvSpPr>
          <p:nvPr/>
        </p:nvSpPr>
        <p:spPr bwMode="auto">
          <a:xfrm>
            <a:off x="323850" y="2781300"/>
            <a:ext cx="8567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Font typeface="Wingdings" pitchFamily="2" charset="2"/>
              <a:buNone/>
            </a:pPr>
            <a:endParaRPr lang="nl-NL" altLang="nl-NL" sz="2000"/>
          </a:p>
        </p:txBody>
      </p:sp>
      <p:sp>
        <p:nvSpPr>
          <p:cNvPr id="198666" name="Text Box 10"/>
          <p:cNvSpPr txBox="1">
            <a:spLocks noChangeArrowheads="1"/>
          </p:cNvSpPr>
          <p:nvPr/>
        </p:nvSpPr>
        <p:spPr bwMode="auto">
          <a:xfrm>
            <a:off x="1258888" y="1844675"/>
            <a:ext cx="662463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901700" indent="-184150" eaLnBrk="0" hangingPunct="0">
              <a:defRPr b="1">
                <a:solidFill>
                  <a:schemeClr val="tx1"/>
                </a:solidFill>
                <a:latin typeface="Arial" charset="0"/>
              </a:defRPr>
            </a:lvl5pPr>
            <a:lvl6pPr marL="1358900" indent="-184150" eaLnBrk="0" fontAlgn="base" hangingPunct="0">
              <a:spcBef>
                <a:spcPct val="0"/>
              </a:spcBef>
              <a:spcAft>
                <a:spcPct val="0"/>
              </a:spcAft>
              <a:defRPr b="1">
                <a:solidFill>
                  <a:schemeClr val="tx1"/>
                </a:solidFill>
                <a:latin typeface="Arial" charset="0"/>
              </a:defRPr>
            </a:lvl6pPr>
            <a:lvl7pPr marL="1816100" indent="-184150" eaLnBrk="0" fontAlgn="base" hangingPunct="0">
              <a:spcBef>
                <a:spcPct val="0"/>
              </a:spcBef>
              <a:spcAft>
                <a:spcPct val="0"/>
              </a:spcAft>
              <a:defRPr b="1">
                <a:solidFill>
                  <a:schemeClr val="tx1"/>
                </a:solidFill>
                <a:latin typeface="Arial" charset="0"/>
              </a:defRPr>
            </a:lvl7pPr>
            <a:lvl8pPr marL="2273300" indent="-184150" eaLnBrk="0" fontAlgn="base" hangingPunct="0">
              <a:spcBef>
                <a:spcPct val="0"/>
              </a:spcBef>
              <a:spcAft>
                <a:spcPct val="0"/>
              </a:spcAft>
              <a:defRPr b="1">
                <a:solidFill>
                  <a:schemeClr val="tx1"/>
                </a:solidFill>
                <a:latin typeface="Arial" charset="0"/>
              </a:defRPr>
            </a:lvl8pPr>
            <a:lvl9pPr marL="2730500" indent="-184150" eaLnBrk="0" fontAlgn="base" hangingPunct="0">
              <a:spcBef>
                <a:spcPct val="0"/>
              </a:spcBef>
              <a:spcAft>
                <a:spcPct val="0"/>
              </a:spcAft>
              <a:defRPr b="1">
                <a:solidFill>
                  <a:schemeClr val="tx1"/>
                </a:solidFill>
                <a:latin typeface="Arial" charset="0"/>
              </a:defRPr>
            </a:lvl9pPr>
          </a:lstStyle>
          <a:p>
            <a:pPr eaLnBrk="1" hangingPunct="1"/>
            <a:r>
              <a:rPr lang="nl-NL" altLang="nl-NL" sz="2000">
                <a:solidFill>
                  <a:srgbClr val="0000FF"/>
                </a:solidFill>
              </a:rPr>
              <a:t>          </a:t>
            </a:r>
            <a:r>
              <a:rPr lang="nl-NL" altLang="nl-NL" sz="2000">
                <a:solidFill>
                  <a:srgbClr val="000066"/>
                </a:solidFill>
              </a:rPr>
              <a:t> Afstemmen &amp; Overeenkomen</a:t>
            </a:r>
          </a:p>
          <a:p>
            <a:pPr lvl="4" eaLnBrk="1" hangingPunct="1">
              <a:buFontTx/>
              <a:buChar char="•"/>
            </a:pPr>
            <a:r>
              <a:rPr lang="nl-NL" altLang="nl-NL" sz="2000" b="0">
                <a:solidFill>
                  <a:srgbClr val="000066"/>
                </a:solidFill>
              </a:rPr>
              <a:t>Raadplegen en informeren</a:t>
            </a:r>
          </a:p>
          <a:p>
            <a:pPr lvl="4" eaLnBrk="1" hangingPunct="1">
              <a:buFontTx/>
              <a:buChar char="•"/>
            </a:pPr>
            <a:r>
              <a:rPr lang="nl-NL" altLang="nl-NL" sz="2000" b="0">
                <a:solidFill>
                  <a:srgbClr val="000066"/>
                </a:solidFill>
              </a:rPr>
              <a:t>Cliënt leren kennen in zijn gezonde functioneren en zijn beperkingen</a:t>
            </a:r>
          </a:p>
          <a:p>
            <a:pPr lvl="4" eaLnBrk="1" hangingPunct="1">
              <a:buFontTx/>
              <a:buChar char="•"/>
            </a:pPr>
            <a:r>
              <a:rPr lang="nl-NL" altLang="nl-NL" sz="2000" b="0">
                <a:solidFill>
                  <a:srgbClr val="000066"/>
                </a:solidFill>
              </a:rPr>
              <a:t>Kijken naar omstandigheden die functioneren 	uitlokken</a:t>
            </a:r>
          </a:p>
          <a:p>
            <a:pPr lvl="4" eaLnBrk="1" hangingPunct="1">
              <a:buFontTx/>
              <a:buChar char="•"/>
            </a:pPr>
            <a:r>
              <a:rPr lang="nl-NL" altLang="nl-NL" sz="2000" b="0">
                <a:solidFill>
                  <a:srgbClr val="000066"/>
                </a:solidFill>
              </a:rPr>
              <a:t>Kijken hoe de last van klachten zijn te beperken</a:t>
            </a:r>
          </a:p>
          <a:p>
            <a:pPr lvl="4" eaLnBrk="1" hangingPunct="1">
              <a:buFontTx/>
              <a:buChar char="•"/>
            </a:pPr>
            <a:r>
              <a:rPr lang="nl-NL" altLang="nl-NL" sz="2000" b="0">
                <a:solidFill>
                  <a:srgbClr val="000066"/>
                </a:solidFill>
              </a:rPr>
              <a:t>Met cliënt overeenkomen wat hij nodig heeft</a:t>
            </a:r>
          </a:p>
        </p:txBody>
      </p:sp>
    </p:spTree>
    <p:extLst>
      <p:ext uri="{BB962C8B-B14F-4D97-AF65-F5344CB8AC3E}">
        <p14:creationId xmlns:p14="http://schemas.microsoft.com/office/powerpoint/2010/main" val="87295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66"/>
                                        </p:tgtEl>
                                        <p:attrNameLst>
                                          <p:attrName>style.visibility</p:attrName>
                                        </p:attrNameLst>
                                      </p:cBhvr>
                                      <p:to>
                                        <p:strVal val="visible"/>
                                      </p:to>
                                    </p:set>
                                    <p:anim calcmode="lin" valueType="num">
                                      <p:cBhvr additive="base">
                                        <p:cTn id="7" dur="500" fill="hold"/>
                                        <p:tgtEl>
                                          <p:spTgt spid="198666"/>
                                        </p:tgtEl>
                                        <p:attrNameLst>
                                          <p:attrName>ppt_x</p:attrName>
                                        </p:attrNameLst>
                                      </p:cBhvr>
                                      <p:tavLst>
                                        <p:tav tm="0">
                                          <p:val>
                                            <p:strVal val="#ppt_x"/>
                                          </p:val>
                                        </p:tav>
                                        <p:tav tm="100000">
                                          <p:val>
                                            <p:strVal val="#ppt_x"/>
                                          </p:val>
                                        </p:tav>
                                      </p:tavLst>
                                    </p:anim>
                                    <p:anim calcmode="lin" valueType="num">
                                      <p:cBhvr additive="base">
                                        <p:cTn id="8" dur="500" fill="hold"/>
                                        <p:tgtEl>
                                          <p:spTgt spid="198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nl-NL" b="0" dirty="0" smtClean="0"/>
              <a:t>      </a:t>
            </a:r>
          </a:p>
        </p:txBody>
      </p:sp>
      <p:sp>
        <p:nvSpPr>
          <p:cNvPr id="29699" name="Rectangle 2"/>
          <p:cNvSpPr>
            <a:spLocks noGrp="1" noChangeArrowheads="1"/>
          </p:cNvSpPr>
          <p:nvPr>
            <p:ph type="title"/>
          </p:nvPr>
        </p:nvSpPr>
        <p:spPr>
          <a:xfrm>
            <a:off x="323850" y="692150"/>
            <a:ext cx="8229600" cy="884238"/>
          </a:xfrm>
        </p:spPr>
        <p:txBody>
          <a:bodyPr/>
          <a:lstStyle/>
          <a:p>
            <a:pPr algn="ctr" eaLnBrk="1" hangingPunct="1"/>
            <a:r>
              <a:rPr lang="nl-NL" altLang="nl-NL" sz="2800" smtClean="0">
                <a:solidFill>
                  <a:srgbClr val="FF0000"/>
                </a:solidFill>
              </a:rPr>
              <a:t>Waarom Functioneringsgerichte Rehabilitatie?</a:t>
            </a:r>
            <a:r>
              <a:rPr lang="nl-NL" altLang="nl-NL" sz="2400" smtClean="0">
                <a:solidFill>
                  <a:srgbClr val="FF0000"/>
                </a:solidFill>
              </a:rPr>
              <a:t> </a:t>
            </a:r>
            <a:endParaRPr lang="nl-NL" altLang="nl-NL" sz="2400" i="1" smtClean="0">
              <a:solidFill>
                <a:srgbClr val="FF0000"/>
              </a:solidFill>
            </a:endParaRPr>
          </a:p>
        </p:txBody>
      </p:sp>
      <p:sp>
        <p:nvSpPr>
          <p:cNvPr id="29700" name="Rectangle 3"/>
          <p:cNvSpPr>
            <a:spLocks noGrp="1" noChangeArrowheads="1"/>
          </p:cNvSpPr>
          <p:nvPr>
            <p:ph type="body" idx="1"/>
          </p:nvPr>
        </p:nvSpPr>
        <p:spPr/>
        <p:txBody>
          <a:bodyPr/>
          <a:lstStyle/>
          <a:p>
            <a:pPr eaLnBrk="1" hangingPunct="1">
              <a:buFont typeface="Wingdings" pitchFamily="2" charset="2"/>
              <a:buNone/>
            </a:pPr>
            <a:r>
              <a:rPr lang="nl-NL" altLang="nl-NL" smtClean="0"/>
              <a:t> </a:t>
            </a:r>
          </a:p>
        </p:txBody>
      </p:sp>
      <p:sp>
        <p:nvSpPr>
          <p:cNvPr id="29701" name="Text Box 4"/>
          <p:cNvSpPr txBox="1">
            <a:spLocks noChangeArrowheads="1"/>
          </p:cNvSpPr>
          <p:nvPr/>
        </p:nvSpPr>
        <p:spPr bwMode="auto">
          <a:xfrm>
            <a:off x="468313" y="16287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9702" name="Text Box 5"/>
          <p:cNvSpPr txBox="1">
            <a:spLocks noChangeArrowheads="1"/>
          </p:cNvSpPr>
          <p:nvPr/>
        </p:nvSpPr>
        <p:spPr bwMode="auto">
          <a:xfrm>
            <a:off x="406717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a:p>
        </p:txBody>
      </p:sp>
      <p:sp>
        <p:nvSpPr>
          <p:cNvPr id="29703" name="Rectangle 6"/>
          <p:cNvSpPr>
            <a:spLocks noChangeArrowheads="1"/>
          </p:cNvSpPr>
          <p:nvPr/>
        </p:nvSpPr>
        <p:spPr bwMode="auto">
          <a:xfrm>
            <a:off x="539750" y="1412875"/>
            <a:ext cx="78311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a:p>
            <a:pPr eaLnBrk="1" hangingPunct="1"/>
            <a:endParaRPr lang="nl-NL" altLang="nl-NL" b="0">
              <a:solidFill>
                <a:srgbClr val="0000FF"/>
              </a:solidFill>
            </a:endParaRPr>
          </a:p>
        </p:txBody>
      </p:sp>
      <p:sp>
        <p:nvSpPr>
          <p:cNvPr id="29705" name="Text Box 8"/>
          <p:cNvSpPr txBox="1">
            <a:spLocks noChangeArrowheads="1"/>
          </p:cNvSpPr>
          <p:nvPr/>
        </p:nvSpPr>
        <p:spPr bwMode="auto">
          <a:xfrm>
            <a:off x="684213" y="1628775"/>
            <a:ext cx="7488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nl-NL" altLang="nl-NL" sz="2000" b="0">
              <a:solidFill>
                <a:srgbClr val="000066"/>
              </a:solidFill>
            </a:endParaRPr>
          </a:p>
          <a:p>
            <a:pPr algn="ctr" eaLnBrk="1" hangingPunct="1"/>
            <a:endParaRPr lang="nl-NL" altLang="nl-NL" sz="2000" b="0">
              <a:solidFill>
                <a:srgbClr val="000066"/>
              </a:solidFill>
            </a:endParaRPr>
          </a:p>
          <a:p>
            <a:pPr algn="ctr" eaLnBrk="1" hangingPunct="1"/>
            <a:endParaRPr lang="nl-NL" altLang="nl-NL"/>
          </a:p>
        </p:txBody>
      </p:sp>
      <p:sp>
        <p:nvSpPr>
          <p:cNvPr id="29706" name="Text Box 9"/>
          <p:cNvSpPr txBox="1">
            <a:spLocks noChangeArrowheads="1"/>
          </p:cNvSpPr>
          <p:nvPr/>
        </p:nvSpPr>
        <p:spPr bwMode="auto">
          <a:xfrm>
            <a:off x="684213" y="1773238"/>
            <a:ext cx="792003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9263" indent="-449263"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Font typeface="Wingdings" pitchFamily="2" charset="2"/>
              <a:buChar char="§"/>
            </a:pPr>
            <a:r>
              <a:rPr lang="nl-NL" altLang="nl-NL" sz="2000">
                <a:solidFill>
                  <a:srgbClr val="000066"/>
                </a:solidFill>
              </a:rPr>
              <a:t>Richt zich</a:t>
            </a:r>
            <a:r>
              <a:rPr lang="nl-NL" altLang="nl-NL" sz="2000" b="0">
                <a:solidFill>
                  <a:srgbClr val="000066"/>
                </a:solidFill>
              </a:rPr>
              <a:t> van meet af aan </a:t>
            </a:r>
            <a:r>
              <a:rPr lang="nl-NL" altLang="nl-NL" sz="2000">
                <a:solidFill>
                  <a:srgbClr val="000066"/>
                </a:solidFill>
              </a:rPr>
              <a:t>op de gezonde mogelijkheden</a:t>
            </a:r>
            <a:r>
              <a:rPr lang="nl-NL" altLang="nl-NL" sz="2000" b="0">
                <a:solidFill>
                  <a:srgbClr val="000066"/>
                </a:solidFill>
              </a:rPr>
              <a:t> van cliënten</a:t>
            </a:r>
          </a:p>
          <a:p>
            <a:pPr eaLnBrk="1" hangingPunct="1">
              <a:buFont typeface="Wingdings" pitchFamily="2" charset="2"/>
              <a:buChar char="§"/>
            </a:pPr>
            <a:endParaRPr lang="nl-NL" altLang="nl-NL" sz="2000" b="0">
              <a:solidFill>
                <a:srgbClr val="000066"/>
              </a:solidFill>
            </a:endParaRPr>
          </a:p>
          <a:p>
            <a:pPr eaLnBrk="1" hangingPunct="1">
              <a:buFont typeface="Wingdings" pitchFamily="2" charset="2"/>
              <a:buChar char="§"/>
            </a:pPr>
            <a:r>
              <a:rPr lang="nl-NL" altLang="nl-NL" sz="2000">
                <a:solidFill>
                  <a:srgbClr val="000066"/>
                </a:solidFill>
              </a:rPr>
              <a:t>Visie die aanstuurt</a:t>
            </a:r>
            <a:r>
              <a:rPr lang="nl-NL" altLang="nl-NL" sz="2000" b="0">
                <a:solidFill>
                  <a:srgbClr val="000066"/>
                </a:solidFill>
              </a:rPr>
              <a:t>: gebruikte begrippen zijn </a:t>
            </a:r>
            <a:r>
              <a:rPr lang="nl-NL" altLang="nl-NL" sz="2000">
                <a:solidFill>
                  <a:srgbClr val="000066"/>
                </a:solidFill>
              </a:rPr>
              <a:t>concreet</a:t>
            </a:r>
            <a:r>
              <a:rPr lang="nl-NL" altLang="nl-NL" sz="2000" b="0">
                <a:solidFill>
                  <a:srgbClr val="000066"/>
                </a:solidFill>
              </a:rPr>
              <a:t>, </a:t>
            </a:r>
            <a:r>
              <a:rPr lang="nl-NL" altLang="nl-NL" sz="2000">
                <a:solidFill>
                  <a:srgbClr val="000066"/>
                </a:solidFill>
              </a:rPr>
              <a:t>begrijpelijk</a:t>
            </a:r>
            <a:r>
              <a:rPr lang="nl-NL" altLang="nl-NL" sz="2000" b="0">
                <a:solidFill>
                  <a:srgbClr val="000066"/>
                </a:solidFill>
              </a:rPr>
              <a:t> en </a:t>
            </a:r>
            <a:r>
              <a:rPr lang="nl-NL" altLang="nl-NL" sz="2000">
                <a:solidFill>
                  <a:srgbClr val="000066"/>
                </a:solidFill>
              </a:rPr>
              <a:t>waarneembaar</a:t>
            </a:r>
          </a:p>
          <a:p>
            <a:pPr eaLnBrk="1" hangingPunct="1">
              <a:buFont typeface="Wingdings" pitchFamily="2" charset="2"/>
              <a:buChar char="§"/>
            </a:pPr>
            <a:endParaRPr lang="nl-NL" altLang="nl-NL" sz="2000" b="0">
              <a:solidFill>
                <a:srgbClr val="000066"/>
              </a:solidFill>
            </a:endParaRPr>
          </a:p>
          <a:p>
            <a:pPr eaLnBrk="1" hangingPunct="1">
              <a:buFont typeface="Wingdings" pitchFamily="2" charset="2"/>
              <a:buChar char="§"/>
            </a:pPr>
            <a:r>
              <a:rPr lang="nl-NL" altLang="nl-NL" sz="2000" b="0">
                <a:solidFill>
                  <a:srgbClr val="000066"/>
                </a:solidFill>
              </a:rPr>
              <a:t>Biedt </a:t>
            </a:r>
            <a:r>
              <a:rPr lang="nl-NL" altLang="nl-NL" sz="2000">
                <a:solidFill>
                  <a:srgbClr val="000066"/>
                </a:solidFill>
              </a:rPr>
              <a:t>hulpverlener kader</a:t>
            </a:r>
            <a:r>
              <a:rPr lang="nl-NL" altLang="nl-NL" sz="2000" b="0">
                <a:solidFill>
                  <a:srgbClr val="000066"/>
                </a:solidFill>
              </a:rPr>
              <a:t> om zijn </a:t>
            </a:r>
            <a:r>
              <a:rPr lang="nl-NL" altLang="nl-NL" sz="2000">
                <a:solidFill>
                  <a:srgbClr val="000066"/>
                </a:solidFill>
              </a:rPr>
              <a:t>talenten</a:t>
            </a:r>
            <a:r>
              <a:rPr lang="nl-NL" altLang="nl-NL" sz="2000" b="0">
                <a:solidFill>
                  <a:srgbClr val="000066"/>
                </a:solidFill>
              </a:rPr>
              <a:t> en </a:t>
            </a:r>
            <a:r>
              <a:rPr lang="nl-NL" altLang="nl-NL" sz="2000">
                <a:solidFill>
                  <a:srgbClr val="000066"/>
                </a:solidFill>
              </a:rPr>
              <a:t>vaardigheden</a:t>
            </a:r>
            <a:r>
              <a:rPr lang="nl-NL" altLang="nl-NL" sz="2000" b="0">
                <a:solidFill>
                  <a:srgbClr val="000066"/>
                </a:solidFill>
              </a:rPr>
              <a:t> </a:t>
            </a:r>
            <a:r>
              <a:rPr lang="nl-NL" altLang="nl-NL" sz="2000">
                <a:solidFill>
                  <a:srgbClr val="000066"/>
                </a:solidFill>
              </a:rPr>
              <a:t>af</a:t>
            </a:r>
            <a:r>
              <a:rPr lang="nl-NL" altLang="nl-NL" sz="2000" b="0">
                <a:solidFill>
                  <a:srgbClr val="000066"/>
                </a:solidFill>
              </a:rPr>
              <a:t> te </a:t>
            </a:r>
            <a:r>
              <a:rPr lang="nl-NL" altLang="nl-NL" sz="2000">
                <a:solidFill>
                  <a:srgbClr val="000066"/>
                </a:solidFill>
              </a:rPr>
              <a:t>stemmen </a:t>
            </a:r>
            <a:r>
              <a:rPr lang="nl-NL" altLang="nl-NL" sz="2000" b="0">
                <a:solidFill>
                  <a:srgbClr val="000066"/>
                </a:solidFill>
              </a:rPr>
              <a:t>op wat de </a:t>
            </a:r>
            <a:r>
              <a:rPr lang="nl-NL" altLang="nl-NL" sz="2000">
                <a:solidFill>
                  <a:srgbClr val="000066"/>
                </a:solidFill>
              </a:rPr>
              <a:t>cliënt nodig heeft</a:t>
            </a:r>
          </a:p>
          <a:p>
            <a:pPr eaLnBrk="1" hangingPunct="1">
              <a:buFont typeface="Wingdings" pitchFamily="2" charset="2"/>
              <a:buChar char="§"/>
            </a:pPr>
            <a:endParaRPr lang="nl-NL" altLang="nl-NL" sz="2000">
              <a:solidFill>
                <a:srgbClr val="000066"/>
              </a:solidFill>
            </a:endParaRPr>
          </a:p>
          <a:p>
            <a:pPr eaLnBrk="1" hangingPunct="1">
              <a:buFont typeface="Wingdings" pitchFamily="2" charset="2"/>
              <a:buChar char="§"/>
            </a:pPr>
            <a:r>
              <a:rPr lang="nl-NL" altLang="nl-NL" sz="2000">
                <a:solidFill>
                  <a:srgbClr val="000066"/>
                </a:solidFill>
              </a:rPr>
              <a:t>Voor iedereen en overal toepasbaar!!!</a:t>
            </a:r>
          </a:p>
          <a:p>
            <a:pPr eaLnBrk="1" hangingPunct="1">
              <a:buFont typeface="Wingdings" pitchFamily="2" charset="2"/>
              <a:buChar char="§"/>
            </a:pPr>
            <a:endParaRPr lang="nl-NL" altLang="nl-NL" sz="2000" b="0">
              <a:solidFill>
                <a:srgbClr val="000066"/>
              </a:solidFill>
            </a:endParaRPr>
          </a:p>
          <a:p>
            <a:pPr eaLnBrk="1" hangingPunct="1">
              <a:buFont typeface="Wingdings" pitchFamily="2" charset="2"/>
              <a:buNone/>
            </a:pPr>
            <a:endParaRPr lang="nl-NL" altLang="nl-NL" sz="2000" b="0">
              <a:solidFill>
                <a:srgbClr val="000066"/>
              </a:solidFill>
            </a:endParaRPr>
          </a:p>
          <a:p>
            <a:pPr eaLnBrk="1" hangingPunct="1"/>
            <a:endParaRPr lang="nl-NL" altLang="nl-NL" sz="2000"/>
          </a:p>
        </p:txBody>
      </p:sp>
    </p:spTree>
    <p:extLst>
      <p:ext uri="{BB962C8B-B14F-4D97-AF65-F5344CB8AC3E}">
        <p14:creationId xmlns:p14="http://schemas.microsoft.com/office/powerpoint/2010/main" val="420373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EINDE</a:t>
            </a:r>
          </a:p>
        </p:txBody>
      </p:sp>
      <p:sp>
        <p:nvSpPr>
          <p:cNvPr id="3" name="Text Placeholder 2"/>
          <p:cNvSpPr>
            <a:spLocks noGrp="1"/>
          </p:cNvSpPr>
          <p:nvPr>
            <p:ph type="body" idx="1"/>
          </p:nvPr>
        </p:nvSpPr>
        <p:spPr/>
        <p:txBody>
          <a:bodyPr/>
          <a:lstStyle/>
          <a:p>
            <a:r>
              <a:rPr lang="nl-NL" dirty="0" smtClean="0"/>
              <a:t>Bronnen: Trimbos instituut, GGZ Nederland, Kenniscentrum Phrenos,HEE,</a:t>
            </a:r>
          </a:p>
          <a:p>
            <a:pPr marL="203200" indent="0">
              <a:buNone/>
            </a:pPr>
            <a:r>
              <a:rPr lang="nl-NL" dirty="0" smtClean="0"/>
              <a:t> Stichting Rehabilitatie ‘92</a:t>
            </a:r>
            <a:endParaRPr lang="nl-NL" dirty="0" smtClean="0"/>
          </a:p>
          <a:p>
            <a:pPr marL="203200" indent="0">
              <a:buNone/>
            </a:pPr>
            <a:r>
              <a:rPr lang="nl-NL" dirty="0"/>
              <a:t> </a:t>
            </a:r>
            <a:r>
              <a:rPr lang="nl-NL" dirty="0" smtClean="0"/>
              <a:t>Functioneringsgerichte rehabilitatie: Paul  </a:t>
            </a:r>
          </a:p>
          <a:p>
            <a:pPr marL="203200" indent="0">
              <a:buNone/>
            </a:pPr>
            <a:r>
              <a:rPr lang="nl-NL" dirty="0"/>
              <a:t> </a:t>
            </a:r>
            <a:r>
              <a:rPr lang="nl-NL" dirty="0" smtClean="0"/>
              <a:t>Andreoli</a:t>
            </a:r>
            <a:endParaRPr lang="nl-NL" dirty="0"/>
          </a:p>
        </p:txBody>
      </p:sp>
    </p:spTree>
    <p:extLst>
      <p:ext uri="{BB962C8B-B14F-4D97-AF65-F5344CB8AC3E}">
        <p14:creationId xmlns:p14="http://schemas.microsoft.com/office/powerpoint/2010/main" val="4287448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Wat is Herstel Ondersteunende Zorg ?</a:t>
            </a:r>
          </a:p>
        </p:txBody>
      </p:sp>
      <p:sp>
        <p:nvSpPr>
          <p:cNvPr id="3" name="Text Placeholder 2"/>
          <p:cNvSpPr>
            <a:spLocks noGrp="1"/>
          </p:cNvSpPr>
          <p:nvPr>
            <p:ph type="body" idx="1"/>
          </p:nvPr>
        </p:nvSpPr>
        <p:spPr/>
        <p:txBody>
          <a:bodyPr/>
          <a:lstStyle/>
          <a:p>
            <a:r>
              <a:rPr lang="nl-NL" sz="2800" b="1" dirty="0"/>
              <a:t>Herstelondersteunende zorg helpt mensen met ernstige psychische problemen zichzelf te helpen. Herstel betekent hier geen genezing, maar weer zelf de regie over het leven voeren. Steeds meer organisaties omarmen deze herstelvisie. Herstelondersteunende zorg vergt een cultuuromslag: durf om cliënten het roer in handen te geven.</a:t>
            </a:r>
            <a:endParaRPr lang="nl-NL" sz="2800" dirty="0"/>
          </a:p>
        </p:txBody>
      </p:sp>
    </p:spTree>
    <p:extLst>
      <p:ext uri="{BB962C8B-B14F-4D97-AF65-F5344CB8AC3E}">
        <p14:creationId xmlns:p14="http://schemas.microsoft.com/office/powerpoint/2010/main" val="4015173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Definitie Gezondheid</a:t>
            </a:r>
          </a:p>
        </p:txBody>
      </p:sp>
      <p:sp>
        <p:nvSpPr>
          <p:cNvPr id="3" name="Text Placeholder 2"/>
          <p:cNvSpPr>
            <a:spLocks noGrp="1"/>
          </p:cNvSpPr>
          <p:nvPr>
            <p:ph type="body" idx="1"/>
          </p:nvPr>
        </p:nvSpPr>
        <p:spPr/>
        <p:txBody>
          <a:bodyPr/>
          <a:lstStyle/>
          <a:p>
            <a:r>
              <a:rPr lang="nl-NL" dirty="0"/>
              <a:t>Gezondheid is het vermogen zich aan te passen en een eigen regie te voeren, in het licht van de fysieke, emotionele en sociale uitdagingen van het leven.</a:t>
            </a:r>
          </a:p>
        </p:txBody>
      </p:sp>
    </p:spTree>
    <p:extLst>
      <p:ext uri="{BB962C8B-B14F-4D97-AF65-F5344CB8AC3E}">
        <p14:creationId xmlns:p14="http://schemas.microsoft.com/office/powerpoint/2010/main" val="124000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nl-NL" dirty="0">
                <a:ea typeface="ＭＳ Ｐゴシック" pitchFamily="34" charset="-128"/>
              </a:rPr>
              <a:t>Ziekte en Herstel</a:t>
            </a:r>
            <a:endParaRPr lang="nl-NL" dirty="0"/>
          </a:p>
        </p:txBody>
      </p:sp>
      <p:sp>
        <p:nvSpPr>
          <p:cNvPr id="3" name="Text Placeholder 2"/>
          <p:cNvSpPr>
            <a:spLocks noGrp="1"/>
          </p:cNvSpPr>
          <p:nvPr>
            <p:ph type="body" idx="1"/>
          </p:nvPr>
        </p:nvSpPr>
        <p:spPr/>
        <p:txBody>
          <a:bodyPr/>
          <a:lstStyle/>
          <a:p>
            <a:pPr marL="0" indent="0">
              <a:buFont typeface="Arial" charset="0"/>
              <a:buNone/>
              <a:defRPr/>
            </a:pPr>
            <a:r>
              <a:rPr lang="nl-NL" dirty="0">
                <a:ea typeface="ＭＳ Ｐゴシック" pitchFamily="-110" charset="-128"/>
              </a:rPr>
              <a:t>Herstel ligt heeft verschillende fases</a:t>
            </a:r>
          </a:p>
          <a:p>
            <a:pPr>
              <a:defRPr/>
            </a:pPr>
            <a:r>
              <a:rPr lang="nl-NL" dirty="0">
                <a:ea typeface="ＭＳ Ｐゴシック" pitchFamily="-110" charset="-128"/>
              </a:rPr>
              <a:t>Fase 1: Overweldigd door de aandoening</a:t>
            </a:r>
          </a:p>
          <a:p>
            <a:pPr>
              <a:defRPr/>
            </a:pPr>
            <a:r>
              <a:rPr lang="nl-NL" dirty="0">
                <a:ea typeface="ＭＳ Ｐゴシック" pitchFamily="-110" charset="-128"/>
              </a:rPr>
              <a:t>Fase 2: Worstelen met de aandoening</a:t>
            </a:r>
          </a:p>
          <a:p>
            <a:pPr>
              <a:defRPr/>
            </a:pPr>
            <a:r>
              <a:rPr lang="nl-NL" dirty="0">
                <a:ea typeface="ＭＳ Ｐゴシック" pitchFamily="-110" charset="-128"/>
              </a:rPr>
              <a:t>Fase 3: Leven met de aandoening </a:t>
            </a:r>
          </a:p>
          <a:p>
            <a:pPr>
              <a:defRPr/>
            </a:pPr>
            <a:r>
              <a:rPr lang="nl-NL" dirty="0">
                <a:ea typeface="ＭＳ Ｐゴシック" pitchFamily="-110" charset="-128"/>
              </a:rPr>
              <a:t>Fase 4: Leven voorbij de aandoening</a:t>
            </a:r>
          </a:p>
        </p:txBody>
      </p:sp>
    </p:spTree>
    <p:extLst>
      <p:ext uri="{BB962C8B-B14F-4D97-AF65-F5344CB8AC3E}">
        <p14:creationId xmlns:p14="http://schemas.microsoft.com/office/powerpoint/2010/main" val="2081402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4" name="Tijdelijke aanduiding voor inhoud 2"/>
          <p:cNvSpPr txBox="1">
            <a:spLocks/>
          </p:cNvSpPr>
          <p:nvPr/>
        </p:nvSpPr>
        <p:spPr>
          <a:xfrm>
            <a:off x="467544" y="1607047"/>
            <a:ext cx="8229600" cy="4525963"/>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3200" b="0" i="0" u="none" strike="noStrike" cap="none" baseline="0">
                <a:solidFill>
                  <a:srgbClr val="4B575F"/>
                </a:solidFill>
                <a:latin typeface="Arial"/>
                <a:ea typeface="Arial"/>
                <a:cs typeface="Arial"/>
                <a:sym typeface="Arial"/>
              </a:defRPr>
            </a:lvl1pPr>
            <a:lvl2pPr marL="742950" marR="0" indent="-107950" algn="l" rtl="0">
              <a:lnSpc>
                <a:spcPct val="100000"/>
              </a:lnSpc>
              <a:spcBef>
                <a:spcPts val="560"/>
              </a:spcBef>
              <a:spcAft>
                <a:spcPts val="0"/>
              </a:spcAft>
              <a:buClr>
                <a:schemeClr val="dk1"/>
              </a:buClr>
              <a:buFont typeface="Arial"/>
              <a:buChar char="–"/>
              <a:defRPr sz="2800" b="0" i="0" u="none" strike="noStrike" cap="none" baseline="0">
                <a:solidFill>
                  <a:srgbClr val="4B575F"/>
                </a:solidFill>
                <a:latin typeface="Arial"/>
                <a:ea typeface="Arial"/>
                <a:cs typeface="Arial"/>
                <a:sym typeface="Arial"/>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rgbClr val="4B575F"/>
                </a:solidFill>
                <a:latin typeface="Arial"/>
                <a:ea typeface="Arial"/>
                <a:cs typeface="Arial"/>
                <a:sym typeface="Arial"/>
              </a:defRPr>
            </a:lvl3pPr>
            <a:lvl4pPr marL="1600200" marR="0" indent="-101600" algn="l" rtl="0">
              <a:lnSpc>
                <a:spcPct val="100000"/>
              </a:lnSpc>
              <a:spcBef>
                <a:spcPts val="400"/>
              </a:spcBef>
              <a:spcAft>
                <a:spcPts val="0"/>
              </a:spcAft>
              <a:buClr>
                <a:schemeClr val="dk1"/>
              </a:buClr>
              <a:buFont typeface="Arial"/>
              <a:buChar char="–"/>
              <a:defRPr sz="2000" b="0" i="0" u="none" strike="noStrike" cap="none" baseline="0">
                <a:solidFill>
                  <a:srgbClr val="4B575F"/>
                </a:solidFill>
                <a:latin typeface="Arial"/>
                <a:ea typeface="Arial"/>
                <a:cs typeface="Arial"/>
                <a:sym typeface="Arial"/>
              </a:defRPr>
            </a:lvl4pPr>
            <a:lvl5pPr marL="2057400" marR="0" indent="-101600" algn="l" rtl="0">
              <a:lnSpc>
                <a:spcPct val="100000"/>
              </a:lnSpc>
              <a:spcBef>
                <a:spcPts val="400"/>
              </a:spcBef>
              <a:spcAft>
                <a:spcPts val="0"/>
              </a:spcAft>
              <a:buClr>
                <a:schemeClr val="dk1"/>
              </a:buClr>
              <a:buFont typeface="Arial"/>
              <a:buChar char="»"/>
              <a:defRPr sz="2000" b="0" i="0" u="none" strike="noStrike" cap="none" baseline="0">
                <a:solidFill>
                  <a:srgbClr val="4B575F"/>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pPr marL="0" indent="0">
              <a:buFont typeface="Arial" charset="0"/>
              <a:buNone/>
              <a:defRPr/>
            </a:pPr>
            <a:r>
              <a:rPr lang="nl-NL" dirty="0">
                <a:ea typeface="ＭＳ Ｐゴシック" pitchFamily="-110" charset="-128"/>
              </a:rPr>
              <a:t>Herstel ligt op verschillende </a:t>
            </a:r>
            <a:r>
              <a:rPr lang="nl-NL" dirty="0" err="1">
                <a:ea typeface="ＭＳ Ｐゴシック" pitchFamily="-110" charset="-128"/>
              </a:rPr>
              <a:t>niveau’s</a:t>
            </a:r>
            <a:endParaRPr lang="nl-NL" dirty="0">
              <a:ea typeface="ＭＳ Ｐゴシック" pitchFamily="-110" charset="-128"/>
            </a:endParaRPr>
          </a:p>
          <a:p>
            <a:pPr>
              <a:defRPr/>
            </a:pPr>
            <a:r>
              <a:rPr lang="nl-NL" dirty="0">
                <a:ea typeface="ＭＳ Ｐゴシック" pitchFamily="-110" charset="-128"/>
              </a:rPr>
              <a:t>Niveau 1: Behandeling</a:t>
            </a:r>
          </a:p>
          <a:p>
            <a:pPr>
              <a:defRPr/>
            </a:pPr>
            <a:r>
              <a:rPr lang="nl-NL" dirty="0">
                <a:ea typeface="ＭＳ Ｐゴシック" pitchFamily="-110" charset="-128"/>
              </a:rPr>
              <a:t>Niveau 2: Houding medewerkers</a:t>
            </a:r>
          </a:p>
          <a:p>
            <a:pPr>
              <a:defRPr/>
            </a:pPr>
            <a:r>
              <a:rPr lang="nl-NL" dirty="0">
                <a:ea typeface="ＭＳ Ｐゴシック" pitchFamily="-110" charset="-128"/>
              </a:rPr>
              <a:t>Niveau 3: Inzicht oorzaak depressie </a:t>
            </a:r>
          </a:p>
          <a:p>
            <a:pPr>
              <a:defRPr/>
            </a:pPr>
            <a:r>
              <a:rPr lang="nl-NL" dirty="0">
                <a:ea typeface="ＭＳ Ｐゴシック" pitchFamily="-110" charset="-128"/>
              </a:rPr>
              <a:t>Niveau 4: Holistische kijk op de wereld</a:t>
            </a:r>
          </a:p>
        </p:txBody>
      </p:sp>
      <p:sp>
        <p:nvSpPr>
          <p:cNvPr id="5" name="Titel 1"/>
          <p:cNvSpPr>
            <a:spLocks noGrp="1"/>
          </p:cNvSpPr>
          <p:nvPr>
            <p:ph type="title"/>
          </p:nvPr>
        </p:nvSpPr>
        <p:spPr/>
        <p:txBody>
          <a:bodyPr/>
          <a:lstStyle/>
          <a:p>
            <a:r>
              <a:rPr lang="nl-NL" dirty="0">
                <a:ea typeface="ＭＳ Ｐゴシック" pitchFamily="-110" charset="-128"/>
              </a:rPr>
              <a:t>Ziekte en Herstel</a:t>
            </a:r>
            <a:br>
              <a:rPr lang="nl-NL" dirty="0">
                <a:ea typeface="ＭＳ Ｐゴシック" pitchFamily="-110" charset="-128"/>
              </a:rPr>
            </a:br>
            <a:r>
              <a:rPr lang="nl-NL" sz="2000" dirty="0">
                <a:ea typeface="ＭＳ Ｐゴシック" pitchFamily="-110" charset="-128"/>
              </a:rPr>
              <a:t> </a:t>
            </a:r>
            <a:endParaRPr lang="nl-NL" dirty="0">
              <a:ea typeface="ＭＳ Ｐゴシック" pitchFamily="-110" charset="-128"/>
            </a:endParaRPr>
          </a:p>
        </p:txBody>
      </p:sp>
    </p:spTree>
    <p:extLst>
      <p:ext uri="{BB962C8B-B14F-4D97-AF65-F5344CB8AC3E}">
        <p14:creationId xmlns:p14="http://schemas.microsoft.com/office/powerpoint/2010/main" val="173143197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nl-NL"/>
          </a:p>
        </p:txBody>
      </p:sp>
      <p:pic>
        <p:nvPicPr>
          <p:cNvPr id="4915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3850" y="260350"/>
            <a:ext cx="8448675" cy="6337300"/>
          </a:xfrm>
        </p:spPr>
      </p:pic>
    </p:spTree>
    <p:extLst>
      <p:ext uri="{BB962C8B-B14F-4D97-AF65-F5344CB8AC3E}">
        <p14:creationId xmlns:p14="http://schemas.microsoft.com/office/powerpoint/2010/main" val="4126324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0C39D9-8CB1-4493-9AC1-67DD21466A77}"/>
              </a:ext>
            </a:extLst>
          </p:cNvPr>
          <p:cNvSpPr>
            <a:spLocks noGrp="1"/>
          </p:cNvSpPr>
          <p:nvPr>
            <p:ph type="title"/>
          </p:nvPr>
        </p:nvSpPr>
        <p:spPr/>
        <p:txBody>
          <a:bodyPr/>
          <a:lstStyle/>
          <a:p>
            <a:r>
              <a:rPr lang="nl-NL" dirty="0"/>
              <a:t>Aspecten van Herstel en herstelondersteuning</a:t>
            </a:r>
          </a:p>
        </p:txBody>
      </p:sp>
      <p:graphicFrame>
        <p:nvGraphicFramePr>
          <p:cNvPr id="4" name="Tabel 3">
            <a:extLst>
              <a:ext uri="{FF2B5EF4-FFF2-40B4-BE49-F238E27FC236}">
                <a16:creationId xmlns="" xmlns:a16="http://schemas.microsoft.com/office/drawing/2014/main" id="{0F3BFDAE-A446-448D-9DEA-9FA69D09ED35}"/>
              </a:ext>
            </a:extLst>
          </p:cNvPr>
          <p:cNvGraphicFramePr>
            <a:graphicFrameLocks noGrp="1"/>
          </p:cNvGraphicFramePr>
          <p:nvPr>
            <p:extLst>
              <p:ext uri="{D42A27DB-BD31-4B8C-83A1-F6EECF244321}">
                <p14:modId xmlns:p14="http://schemas.microsoft.com/office/powerpoint/2010/main" val="1962500954"/>
              </p:ext>
            </p:extLst>
          </p:nvPr>
        </p:nvGraphicFramePr>
        <p:xfrm>
          <a:off x="457200" y="1628800"/>
          <a:ext cx="8507289" cy="5130536"/>
        </p:xfrm>
        <a:graphic>
          <a:graphicData uri="http://schemas.openxmlformats.org/drawingml/2006/table">
            <a:tbl>
              <a:tblPr firstRow="1" firstCol="1" bandRow="1"/>
              <a:tblGrid>
                <a:gridCol w="2835763">
                  <a:extLst>
                    <a:ext uri="{9D8B030D-6E8A-4147-A177-3AD203B41FA5}">
                      <a16:colId xmlns="" xmlns:a16="http://schemas.microsoft.com/office/drawing/2014/main" val="2034598132"/>
                    </a:ext>
                  </a:extLst>
                </a:gridCol>
                <a:gridCol w="2835763">
                  <a:extLst>
                    <a:ext uri="{9D8B030D-6E8A-4147-A177-3AD203B41FA5}">
                      <a16:colId xmlns="" xmlns:a16="http://schemas.microsoft.com/office/drawing/2014/main" val="3014425998"/>
                    </a:ext>
                  </a:extLst>
                </a:gridCol>
                <a:gridCol w="2835763">
                  <a:extLst>
                    <a:ext uri="{9D8B030D-6E8A-4147-A177-3AD203B41FA5}">
                      <a16:colId xmlns="" xmlns:a16="http://schemas.microsoft.com/office/drawing/2014/main" val="3136699635"/>
                    </a:ext>
                  </a:extLst>
                </a:gridCol>
              </a:tblGrid>
              <a:tr h="447885">
                <a:tc>
                  <a:txBody>
                    <a:bodyPr/>
                    <a:lstStyle/>
                    <a:p>
                      <a:pPr>
                        <a:spcAft>
                          <a:spcPts val="0"/>
                        </a:spcAft>
                      </a:pPr>
                      <a:r>
                        <a:rPr lang="nl-NL" sz="800" b="1">
                          <a:solidFill>
                            <a:srgbClr val="FFFEFD"/>
                          </a:solidFill>
                          <a:effectLst/>
                          <a:latin typeface="Calibri" panose="020F0502020204030204" pitchFamily="34" charset="0"/>
                          <a:ea typeface="Calibri" panose="020F0502020204030204" pitchFamily="34" charset="0"/>
                          <a:cs typeface="Calibri" panose="020F0502020204030204" pitchFamily="34" charset="0"/>
                        </a:rPr>
                        <a:t>Aspecten van herstel</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a:noFill/>
                    </a:lnL>
                    <a:lnR w="12700" cap="flat" cmpd="sng" algn="ctr">
                      <a:solidFill>
                        <a:srgbClr val="FFFEFD"/>
                      </a:solidFill>
                      <a:prstDash val="solid"/>
                      <a:round/>
                      <a:headEnd type="none" w="med" len="med"/>
                      <a:tailEnd type="none" w="med" len="med"/>
                    </a:lnR>
                    <a:lnT>
                      <a:noFill/>
                    </a:lnT>
                    <a:lnB w="12700" cap="flat" cmpd="sng" algn="ctr">
                      <a:solidFill>
                        <a:srgbClr val="FFFEFD"/>
                      </a:solidFill>
                      <a:prstDash val="solid"/>
                      <a:round/>
                      <a:headEnd type="none" w="med" len="med"/>
                      <a:tailEnd type="none" w="med" len="med"/>
                    </a:lnB>
                    <a:solidFill>
                      <a:srgbClr val="E84377"/>
                    </a:solidFill>
                  </a:tcPr>
                </a:tc>
                <a:tc>
                  <a:txBody>
                    <a:bodyPr/>
                    <a:lstStyle/>
                    <a:p>
                      <a:pPr>
                        <a:spcAft>
                          <a:spcPts val="0"/>
                        </a:spcAft>
                      </a:pPr>
                      <a:r>
                        <a:rPr lang="nl-NL" sz="800" b="1">
                          <a:solidFill>
                            <a:srgbClr val="FFFEFD"/>
                          </a:solidFill>
                          <a:effectLst/>
                          <a:latin typeface="Calibri" panose="020F0502020204030204" pitchFamily="34" charset="0"/>
                          <a:ea typeface="Calibri" panose="020F0502020204030204" pitchFamily="34" charset="0"/>
                          <a:cs typeface="Calibri" panose="020F0502020204030204" pitchFamily="34" charset="0"/>
                        </a:rPr>
                        <a:t>Hulpverlening</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a:noFill/>
                    </a:lnT>
                    <a:lnB w="12700" cap="flat" cmpd="sng" algn="ctr">
                      <a:solidFill>
                        <a:srgbClr val="FFFEFD"/>
                      </a:solidFill>
                      <a:prstDash val="solid"/>
                      <a:round/>
                      <a:headEnd type="none" w="med" len="med"/>
                      <a:tailEnd type="none" w="med" len="med"/>
                    </a:lnB>
                    <a:solidFill>
                      <a:srgbClr val="E84377"/>
                    </a:solidFill>
                  </a:tcPr>
                </a:tc>
                <a:tc>
                  <a:txBody>
                    <a:bodyPr/>
                    <a:lstStyle/>
                    <a:p>
                      <a:pPr>
                        <a:spcAft>
                          <a:spcPts val="0"/>
                        </a:spcAft>
                      </a:pPr>
                      <a:r>
                        <a:rPr lang="nl-NL" sz="800" b="1">
                          <a:solidFill>
                            <a:srgbClr val="FFFEFD"/>
                          </a:solidFill>
                          <a:effectLst/>
                          <a:latin typeface="Calibri" panose="020F0502020204030204" pitchFamily="34" charset="0"/>
                          <a:ea typeface="Calibri" panose="020F0502020204030204" pitchFamily="34" charset="0"/>
                          <a:cs typeface="Calibri" panose="020F0502020204030204" pitchFamily="34" charset="0"/>
                        </a:rPr>
                        <a:t>Resultaten</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a:noFill/>
                    </a:lnR>
                    <a:lnT>
                      <a:noFill/>
                    </a:lnT>
                    <a:lnB w="12700" cap="flat" cmpd="sng" algn="ctr">
                      <a:solidFill>
                        <a:srgbClr val="FFFEFD"/>
                      </a:solidFill>
                      <a:prstDash val="solid"/>
                      <a:round/>
                      <a:headEnd type="none" w="med" len="med"/>
                      <a:tailEnd type="none" w="med" len="med"/>
                    </a:lnB>
                    <a:solidFill>
                      <a:srgbClr val="E84377"/>
                    </a:solidFill>
                  </a:tcPr>
                </a:tc>
                <a:extLst>
                  <a:ext uri="{0D108BD9-81ED-4DB2-BD59-A6C34878D82A}">
                    <a16:rowId xmlns="" xmlns:a16="http://schemas.microsoft.com/office/drawing/2014/main" val="3557172545"/>
                  </a:ext>
                </a:extLst>
              </a:tr>
              <a:tr h="1083848">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Herstel als persoon</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a:noFill/>
                    </a:lnL>
                    <a:lnR w="12700" cap="flat" cmpd="sng" algn="ctr">
                      <a:solidFill>
                        <a:srgbClr val="FFFEFD"/>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DD6DC"/>
                    </a:solidFill>
                  </a:tcPr>
                </a:tc>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Herstelwerkgroepen</a:t>
                      </a:r>
                      <a:endParaRPr lang="nl-NL" sz="110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Psychotherapie</a:t>
                      </a:r>
                      <a:endParaRPr lang="nl-NL" sz="110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Gesprekken</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DD6DC"/>
                    </a:solidFill>
                  </a:tcPr>
                </a:tc>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Zingeving, zelfgevoel, grenzen (persoonlijke identiteit)</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a:noFill/>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DD6DC"/>
                    </a:solidFill>
                  </a:tcPr>
                </a:tc>
                <a:extLst>
                  <a:ext uri="{0D108BD9-81ED-4DB2-BD59-A6C34878D82A}">
                    <a16:rowId xmlns="" xmlns:a16="http://schemas.microsoft.com/office/drawing/2014/main" val="2159163793"/>
                  </a:ext>
                </a:extLst>
              </a:tr>
              <a:tr h="2068667">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Herstel van gezondheid</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a:noFill/>
                    </a:lnL>
                    <a:lnR w="12700" cap="flat" cmpd="sng" algn="ctr">
                      <a:solidFill>
                        <a:srgbClr val="FFFEFD"/>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DD6DC"/>
                    </a:solidFill>
                  </a:tcPr>
                </a:tc>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Bemoeizorg</a:t>
                      </a:r>
                      <a:endParaRPr lang="nl-NL" sz="110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Behandeling</a:t>
                      </a:r>
                      <a:endParaRPr lang="nl-NL" sz="110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Leren omgaan met  symptomen</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DD6DC"/>
                    </a:solidFill>
                  </a:tcPr>
                </a:tc>
                <a:tc>
                  <a:txBody>
                    <a:bodyPr/>
                    <a:lstStyle/>
                    <a:p>
                      <a:pPr marR="235585">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Minder symptomen Soms genezing</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a:noFill/>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DD6DC"/>
                    </a:solidFill>
                  </a:tcPr>
                </a:tc>
                <a:extLst>
                  <a:ext uri="{0D108BD9-81ED-4DB2-BD59-A6C34878D82A}">
                    <a16:rowId xmlns="" xmlns:a16="http://schemas.microsoft.com/office/drawing/2014/main" val="2035426754"/>
                  </a:ext>
                </a:extLst>
              </a:tr>
              <a:tr h="765068">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Herstel van dagelijks functioneren</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a:noFill/>
                    </a:lnL>
                    <a:lnR w="12700" cap="flat" cmpd="sng" algn="ctr">
                      <a:solidFill>
                        <a:srgbClr val="FFFEFD"/>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DD6DC"/>
                    </a:solidFill>
                  </a:tcPr>
                </a:tc>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Rehabilitatie in de leefomgeving</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DD6DC"/>
                    </a:solidFill>
                  </a:tcPr>
                </a:tc>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Dagelijkse routines</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a:noFill/>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DD6DC"/>
                    </a:solidFill>
                  </a:tcPr>
                </a:tc>
                <a:extLst>
                  <a:ext uri="{0D108BD9-81ED-4DB2-BD59-A6C34878D82A}">
                    <a16:rowId xmlns="" xmlns:a16="http://schemas.microsoft.com/office/drawing/2014/main" val="2319132141"/>
                  </a:ext>
                </a:extLst>
              </a:tr>
              <a:tr h="765068">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Herstel van rollen</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a:noFill/>
                    </a:lnL>
                    <a:lnR w="12700" cap="flat" cmpd="sng" algn="ctr">
                      <a:solidFill>
                        <a:srgbClr val="FFFEFD"/>
                      </a:solidFill>
                      <a:prstDash val="solid"/>
                      <a:round/>
                      <a:headEnd type="none" w="med" len="med"/>
                      <a:tailEnd type="none" w="med" len="med"/>
                    </a:lnR>
                    <a:lnT w="12700" cap="flat" cmpd="sng" algn="ctr">
                      <a:solidFill>
                        <a:srgbClr val="FFFEFD"/>
                      </a:solidFill>
                      <a:prstDash val="solid"/>
                      <a:round/>
                      <a:headEnd type="none" w="med" len="med"/>
                      <a:tailEnd type="none" w="med" len="med"/>
                    </a:lnT>
                    <a:lnB>
                      <a:noFill/>
                    </a:lnB>
                    <a:solidFill>
                      <a:srgbClr val="FDD6DC"/>
                    </a:solidFill>
                  </a:tcPr>
                </a:tc>
                <a:tc>
                  <a:txBody>
                    <a:bodyPr/>
                    <a:lstStyle/>
                    <a:p>
                      <a:pPr>
                        <a:spcAft>
                          <a:spcPts val="0"/>
                        </a:spcAft>
                      </a:pPr>
                      <a:r>
                        <a:rPr lang="nl-NL" sz="800">
                          <a:solidFill>
                            <a:srgbClr val="763646"/>
                          </a:solidFill>
                          <a:effectLst/>
                          <a:latin typeface="Calibri" panose="020F0502020204030204" pitchFamily="34" charset="0"/>
                          <a:ea typeface="Calibri" panose="020F0502020204030204" pitchFamily="34" charset="0"/>
                          <a:cs typeface="Calibri" panose="020F0502020204030204" pitchFamily="34" charset="0"/>
                        </a:rPr>
                        <a:t>Rehabilitatie in de maatschappij</a:t>
                      </a:r>
                      <a:endParaRPr lang="nl-NL" sz="110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w="12700" cap="flat" cmpd="sng" algn="ctr">
                      <a:solidFill>
                        <a:srgbClr val="FFFEFD"/>
                      </a:solidFill>
                      <a:prstDash val="solid"/>
                      <a:round/>
                      <a:headEnd type="none" w="med" len="med"/>
                      <a:tailEnd type="none" w="med" len="med"/>
                    </a:lnT>
                    <a:lnB>
                      <a:noFill/>
                    </a:lnB>
                    <a:solidFill>
                      <a:srgbClr val="FDD6DC"/>
                    </a:solidFill>
                  </a:tcPr>
                </a:tc>
                <a:tc>
                  <a:txBody>
                    <a:bodyPr/>
                    <a:lstStyle/>
                    <a:p>
                      <a:pPr>
                        <a:spcAft>
                          <a:spcPts val="0"/>
                        </a:spcAft>
                      </a:pPr>
                      <a:r>
                        <a:rPr lang="nl-NL" sz="800" dirty="0">
                          <a:solidFill>
                            <a:srgbClr val="763646"/>
                          </a:solidFill>
                          <a:effectLst/>
                          <a:latin typeface="Calibri" panose="020F0502020204030204" pitchFamily="34" charset="0"/>
                          <a:ea typeface="Calibri" panose="020F0502020204030204" pitchFamily="34" charset="0"/>
                          <a:cs typeface="Calibri" panose="020F0502020204030204" pitchFamily="34" charset="0"/>
                        </a:rPr>
                        <a:t>Rolherstel (maatschappelijke identiteit)</a:t>
                      </a:r>
                      <a:endParaRPr lang="nl-NL" sz="1100" dirty="0">
                        <a:effectLst/>
                        <a:latin typeface="Calibri" panose="020F0502020204030204" pitchFamily="34" charset="0"/>
                        <a:ea typeface="Calibri" panose="020F0502020204030204" pitchFamily="34" charset="0"/>
                        <a:cs typeface="Calibri" panose="020F0502020204030204" pitchFamily="34" charset="0"/>
                      </a:endParaRPr>
                    </a:p>
                  </a:txBody>
                  <a:tcPr marL="71755" marR="73025" marT="31750" marB="0">
                    <a:lnL w="12700" cap="flat" cmpd="sng" algn="ctr">
                      <a:solidFill>
                        <a:srgbClr val="FFFEFD"/>
                      </a:solidFill>
                      <a:prstDash val="solid"/>
                      <a:round/>
                      <a:headEnd type="none" w="med" len="med"/>
                      <a:tailEnd type="none" w="med" len="med"/>
                    </a:lnL>
                    <a:lnR>
                      <a:noFill/>
                    </a:lnR>
                    <a:lnT w="12700" cap="flat" cmpd="sng" algn="ctr">
                      <a:solidFill>
                        <a:srgbClr val="FFFEFD"/>
                      </a:solidFill>
                      <a:prstDash val="solid"/>
                      <a:round/>
                      <a:headEnd type="none" w="med" len="med"/>
                      <a:tailEnd type="none" w="med" len="med"/>
                    </a:lnT>
                    <a:lnB>
                      <a:noFill/>
                    </a:lnB>
                    <a:solidFill>
                      <a:srgbClr val="FDD6DC"/>
                    </a:solidFill>
                  </a:tcPr>
                </a:tc>
                <a:extLst>
                  <a:ext uri="{0D108BD9-81ED-4DB2-BD59-A6C34878D82A}">
                    <a16:rowId xmlns="" xmlns:a16="http://schemas.microsoft.com/office/drawing/2014/main" val="2172530815"/>
                  </a:ext>
                </a:extLst>
              </a:tr>
            </a:tbl>
          </a:graphicData>
        </a:graphic>
      </p:graphicFrame>
      <p:sp>
        <p:nvSpPr>
          <p:cNvPr id="5" name="Rectangle 1">
            <a:extLst>
              <a:ext uri="{FF2B5EF4-FFF2-40B4-BE49-F238E27FC236}">
                <a16:creationId xmlns="" xmlns:a16="http://schemas.microsoft.com/office/drawing/2014/main" id="{BE0B1E16-BF25-4DA6-AD8E-8AEC39B244AC}"/>
              </a:ext>
            </a:extLst>
          </p:cNvPr>
          <p:cNvSpPr>
            <a:spLocks noGrp="1" noChangeArrowheads="1"/>
          </p:cNvSpPr>
          <p:nvPr>
            <p:ph type="body" idx="1"/>
          </p:nvPr>
        </p:nvSpPr>
        <p:spPr bwMode="auto">
          <a:xfrm flipV="1">
            <a:off x="9828584" y="4535833"/>
            <a:ext cx="27986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800" b="1" i="0" u="none" strike="noStrike" cap="none" normalizeH="0" baseline="0" dirty="0">
                <a:ln>
                  <a:noFill/>
                </a:ln>
                <a:solidFill>
                  <a:srgbClr val="763646"/>
                </a:solidFill>
                <a:effectLst/>
                <a:latin typeface="Arial" panose="020B0604020202020204" pitchFamily="34" charset="0"/>
                <a:ea typeface="Calibri" panose="020F0502020204030204" pitchFamily="34" charset="0"/>
                <a:cs typeface="Calibri" panose="020F0502020204030204" pitchFamily="34" charset="0"/>
              </a:rPr>
              <a:t>Figuur 2. Aspecten van herstel en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83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route naar H.O.Z.</a:t>
            </a:r>
            <a:br>
              <a:rPr lang="nl-NL" dirty="0" smtClean="0"/>
            </a:br>
            <a:r>
              <a:rPr lang="nl-NL" sz="1800" dirty="0" smtClean="0"/>
              <a:t>(GGZ Nederland)</a:t>
            </a:r>
            <a:endParaRPr lang="nl-NL" dirty="0"/>
          </a:p>
        </p:txBody>
      </p:sp>
      <p:sp>
        <p:nvSpPr>
          <p:cNvPr id="3" name="Text Placeholder 2"/>
          <p:cNvSpPr>
            <a:spLocks noGrp="1"/>
          </p:cNvSpPr>
          <p:nvPr>
            <p:ph type="body" idx="1"/>
          </p:nvPr>
        </p:nvSpPr>
        <p:spPr/>
        <p:txBody>
          <a:bodyPr/>
          <a:lstStyle/>
          <a:p>
            <a:r>
              <a:rPr lang="nl-NL" sz="2800" dirty="0" smtClean="0"/>
              <a:t>Keuze organisatie (management,cliëntenraad, etc.)</a:t>
            </a:r>
          </a:p>
          <a:p>
            <a:r>
              <a:rPr lang="nl-NL" sz="2800" dirty="0" smtClean="0"/>
              <a:t>managementvisie</a:t>
            </a:r>
          </a:p>
          <a:p>
            <a:r>
              <a:rPr lang="nl-NL" sz="2800" dirty="0" smtClean="0"/>
              <a:t>E-learning</a:t>
            </a:r>
          </a:p>
          <a:p>
            <a:r>
              <a:rPr lang="nl-NL" sz="2800" dirty="0" smtClean="0"/>
              <a:t>Herstelambassadeurs per afdeling + uitwisseling</a:t>
            </a:r>
          </a:p>
          <a:p>
            <a:r>
              <a:rPr lang="nl-NL" sz="2800" dirty="0" smtClean="0"/>
              <a:t>Ervaringsdeskundigen</a:t>
            </a:r>
          </a:p>
          <a:p>
            <a:r>
              <a:rPr lang="nl-NL" sz="2800" dirty="0" smtClean="0"/>
              <a:t>Intervisie</a:t>
            </a:r>
          </a:p>
          <a:p>
            <a:r>
              <a:rPr lang="nl-NL" sz="2800" dirty="0" smtClean="0"/>
              <a:t>EPD aanpassen</a:t>
            </a:r>
          </a:p>
          <a:p>
            <a:r>
              <a:rPr lang="nl-NL" sz="2800" dirty="0" smtClean="0"/>
              <a:t>ROPI meting/ Spiegelgesprekken</a:t>
            </a:r>
            <a:endParaRPr lang="nl-NL" sz="2800" dirty="0"/>
          </a:p>
        </p:txBody>
      </p:sp>
    </p:spTree>
    <p:extLst>
      <p:ext uri="{BB962C8B-B14F-4D97-AF65-F5344CB8AC3E}">
        <p14:creationId xmlns:p14="http://schemas.microsoft.com/office/powerpoint/2010/main" val="3621553187"/>
      </p:ext>
    </p:extLst>
  </p:cSld>
  <p:clrMapOvr>
    <a:masterClrMapping/>
  </p:clrMapOvr>
</p:sld>
</file>

<file path=ppt/theme/theme1.xml><?xml version="1.0" encoding="utf-8"?>
<a:theme xmlns:a="http://schemas.openxmlformats.org/drawingml/2006/main" name="presentatie GGZ Friesland 2017">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GGZ Friesland 2017</Template>
  <TotalTime>254</TotalTime>
  <Words>948</Words>
  <Application>Microsoft Office PowerPoint</Application>
  <PresentationFormat>On-screen Show (4:3)</PresentationFormat>
  <Paragraphs>267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presentatie GGZ Friesland 2017</vt:lpstr>
      <vt:lpstr>PowerPoint Presentation</vt:lpstr>
      <vt:lpstr>Loterijtherapie (Volkskrant 15-09-2018)</vt:lpstr>
      <vt:lpstr>Wat is Herstel Ondersteunende Zorg ?</vt:lpstr>
      <vt:lpstr>Definitie Gezondheid</vt:lpstr>
      <vt:lpstr>Ziekte en Herstel</vt:lpstr>
      <vt:lpstr>Ziekte en Herstel  </vt:lpstr>
      <vt:lpstr>PowerPoint Presentation</vt:lpstr>
      <vt:lpstr>Aspecten van Herstel en herstelondersteuning</vt:lpstr>
      <vt:lpstr>De route naar H.O.Z. (GGZ Nederland)</vt:lpstr>
      <vt:lpstr>Op Cliëntniveau</vt:lpstr>
      <vt:lpstr>Casuïstiek</vt:lpstr>
      <vt:lpstr>De ‘Biopsychosociale’ Visie</vt:lpstr>
      <vt:lpstr>Wat is functioneren?</vt:lpstr>
      <vt:lpstr>Wat is welbevinden?</vt:lpstr>
      <vt:lpstr>‘Het eigen welbevinden bewaken’ Hoe gaat dat?? </vt:lpstr>
      <vt:lpstr>‘Je staande houden in het leven van alle dag’  Hoe doe je dat??</vt:lpstr>
      <vt:lpstr>Wat is een ‘Kansrijke Omgeving’? </vt:lpstr>
      <vt:lpstr>Disfunctioneren &amp; Succesvol Functioneren </vt:lpstr>
      <vt:lpstr> Gevolgen van dergelijke verstoringen:</vt:lpstr>
      <vt:lpstr>Wat is ‘Disfunctioneren’?</vt:lpstr>
      <vt:lpstr>De Functioneringsgerichte Benadering (Functioneringsgerichte Rehabilitatie)</vt:lpstr>
      <vt:lpstr>Rol van de hulpverlener bij de Functioneringsgerichte Benadering </vt:lpstr>
      <vt:lpstr> De cliënt leren kennen…  </vt:lpstr>
      <vt:lpstr>Waarom Functioneringsgerichte Rehabilitatie? </vt:lpstr>
      <vt:lpstr>EINDE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Benno</dc:creator>
  <cp:lastModifiedBy>Benno</cp:lastModifiedBy>
  <cp:revision>28</cp:revision>
  <dcterms:created xsi:type="dcterms:W3CDTF">2017-12-11T08:12:10Z</dcterms:created>
  <dcterms:modified xsi:type="dcterms:W3CDTF">2018-10-21T14:34:38Z</dcterms:modified>
</cp:coreProperties>
</file>