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53" r:id="rId2"/>
    <p:sldId id="403" r:id="rId3"/>
    <p:sldId id="354" r:id="rId4"/>
    <p:sldId id="355" r:id="rId5"/>
    <p:sldId id="381" r:id="rId6"/>
    <p:sldId id="382" r:id="rId7"/>
    <p:sldId id="404" r:id="rId8"/>
    <p:sldId id="383" r:id="rId9"/>
    <p:sldId id="384" r:id="rId10"/>
    <p:sldId id="402" r:id="rId11"/>
    <p:sldId id="386" r:id="rId12"/>
    <p:sldId id="398" r:id="rId13"/>
    <p:sldId id="401" r:id="rId14"/>
    <p:sldId id="400" r:id="rId15"/>
    <p:sldId id="405" r:id="rId16"/>
    <p:sldId id="380" r:id="rId17"/>
  </p:sldIdLst>
  <p:sldSz cx="9144000" cy="6858000" type="screen4x3"/>
  <p:notesSz cx="6669088" cy="9872663"/>
  <p:defaultTextStyle>
    <a:defPPr>
      <a:defRPr lang="nl-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9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Stijl, licht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Stijl, thema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6D9F66E-5EB9-4882-86FB-DCBF35E3C3E4}" styleName="Stijl, gemiddeld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Stijl, licht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4" autoAdjust="0"/>
    <p:restoredTop sz="99708" autoAdjust="0"/>
  </p:normalViewPr>
  <p:slideViewPr>
    <p:cSldViewPr snapToGrid="0" snapToObjects="1">
      <p:cViewPr varScale="1">
        <p:scale>
          <a:sx n="97" d="100"/>
          <a:sy n="97" d="100"/>
        </p:scale>
        <p:origin x="78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6" d="100"/>
          <a:sy n="76" d="100"/>
        </p:scale>
        <p:origin x="-2214" y="-96"/>
      </p:cViewPr>
      <p:guideLst>
        <p:guide orient="horz" pos="3109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65" cy="494186"/>
          </a:xfrm>
          <a:prstGeom prst="rect">
            <a:avLst/>
          </a:prstGeom>
        </p:spPr>
        <p:txBody>
          <a:bodyPr vert="horz" lIns="90434" tIns="45217" rIns="90434" bIns="45217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76866" y="0"/>
            <a:ext cx="2890665" cy="494186"/>
          </a:xfrm>
          <a:prstGeom prst="rect">
            <a:avLst/>
          </a:prstGeom>
        </p:spPr>
        <p:txBody>
          <a:bodyPr vert="horz" lIns="90434" tIns="45217" rIns="90434" bIns="45217" rtlCol="0"/>
          <a:lstStyle>
            <a:lvl1pPr algn="r">
              <a:defRPr sz="1200"/>
            </a:lvl1pPr>
          </a:lstStyle>
          <a:p>
            <a:pPr>
              <a:defRPr/>
            </a:pPr>
            <a:fld id="{3E010073-BBE4-47F6-9C7D-62839FA835EC}" type="datetimeFigureOut">
              <a:rPr lang="en-US"/>
              <a:pPr>
                <a:defRPr/>
              </a:pPr>
              <a:t>11/15/2017</a:t>
            </a:fld>
            <a:endParaRPr lang="en-US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376899"/>
            <a:ext cx="2890665" cy="494185"/>
          </a:xfrm>
          <a:prstGeom prst="rect">
            <a:avLst/>
          </a:prstGeom>
        </p:spPr>
        <p:txBody>
          <a:bodyPr vert="horz" lIns="90434" tIns="45217" rIns="90434" bIns="45217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6866" y="9376899"/>
            <a:ext cx="2890665" cy="494185"/>
          </a:xfrm>
          <a:prstGeom prst="rect">
            <a:avLst/>
          </a:prstGeom>
        </p:spPr>
        <p:txBody>
          <a:bodyPr vert="horz" lIns="90434" tIns="45217" rIns="90434" bIns="45217" rtlCol="0" anchor="b"/>
          <a:lstStyle>
            <a:lvl1pPr algn="r">
              <a:defRPr sz="1200"/>
            </a:lvl1pPr>
          </a:lstStyle>
          <a:p>
            <a:pPr>
              <a:defRPr/>
            </a:pPr>
            <a:fld id="{E1F0BFF2-4EA9-49CB-A769-4B1423E41281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453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65" cy="494186"/>
          </a:xfrm>
          <a:prstGeom prst="rect">
            <a:avLst/>
          </a:prstGeom>
        </p:spPr>
        <p:txBody>
          <a:bodyPr vert="horz" lIns="90434" tIns="45217" rIns="90434" bIns="45217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6866" y="0"/>
            <a:ext cx="2890665" cy="494186"/>
          </a:xfrm>
          <a:prstGeom prst="rect">
            <a:avLst/>
          </a:prstGeom>
        </p:spPr>
        <p:txBody>
          <a:bodyPr vert="horz" lIns="90434" tIns="45217" rIns="90434" bIns="45217" rtlCol="0"/>
          <a:lstStyle>
            <a:lvl1pPr algn="r">
              <a:defRPr sz="1200"/>
            </a:lvl1pPr>
          </a:lstStyle>
          <a:p>
            <a:fld id="{561CB00A-82BC-4AF2-92BC-44B3DA6C4F67}" type="datetimeFigureOut">
              <a:rPr lang="nl-NL" smtClean="0"/>
              <a:pPr/>
              <a:t>15-11-2017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34" tIns="45217" rIns="90434" bIns="45217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6598" y="4689239"/>
            <a:ext cx="5335893" cy="4442935"/>
          </a:xfrm>
          <a:prstGeom prst="rect">
            <a:avLst/>
          </a:prstGeom>
        </p:spPr>
        <p:txBody>
          <a:bodyPr vert="horz" lIns="90434" tIns="45217" rIns="90434" bIns="45217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6899"/>
            <a:ext cx="2890665" cy="494185"/>
          </a:xfrm>
          <a:prstGeom prst="rect">
            <a:avLst/>
          </a:prstGeom>
        </p:spPr>
        <p:txBody>
          <a:bodyPr vert="horz" lIns="90434" tIns="45217" rIns="90434" bIns="45217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76866" y="9376899"/>
            <a:ext cx="2890665" cy="494185"/>
          </a:xfrm>
          <a:prstGeom prst="rect">
            <a:avLst/>
          </a:prstGeom>
        </p:spPr>
        <p:txBody>
          <a:bodyPr vert="horz" lIns="90434" tIns="45217" rIns="90434" bIns="45217" rtlCol="0" anchor="b"/>
          <a:lstStyle>
            <a:lvl1pPr algn="r">
              <a:defRPr sz="1200"/>
            </a:lvl1pPr>
          </a:lstStyle>
          <a:p>
            <a:fld id="{C9394813-339C-401F-8937-EE32BC07FDC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7488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n-US" sz="140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94813-339C-401F-8937-EE32BC07FDCD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33744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94813-339C-401F-8937-EE32BC07FDCD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27867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94813-339C-401F-8937-EE32BC07FDCD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61478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94813-339C-401F-8937-EE32BC07FDCD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57682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94813-339C-401F-8937-EE32BC07FDCD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17829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94813-339C-401F-8937-EE32BC07FDCD}" type="slidenum">
              <a:rPr lang="nl-NL" smtClean="0"/>
              <a:pPr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31737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94813-339C-401F-8937-EE32BC07FDCD}" type="slidenum">
              <a:rPr lang="nl-NL" smtClean="0"/>
              <a:pPr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39051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94813-339C-401F-8937-EE32BC07FDCD}" type="slidenum">
              <a:rPr lang="nl-NL" smtClean="0"/>
              <a:pPr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9721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n-US" sz="140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94813-339C-401F-8937-EE32BC07FDCD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6310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94813-339C-401F-8937-EE32BC07FDCD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1840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94813-339C-401F-8937-EE32BC07FDCD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1275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94813-339C-401F-8937-EE32BC07FDCD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7680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94813-339C-401F-8937-EE32BC07FDCD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51247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94813-339C-401F-8937-EE32BC07FDCD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9055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94813-339C-401F-8937-EE32BC07FDCD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4494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94813-339C-401F-8937-EE32BC07FDCD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7697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E2EBA-6A09-4F8C-9D2A-4A839517DAEA}" type="datetimeFigureOut">
              <a:rPr lang="nl-NL"/>
              <a:pPr>
                <a:defRPr/>
              </a:pPr>
              <a:t>15-11-2017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0EB7E-D8B1-4A32-A9E2-66A71B8B2CE2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A360B-6021-41A2-B97A-010430D306DA}" type="datetimeFigureOut">
              <a:rPr lang="nl-NL"/>
              <a:pPr>
                <a:defRPr/>
              </a:pPr>
              <a:t>15-11-2017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AEA9B-2D6D-416B-9225-7310EF73167D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5BE9C-F651-4178-A86B-DC35AC2B4C8F}" type="datetimeFigureOut">
              <a:rPr lang="nl-NL"/>
              <a:pPr>
                <a:defRPr/>
              </a:pPr>
              <a:t>15-11-2017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82185-9AEF-40B7-B6BF-71B24661E1E2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BC4BF-9F25-4959-AEEF-6B094315B534}" type="datetimeFigureOut">
              <a:rPr lang="nl-NL"/>
              <a:pPr>
                <a:defRPr/>
              </a:pPr>
              <a:t>15-11-2017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1EC1E-FF91-4F5A-8257-1F9873D54131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3D42E-19BD-4A0D-B977-D20ECD7F51D9}" type="datetimeFigureOut">
              <a:rPr lang="nl-NL"/>
              <a:pPr>
                <a:defRPr/>
              </a:pPr>
              <a:t>15-11-2017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18724-2951-4932-87D6-E4F5293B27EF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47F33-6B7A-43D4-B2F6-5C7BC9F81DE6}" type="datetimeFigureOut">
              <a:rPr lang="nl-NL"/>
              <a:pPr>
                <a:defRPr/>
              </a:pPr>
              <a:t>15-11-2017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492D1-5B36-4424-8158-A644FC317A88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5985F-64E4-45AF-864F-25FED49814F8}" type="datetimeFigureOut">
              <a:rPr lang="nl-NL"/>
              <a:pPr>
                <a:defRPr/>
              </a:pPr>
              <a:t>15-11-2017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F8AAF-5520-4FB2-B0CD-B90BE591902F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D59CC-89B9-4F86-BCA0-BEFBD2858958}" type="datetimeFigureOut">
              <a:rPr lang="nl-NL"/>
              <a:pPr>
                <a:defRPr/>
              </a:pPr>
              <a:t>15-11-2017</a:t>
            </a:fld>
            <a:endParaRPr lang="nl-NL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CE96D-6886-4D93-9B2E-ED71F086A9F2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49434-EA07-4542-829F-E2036C77A2F9}" type="datetimeFigureOut">
              <a:rPr lang="nl-NL"/>
              <a:pPr>
                <a:defRPr/>
              </a:pPr>
              <a:t>15-11-2017</a:t>
            </a:fld>
            <a:endParaRPr lang="nl-NL" dirty="0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37116-0B1E-49B0-B002-651C38150BFB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81EFA-75F5-4412-BEFD-B0C1595278AC}" type="datetimeFigureOut">
              <a:rPr lang="nl-NL"/>
              <a:pPr>
                <a:defRPr/>
              </a:pPr>
              <a:t>15-11-2017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71F67-6F6C-4897-B265-886C9017AD79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4CF8B-A2AE-48E1-93A7-5AC6587F0503}" type="datetimeFigureOut">
              <a:rPr lang="nl-NL"/>
              <a:pPr>
                <a:defRPr/>
              </a:pPr>
              <a:t>15-11-2017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7698A-F567-4344-92CB-E2A5E1792356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Titelstijl van model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E91DC8D-99C0-46C9-9974-56FD6B186F24}" type="datetimeFigureOut">
              <a:rPr lang="nl-NL"/>
              <a:pPr>
                <a:defRPr/>
              </a:pPr>
              <a:t>15-11-2017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391218-A911-4B6B-991E-B875FB38EB82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oogle.nl/url?sa=i&amp;rct=j&amp;q=&amp;esrc=s&amp;source=images&amp;cd=&amp;cad=rja&amp;uact=8&amp;ved=0ahUKEwimlY23ze3WAhWBh7QKHUbpARgQjRwIBw&amp;url=https://kiesvoorjezorg.nl/ouderenzorg/detail/joachim-en-anna-2&amp;psig=AOvVaw2QGFi6MVXBfx_ePoVZoHBW&amp;ust=1507984274659601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hyperlink" Target="http://www.google.nl/url?sa=i&amp;rct=j&amp;q=&amp;esrc=s&amp;source=images&amp;cd=&amp;cad=rja&amp;uact=8&amp;ved=0ahUKEwie49-3vJLTAhUH5xoKHabTAQIQjRwIBw&amp;url=http://clipart-library.com/result-cliparts.html&amp;bvm=bv.152174688,d.ZGg&amp;psig=AFQjCNGpyEebckd5rAOFG4IMVDXj2eEY8w&amp;ust=1491658846477525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hyperlink" Target="http://www.google.nl/url?sa=i&amp;rct=j&amp;q=&amp;esrc=s&amp;source=images&amp;cd=&amp;cad=rja&amp;uact=8&amp;ved=0ahUKEwjnvfGVtpLTAhXJiRoKHaZbASMQjRwIBw&amp;url=http://www.adhaans.nl/nl/Visie&amp;bvm=bv.152174688,d.ZGg&amp;psig=AFQjCNECizpmuuE2uzFR8GJc8aPo6yx2Uw&amp;ust=1491657157688858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nl/url?sa=i&amp;rct=j&amp;q=&amp;esrc=s&amp;source=images&amp;cd=&amp;cad=rja&amp;uact=8&amp;ved=0ahUKEwimlY23ze3WAhWBh7QKHUbpARgQjRwIBw&amp;url=https://kiesvoorjezorg.nl/ouderenzorg/detail/joachim-en-anna-2&amp;psig=AOvVaw2QGFi6MVXBfx_ePoVZoHBW&amp;ust=1507984274659601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5.jpeg"/><Relationship Id="rId10" Type="http://schemas.openxmlformats.org/officeDocument/2006/relationships/image" Target="../media/image5.png"/><Relationship Id="rId4" Type="http://schemas.openxmlformats.org/officeDocument/2006/relationships/hyperlink" Target="https://www.google.nl/url?sa=i&amp;rct=j&amp;q=&amp;esrc=s&amp;source=images&amp;cd=&amp;cad=rja&amp;uact=8&amp;ved=0ahUKEwjondHarJjXAhVRaVAKHb8RDmcQjRwIBw&amp;url=https://nl.dreamstime.com/royalty-vrije-stock-afbeelding-het-concept-van-de-deskundigheid-image25228946&amp;psig=AOvVaw1psb3u6481fPsLPo1VCrVP&amp;ust=1509452872862186" TargetMode="External"/><Relationship Id="rId9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nl/url?sa=i&amp;rct=j&amp;q=&amp;esrc=s&amp;source=images&amp;cd=&amp;cad=rja&amp;uact=8&amp;ved=0ahUKEwimlY23ze3WAhWBh7QKHUbpARgQjRwIBw&amp;url=https://kiesvoorjezorg.nl/ouderenzorg/detail/joachim-en-anna-2&amp;psig=AOvVaw2QGFi6MVXBfx_ePoVZoHBW&amp;ust=1507984274659601" TargetMode="External"/><Relationship Id="rId3" Type="http://schemas.openxmlformats.org/officeDocument/2006/relationships/hyperlink" Target="https://www.google.nl/url?sa=i&amp;rct=j&amp;q=&amp;esrc=s&amp;source=images&amp;cd=&amp;cad=rja&amp;uact=8&amp;ved=0ahUKEwir2su6hJLTAhXEuBQKHbYDAEoQjRwIBw&amp;url=https://pixabay.com/nl/bejaarde-senior-verpleegkundige-1547941/&amp;bvm=bv.152174688,d.ZGg&amp;psig=AFQjCNHDGUmj77WT0nPZXTlnKN97AeZ2rg&amp;ust=1491643803896236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10" Type="http://schemas.openxmlformats.org/officeDocument/2006/relationships/image" Target="../media/image5.png"/><Relationship Id="rId4" Type="http://schemas.openxmlformats.org/officeDocument/2006/relationships/image" Target="../media/image7.jpeg"/><Relationship Id="rId9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jpeg"/><Relationship Id="rId3" Type="http://schemas.openxmlformats.org/officeDocument/2006/relationships/image" Target="../media/image1.jpeg"/><Relationship Id="rId7" Type="http://schemas.openxmlformats.org/officeDocument/2006/relationships/hyperlink" Target="https://www.google.nl/url?sa=i&amp;rct=j&amp;q=&amp;esrc=s&amp;source=images&amp;cd=&amp;cad=rja&amp;uact=8&amp;ved=0ahUKEwi6kpGCipLTAhXCWxQKHZbUCU4QjRwIBw&amp;url=https://biogasnieuws.blogspot.com/2013/12/bus-op-biogas-zout-water-om-wc-door-te.html&amp;bvm=bv.152174688,d.ZGg&amp;psig=AFQjCNF91osaehu21Es_UYRuLVZqoPEQsQ&amp;ust=1491645278907052" TargetMode="External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hyperlink" Target="http://www.google.nl/url?sa=i&amp;rct=j&amp;q=&amp;esrc=s&amp;source=images&amp;cd=&amp;cad=rja&amp;uact=8&amp;ved=0ahUKEwiivcnYmZLTAhXKDxoKHTnvB0wQjRwIBw&amp;url=http://www.mio-mondo.nl/2016/03/15/hoe-beschikbaar-ben-jij-voor-je-kind-aandacht-maakt-alles-mooier/&amp;bvm=bv.152174688,d.ZGg&amp;psig=AFQjCNEAQyLa4pxnZPUW-cvvgiCCT0qebQ&amp;ust=1491649240364169" TargetMode="External"/><Relationship Id="rId5" Type="http://schemas.openxmlformats.org/officeDocument/2006/relationships/image" Target="../media/image8.jpeg"/><Relationship Id="rId10" Type="http://schemas.openxmlformats.org/officeDocument/2006/relationships/image" Target="../media/image12.jpeg"/><Relationship Id="rId4" Type="http://schemas.openxmlformats.org/officeDocument/2006/relationships/hyperlink" Target="http://www.google.nl/url?sa=i&amp;rct=j&amp;q=&amp;esrc=s&amp;source=images&amp;cd=&amp;cad=rja&amp;uact=8&amp;ved=0ahUKEwjmucmJiZLTAhWKWxQKHXwfC_0QjRwIBw&amp;url=http://fitnesschicks.nl/life-pictures-zwanger-week-39/&amp;bvm=bv.152174688,d.ZGg&amp;psig=AFQjCNFLQ-2tpiWwodUdgTi8ZSNLwPE1TQ&amp;ust=1491644991024573" TargetMode="External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hyperlink" Target="http://hetnieuwewerkenblog.nl/hnw-de-praktijk-springest/indepraktijk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hyperlink" Target="https://www.google.nl/url?sa=i&amp;rct=j&amp;q=&amp;esrc=s&amp;source=images&amp;cd=&amp;cad=rja&amp;uact=8&amp;ved=0ahUKEwimlY23ze3WAhWBh7QKHUbpARgQjRwIBw&amp;url=https://kiesvoorjezorg.nl/ouderenzorg/detail/joachim-en-anna-2&amp;psig=AOvVaw2QGFi6MVXBfx_ePoVZoHBW&amp;ust=150798427465960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7.jpe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hyperlink" Target="https://www.google.nl/url?sa=i&amp;rct=j&amp;q=&amp;esrc=s&amp;source=images&amp;cd=&amp;cad=rja&amp;uact=8&amp;ved=0ahUKEwimlY23ze3WAhWBh7QKHUbpARgQjRwIBw&amp;url=https://kiesvoorjezorg.nl/ouderenzorg/detail/joachim-en-anna-2&amp;psig=AOvVaw2QGFi6MVXBfx_ePoVZoHBW&amp;ust=1507984274659601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8.png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nl/url?sa=i&amp;rct=j&amp;q=&amp;esrc=s&amp;source=images&amp;cd=&amp;cad=rja&amp;uact=8&amp;ved=0ahUKEwimlY23ze3WAhWBh7QKHUbpARgQjRwIBw&amp;url=https://kiesvoorjezorg.nl/ouderenzorg/detail/joachim-en-anna-2&amp;psig=AOvVaw2QGFi6MVXBfx_ePoVZoHBW&amp;ust=1507984274659601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1.png"/><Relationship Id="rId10" Type="http://schemas.openxmlformats.org/officeDocument/2006/relationships/image" Target="../media/image5.png"/><Relationship Id="rId4" Type="http://schemas.openxmlformats.org/officeDocument/2006/relationships/hyperlink" Target="http://www.google.nl/url?sa=i&amp;rct=j&amp;q=&amp;esrc=s&amp;source=images&amp;cd=&amp;cad=rja&amp;uact=8&amp;ved=0ahUKEwjyw4bepJLTAhWEvRoKHcWeB-UQjRwIBw&amp;url=http://docplayer.nl/5705740-Stayokay-amsterdam-vondelpark.html&amp;bvm=bv.152174688,d.ZGg&amp;psig=AFQjCNHz3xRqrgiuO2GM05r4hi4Z6DTZXw&amp;ust=1491652477655459" TargetMode="External"/><Relationship Id="rId9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kstvak 4"/>
          <p:cNvSpPr txBox="1">
            <a:spLocks noChangeArrowheads="1"/>
          </p:cNvSpPr>
          <p:nvPr/>
        </p:nvSpPr>
        <p:spPr bwMode="auto">
          <a:xfrm>
            <a:off x="825271" y="4326595"/>
            <a:ext cx="7694613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nl-NL" sz="2800" dirty="0" smtClean="0">
              <a:solidFill>
                <a:schemeClr val="tx2"/>
              </a:solidFill>
              <a:latin typeface="Calibri" pitchFamily="34" charset="0"/>
            </a:endParaRPr>
          </a:p>
          <a:p>
            <a:pPr algn="ctr"/>
            <a:r>
              <a:rPr lang="nl-NL" sz="2800" dirty="0">
                <a:solidFill>
                  <a:schemeClr val="tx2"/>
                </a:solidFill>
                <a:latin typeface="Calibri" pitchFamily="34" charset="0"/>
              </a:rPr>
              <a:t/>
            </a:r>
            <a:br>
              <a:rPr lang="nl-NL" sz="2800" dirty="0">
                <a:solidFill>
                  <a:schemeClr val="tx2"/>
                </a:solidFill>
                <a:latin typeface="Calibri" pitchFamily="34" charset="0"/>
              </a:rPr>
            </a:br>
            <a:r>
              <a:rPr lang="nl-NL" sz="2800" dirty="0">
                <a:solidFill>
                  <a:schemeClr val="tx2"/>
                </a:solidFill>
                <a:latin typeface="Calibri" pitchFamily="34" charset="0"/>
              </a:rPr>
              <a:t/>
            </a:r>
            <a:br>
              <a:rPr lang="nl-NL" sz="2800" dirty="0">
                <a:solidFill>
                  <a:schemeClr val="tx2"/>
                </a:solidFill>
                <a:latin typeface="Calibri" pitchFamily="34" charset="0"/>
              </a:rPr>
            </a:br>
            <a:endParaRPr lang="en-US" sz="28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2053" name="Tekstvak 4"/>
          <p:cNvSpPr txBox="1">
            <a:spLocks noChangeArrowheads="1"/>
          </p:cNvSpPr>
          <p:nvPr/>
        </p:nvSpPr>
        <p:spPr bwMode="auto">
          <a:xfrm>
            <a:off x="612775" y="200024"/>
            <a:ext cx="80914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+mn-lt"/>
              </a:rPr>
              <a:t>Psychiatrie</a:t>
            </a:r>
            <a:r>
              <a:rPr lang="en-US" sz="3200" dirty="0" smtClean="0">
                <a:solidFill>
                  <a:schemeClr val="bg1"/>
                </a:solidFill>
                <a:latin typeface="+mn-lt"/>
              </a:rPr>
              <a:t> in het </a:t>
            </a:r>
            <a:r>
              <a:rPr lang="en-US" sz="3200" dirty="0" err="1" smtClean="0">
                <a:solidFill>
                  <a:schemeClr val="bg1"/>
                </a:solidFill>
                <a:latin typeface="+mn-lt"/>
              </a:rPr>
              <a:t>verpleeghuis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12775" y="5503637"/>
            <a:ext cx="273874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002060"/>
                </a:solidFill>
                <a:latin typeface="+mn-lt"/>
              </a:rPr>
              <a:t>Anne van den Brink</a:t>
            </a:r>
          </a:p>
          <a:p>
            <a:endParaRPr lang="nl-NL" sz="800" dirty="0" smtClean="0">
              <a:solidFill>
                <a:srgbClr val="002060"/>
              </a:solidFill>
              <a:latin typeface="+mn-lt"/>
            </a:endParaRPr>
          </a:p>
          <a:p>
            <a:r>
              <a:rPr lang="en-US" sz="1400" dirty="0" smtClean="0">
                <a:solidFill>
                  <a:srgbClr val="002060"/>
                </a:solidFill>
                <a:latin typeface="+mn-lt"/>
              </a:rPr>
              <a:t>Specialist </a:t>
            </a:r>
            <a:r>
              <a:rPr lang="en-US" sz="1400" dirty="0" err="1" smtClean="0">
                <a:solidFill>
                  <a:srgbClr val="002060"/>
                </a:solidFill>
                <a:latin typeface="+mn-lt"/>
              </a:rPr>
              <a:t>Ouderengeneeskunde</a:t>
            </a:r>
            <a:r>
              <a:rPr lang="nl-NL" sz="1400" dirty="0" smtClean="0">
                <a:solidFill>
                  <a:srgbClr val="002060"/>
                </a:solidFill>
                <a:latin typeface="+mn-lt"/>
              </a:rPr>
              <a:t>,</a:t>
            </a:r>
          </a:p>
          <a:p>
            <a:r>
              <a:rPr lang="nl-NL" sz="1400" dirty="0" smtClean="0">
                <a:solidFill>
                  <a:srgbClr val="002060"/>
                </a:solidFill>
                <a:latin typeface="+mn-lt"/>
              </a:rPr>
              <a:t>Onderzoeker</a:t>
            </a:r>
          </a:p>
          <a:p>
            <a:endParaRPr lang="nl-NL" sz="800" dirty="0" smtClean="0">
              <a:solidFill>
                <a:srgbClr val="002060"/>
              </a:solidFill>
              <a:latin typeface="+mn-lt"/>
            </a:endParaRPr>
          </a:p>
          <a:p>
            <a:r>
              <a:rPr lang="nl-NL" sz="1200" dirty="0" smtClean="0">
                <a:solidFill>
                  <a:srgbClr val="002060"/>
                </a:solidFill>
                <a:latin typeface="+mn-lt"/>
              </a:rPr>
              <a:t>16 november 2017</a:t>
            </a:r>
            <a:endParaRPr lang="nl-NL" sz="12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8" name="Afbeelding 6" descr="achtergrond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715" b="44792"/>
          <a:stretch>
            <a:fillRect/>
          </a:stretch>
        </p:blipFill>
        <p:spPr bwMode="auto">
          <a:xfrm>
            <a:off x="0" y="0"/>
            <a:ext cx="9144000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ep 12"/>
          <p:cNvGrpSpPr/>
          <p:nvPr/>
        </p:nvGrpSpPr>
        <p:grpSpPr>
          <a:xfrm>
            <a:off x="5486400" y="5810250"/>
            <a:ext cx="3506968" cy="924493"/>
            <a:chOff x="2009775" y="3331170"/>
            <a:chExt cx="5145200" cy="1484087"/>
          </a:xfrm>
        </p:grpSpPr>
        <p:pic>
          <p:nvPicPr>
            <p:cNvPr id="14" name="Picture 3" descr="H:\OZ-GGZ\Mapping\Presentaties\Posters\Radboudumc_700px_RGB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606396" y="4081264"/>
              <a:ext cx="2526290" cy="595483"/>
            </a:xfrm>
            <a:prstGeom prst="rect">
              <a:avLst/>
            </a:prstGeom>
            <a:noFill/>
          </p:spPr>
        </p:pic>
        <p:pic>
          <p:nvPicPr>
            <p:cNvPr id="15" name="Picture 3" descr="H:\OZ-GGZ\Mapping\Presentaties\Posters\logo topcare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947373" y="3331170"/>
              <a:ext cx="600075" cy="750094"/>
            </a:xfrm>
            <a:prstGeom prst="rect">
              <a:avLst/>
            </a:prstGeom>
            <a:noFill/>
          </p:spPr>
        </p:pic>
        <p:pic>
          <p:nvPicPr>
            <p:cNvPr id="16" name="Picture 2" descr="Afbeeldingsresultaat voor logo van De Waalboog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009775" y="3331170"/>
              <a:ext cx="3719532" cy="750094"/>
            </a:xfrm>
            <a:prstGeom prst="rect">
              <a:avLst/>
            </a:prstGeom>
            <a:noFill/>
          </p:spPr>
        </p:pic>
        <p:pic>
          <p:nvPicPr>
            <p:cNvPr id="17" name="Picture 4" descr="H:\OZ-GGZ\Mapping\Presentaties\Posters\logo-Ukon-RGB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339845" y="4081264"/>
              <a:ext cx="1815130" cy="733993"/>
            </a:xfrm>
            <a:prstGeom prst="rect">
              <a:avLst/>
            </a:prstGeom>
            <a:noFill/>
          </p:spPr>
        </p:pic>
      </p:grpSp>
      <p:pic>
        <p:nvPicPr>
          <p:cNvPr id="21" name="Afbeelding 20" descr="perspective is everything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10918" y="1685925"/>
            <a:ext cx="4322164" cy="332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13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Afbeelding 6" descr="achtergrond.jpg"/>
          <p:cNvPicPr>
            <a:picLocks noChangeAspect="1"/>
          </p:cNvPicPr>
          <p:nvPr/>
        </p:nvPicPr>
        <p:blipFill>
          <a:blip r:embed="rId3"/>
          <a:srcRect t="2715" b="44792"/>
          <a:stretch>
            <a:fillRect/>
          </a:stretch>
        </p:blipFill>
        <p:spPr bwMode="auto">
          <a:xfrm>
            <a:off x="0" y="0"/>
            <a:ext cx="914400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itel 9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09626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MAPPING </a:t>
            </a:r>
            <a:r>
              <a:rPr lang="en-US" sz="2800" dirty="0" err="1" smtClean="0">
                <a:solidFill>
                  <a:schemeClr val="bg1"/>
                </a:solidFill>
              </a:rPr>
              <a:t>studie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5124" name="Tijdelijke aanduiding voor inhoud 10"/>
          <p:cNvSpPr>
            <a:spLocks noGrp="1"/>
          </p:cNvSpPr>
          <p:nvPr>
            <p:ph idx="1"/>
          </p:nvPr>
        </p:nvSpPr>
        <p:spPr>
          <a:xfrm>
            <a:off x="609600" y="2279176"/>
            <a:ext cx="7153275" cy="316173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endParaRPr lang="nl-NL" sz="2800" dirty="0" smtClean="0">
              <a:solidFill>
                <a:srgbClr val="0D3991"/>
              </a:solidFill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nl-NL" sz="1000" dirty="0" smtClean="0">
              <a:solidFill>
                <a:srgbClr val="0D3991"/>
              </a:solidFill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nl-NL" sz="2800" dirty="0" smtClean="0">
              <a:solidFill>
                <a:srgbClr val="000066"/>
              </a:solidFill>
              <a:latin typeface="Calibri" pitchFamily="34" charset="0"/>
            </a:endParaRPr>
          </a:p>
          <a:p>
            <a:pPr eaLnBrk="1" hangingPunct="1">
              <a:buFont typeface="Arial" charset="0"/>
              <a:buNone/>
            </a:pPr>
            <a:endParaRPr lang="nl-NL" sz="2800" dirty="0" smtClean="0"/>
          </a:p>
        </p:txBody>
      </p:sp>
      <p:sp>
        <p:nvSpPr>
          <p:cNvPr id="13" name="Rechthoek 12"/>
          <p:cNvSpPr/>
          <p:nvPr/>
        </p:nvSpPr>
        <p:spPr>
          <a:xfrm>
            <a:off x="3867149" y="2900140"/>
            <a:ext cx="4779352" cy="2962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+mn-lt"/>
              </a:rPr>
              <a:t>Cliënten</a:t>
            </a:r>
            <a:r>
              <a:rPr lang="en-US" sz="22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+mn-lt"/>
              </a:rPr>
              <a:t>rapporteerden</a:t>
            </a:r>
            <a:r>
              <a:rPr lang="en-US" sz="22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+mn-lt"/>
              </a:rPr>
              <a:t>gemiddeld</a:t>
            </a:r>
            <a:r>
              <a:rPr lang="en-US" sz="2200" dirty="0" smtClean="0">
                <a:solidFill>
                  <a:srgbClr val="002060"/>
                </a:solidFill>
                <a:latin typeface="+mn-lt"/>
              </a:rPr>
              <a:t> 11.9 </a:t>
            </a:r>
            <a:r>
              <a:rPr lang="en-US" sz="2200" dirty="0" err="1" smtClean="0">
                <a:solidFill>
                  <a:srgbClr val="002060"/>
                </a:solidFill>
                <a:latin typeface="+mn-lt"/>
              </a:rPr>
              <a:t>domeinen</a:t>
            </a:r>
            <a:r>
              <a:rPr lang="en-US" sz="2200" dirty="0" smtClean="0">
                <a:solidFill>
                  <a:srgbClr val="002060"/>
                </a:solidFill>
                <a:latin typeface="+mn-lt"/>
              </a:rPr>
              <a:t> met </a:t>
            </a:r>
            <a:r>
              <a:rPr lang="en-US" sz="2200" dirty="0" err="1" smtClean="0">
                <a:solidFill>
                  <a:srgbClr val="002060"/>
                </a:solidFill>
                <a:latin typeface="+mn-lt"/>
              </a:rPr>
              <a:t>een</a:t>
            </a:r>
            <a:r>
              <a:rPr lang="en-US" sz="2200" dirty="0" smtClean="0">
                <a:solidFill>
                  <a:srgbClr val="002060"/>
                </a:solidFill>
                <a:latin typeface="+mn-lt"/>
              </a:rPr>
              <a:t> (</a:t>
            </a:r>
            <a:r>
              <a:rPr lang="en-US" sz="2200" dirty="0" err="1" smtClean="0">
                <a:solidFill>
                  <a:srgbClr val="002060"/>
                </a:solidFill>
                <a:latin typeface="+mn-lt"/>
              </a:rPr>
              <a:t>zorg</a:t>
            </a:r>
            <a:r>
              <a:rPr lang="en-US" sz="2200" dirty="0" smtClean="0">
                <a:solidFill>
                  <a:srgbClr val="002060"/>
                </a:solidFill>
                <a:latin typeface="+mn-lt"/>
              </a:rPr>
              <a:t>)</a:t>
            </a:r>
            <a:r>
              <a:rPr lang="en-US" sz="2200" dirty="0" err="1" smtClean="0">
                <a:solidFill>
                  <a:srgbClr val="002060"/>
                </a:solidFill>
                <a:latin typeface="+mn-lt"/>
              </a:rPr>
              <a:t>behoefte</a:t>
            </a:r>
            <a:r>
              <a:rPr lang="en-US" sz="2200" dirty="0" smtClean="0">
                <a:solidFill>
                  <a:srgbClr val="002060"/>
                </a:solidFill>
                <a:latin typeface="+mn-lt"/>
              </a:rPr>
              <a:t>, </a:t>
            </a:r>
            <a:r>
              <a:rPr lang="en-US" sz="2200" dirty="0" err="1" smtClean="0">
                <a:solidFill>
                  <a:srgbClr val="002060"/>
                </a:solidFill>
                <a:latin typeface="+mn-lt"/>
              </a:rPr>
              <a:t>waarvan</a:t>
            </a:r>
            <a:r>
              <a:rPr lang="en-US" sz="2200" dirty="0" smtClean="0">
                <a:solidFill>
                  <a:srgbClr val="002060"/>
                </a:solidFill>
                <a:latin typeface="+mn-lt"/>
              </a:rPr>
              <a:t> 24.2% </a:t>
            </a:r>
            <a:r>
              <a:rPr lang="en-US" sz="2200" dirty="0" err="1" smtClean="0">
                <a:solidFill>
                  <a:srgbClr val="002060"/>
                </a:solidFill>
                <a:latin typeface="+mn-lt"/>
              </a:rPr>
              <a:t>niet</a:t>
            </a:r>
            <a:r>
              <a:rPr lang="en-US" sz="22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+mn-lt"/>
              </a:rPr>
              <a:t>vervuld</a:t>
            </a:r>
            <a:r>
              <a:rPr lang="en-US" sz="2200" dirty="0" smtClean="0">
                <a:solidFill>
                  <a:srgbClr val="002060"/>
                </a:solidFill>
                <a:latin typeface="+mn-lt"/>
              </a:rPr>
              <a:t> was. </a:t>
            </a:r>
          </a:p>
          <a:p>
            <a:endParaRPr lang="en-US" sz="1050" dirty="0" smtClean="0">
              <a:solidFill>
                <a:srgbClr val="002060"/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2060"/>
                </a:solidFill>
                <a:latin typeface="+mn-lt"/>
              </a:rPr>
              <a:t> Verzorgenden </a:t>
            </a:r>
            <a:r>
              <a:rPr lang="en-US" sz="2200" dirty="0" err="1" smtClean="0">
                <a:solidFill>
                  <a:srgbClr val="002060"/>
                </a:solidFill>
                <a:latin typeface="+mn-lt"/>
              </a:rPr>
              <a:t>rapporteerden</a:t>
            </a:r>
            <a:r>
              <a:rPr lang="en-US" sz="22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+mn-lt"/>
              </a:rPr>
              <a:t>gemiddeld</a:t>
            </a:r>
            <a:r>
              <a:rPr lang="en-US" sz="2200" dirty="0" smtClean="0">
                <a:solidFill>
                  <a:srgbClr val="002060"/>
                </a:solidFill>
                <a:latin typeface="+mn-lt"/>
              </a:rPr>
              <a:t> 14.7 </a:t>
            </a:r>
            <a:r>
              <a:rPr lang="en-US" sz="2200" dirty="0" err="1" smtClean="0">
                <a:solidFill>
                  <a:srgbClr val="002060"/>
                </a:solidFill>
                <a:latin typeface="+mn-lt"/>
              </a:rPr>
              <a:t>domeinen</a:t>
            </a:r>
            <a:r>
              <a:rPr lang="en-US" sz="22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+mn-lt"/>
              </a:rPr>
              <a:t>waarop</a:t>
            </a:r>
            <a:r>
              <a:rPr lang="en-US" sz="22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+mn-lt"/>
              </a:rPr>
              <a:t>zij</a:t>
            </a:r>
            <a:r>
              <a:rPr lang="en-US" sz="22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+mn-lt"/>
              </a:rPr>
              <a:t>vonden</a:t>
            </a:r>
            <a:r>
              <a:rPr lang="en-US" sz="22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+mn-lt"/>
              </a:rPr>
              <a:t>dat</a:t>
            </a:r>
            <a:r>
              <a:rPr lang="en-US" sz="2200" dirty="0" smtClean="0">
                <a:solidFill>
                  <a:srgbClr val="002060"/>
                </a:solidFill>
                <a:latin typeface="+mn-lt"/>
              </a:rPr>
              <a:t> de </a:t>
            </a:r>
            <a:r>
              <a:rPr lang="en-US" sz="2200" dirty="0" err="1" smtClean="0">
                <a:solidFill>
                  <a:srgbClr val="002060"/>
                </a:solidFill>
                <a:latin typeface="+mn-lt"/>
              </a:rPr>
              <a:t>cliënt</a:t>
            </a:r>
            <a:r>
              <a:rPr lang="en-US" sz="22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+mn-lt"/>
              </a:rPr>
              <a:t>een</a:t>
            </a:r>
            <a:r>
              <a:rPr lang="en-US" sz="2200" dirty="0" smtClean="0">
                <a:solidFill>
                  <a:srgbClr val="002060"/>
                </a:solidFill>
                <a:latin typeface="+mn-lt"/>
              </a:rPr>
              <a:t> (</a:t>
            </a:r>
            <a:r>
              <a:rPr lang="en-US" sz="2200" dirty="0" err="1" smtClean="0">
                <a:solidFill>
                  <a:srgbClr val="002060"/>
                </a:solidFill>
                <a:latin typeface="+mn-lt"/>
              </a:rPr>
              <a:t>zorg</a:t>
            </a:r>
            <a:r>
              <a:rPr lang="en-US" sz="2200" dirty="0" smtClean="0">
                <a:solidFill>
                  <a:srgbClr val="002060"/>
                </a:solidFill>
                <a:latin typeface="+mn-lt"/>
              </a:rPr>
              <a:t>)</a:t>
            </a:r>
            <a:r>
              <a:rPr lang="en-US" sz="2200" dirty="0" err="1" smtClean="0">
                <a:solidFill>
                  <a:srgbClr val="002060"/>
                </a:solidFill>
                <a:latin typeface="+mn-lt"/>
              </a:rPr>
              <a:t>behoefte</a:t>
            </a:r>
            <a:r>
              <a:rPr lang="en-US" sz="2200" dirty="0" smtClean="0">
                <a:solidFill>
                  <a:srgbClr val="002060"/>
                </a:solidFill>
                <a:latin typeface="+mn-lt"/>
              </a:rPr>
              <a:t> had, </a:t>
            </a:r>
            <a:r>
              <a:rPr lang="en-US" sz="2200" dirty="0" err="1" smtClean="0">
                <a:solidFill>
                  <a:srgbClr val="002060"/>
                </a:solidFill>
                <a:latin typeface="+mn-lt"/>
              </a:rPr>
              <a:t>waarvan</a:t>
            </a:r>
            <a:r>
              <a:rPr lang="en-US" sz="22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+mn-lt"/>
              </a:rPr>
              <a:t>volgens</a:t>
            </a:r>
            <a:r>
              <a:rPr lang="en-US" sz="2200" dirty="0" smtClean="0">
                <a:solidFill>
                  <a:srgbClr val="002060"/>
                </a:solidFill>
                <a:latin typeface="+mn-lt"/>
              </a:rPr>
              <a:t> hen 10.8% </a:t>
            </a:r>
            <a:r>
              <a:rPr lang="en-US" sz="2200" dirty="0" err="1" smtClean="0">
                <a:solidFill>
                  <a:srgbClr val="002060"/>
                </a:solidFill>
                <a:latin typeface="+mn-lt"/>
              </a:rPr>
              <a:t>niet</a:t>
            </a:r>
            <a:r>
              <a:rPr lang="en-US" sz="22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+mn-lt"/>
              </a:rPr>
              <a:t>vervuld</a:t>
            </a:r>
            <a:r>
              <a:rPr lang="en-US" sz="2200" dirty="0" smtClean="0">
                <a:solidFill>
                  <a:srgbClr val="002060"/>
                </a:solidFill>
                <a:latin typeface="+mn-lt"/>
              </a:rPr>
              <a:t> was. </a:t>
            </a:r>
            <a:endParaRPr lang="nl-NL" sz="22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00354" name="Picture 2" descr="Afbeeldingsresultaat voor results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6901" y="2495550"/>
            <a:ext cx="2896534" cy="3771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776730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Afbeelding 6" descr="achtergrond.jpg"/>
          <p:cNvPicPr>
            <a:picLocks noChangeAspect="1"/>
          </p:cNvPicPr>
          <p:nvPr/>
        </p:nvPicPr>
        <p:blipFill>
          <a:blip r:embed="rId3"/>
          <a:srcRect t="2715" b="44792"/>
          <a:stretch>
            <a:fillRect/>
          </a:stretch>
        </p:blipFill>
        <p:spPr bwMode="auto">
          <a:xfrm>
            <a:off x="0" y="0"/>
            <a:ext cx="914400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itel 9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09626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MAPPING </a:t>
            </a:r>
            <a:r>
              <a:rPr lang="en-US" sz="2800" dirty="0" err="1" smtClean="0">
                <a:solidFill>
                  <a:schemeClr val="bg1"/>
                </a:solidFill>
              </a:rPr>
              <a:t>studie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5124" name="Tijdelijke aanduiding voor inhoud 10"/>
          <p:cNvSpPr>
            <a:spLocks noGrp="1"/>
          </p:cNvSpPr>
          <p:nvPr>
            <p:ph idx="1"/>
          </p:nvPr>
        </p:nvSpPr>
        <p:spPr>
          <a:xfrm>
            <a:off x="609600" y="2279176"/>
            <a:ext cx="7153275" cy="316173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endParaRPr lang="nl-NL" sz="2800" dirty="0" smtClean="0">
              <a:solidFill>
                <a:srgbClr val="0D3991"/>
              </a:solidFill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nl-NL" sz="1000" dirty="0" smtClean="0">
              <a:solidFill>
                <a:srgbClr val="0D3991"/>
              </a:solidFill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nl-NL" sz="2800" dirty="0" smtClean="0">
              <a:solidFill>
                <a:srgbClr val="000066"/>
              </a:solidFill>
              <a:latin typeface="Calibri" pitchFamily="34" charset="0"/>
            </a:endParaRPr>
          </a:p>
          <a:p>
            <a:pPr eaLnBrk="1" hangingPunct="1">
              <a:buFont typeface="Arial" charset="0"/>
              <a:buNone/>
            </a:pPr>
            <a:endParaRPr lang="nl-NL" sz="2800" dirty="0" smtClean="0"/>
          </a:p>
        </p:txBody>
      </p:sp>
      <p:sp>
        <p:nvSpPr>
          <p:cNvPr id="83970" name="AutoShape 2" descr="Afbeeldingsresultaat voor top 5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3972" name="AutoShape 4" descr="Afbeeldingsresultaat voor top 5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83973" name="Picture 5" descr="G:\My Pictures\Top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362420" cy="1638300"/>
          </a:xfrm>
          <a:prstGeom prst="rect">
            <a:avLst/>
          </a:prstGeom>
          <a:noFill/>
        </p:spPr>
      </p:pic>
      <p:graphicFrame>
        <p:nvGraphicFramePr>
          <p:cNvPr id="13" name="Tabel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524164"/>
              </p:ext>
            </p:extLst>
          </p:nvPr>
        </p:nvGraphicFramePr>
        <p:xfrm>
          <a:off x="1009650" y="2705104"/>
          <a:ext cx="6915152" cy="3467095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609850"/>
                <a:gridCol w="847726"/>
                <a:gridCol w="2647949"/>
                <a:gridCol w="809627"/>
              </a:tblGrid>
              <a:tr h="670816">
                <a:tc gridSpan="4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000" dirty="0" smtClean="0">
                          <a:solidFill>
                            <a:srgbClr val="002060"/>
                          </a:solidFill>
                        </a:rPr>
                        <a:t>Vervulde</a:t>
                      </a:r>
                      <a:r>
                        <a:rPr lang="nl-NL" sz="2000" baseline="0" dirty="0" smtClean="0">
                          <a:solidFill>
                            <a:srgbClr val="002060"/>
                          </a:solidFill>
                        </a:rPr>
                        <a:t> behoeften</a:t>
                      </a:r>
                      <a:endParaRPr lang="nl-NL" sz="2000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670816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b="1" dirty="0" smtClean="0">
                          <a:solidFill>
                            <a:srgbClr val="002060"/>
                          </a:solidFill>
                        </a:rPr>
                        <a:t>Cliënt</a:t>
                      </a:r>
                      <a:endParaRPr lang="nl-NL" sz="1600" b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b="1" dirty="0" smtClean="0">
                          <a:solidFill>
                            <a:srgbClr val="002060"/>
                          </a:solidFill>
                        </a:rPr>
                        <a:t>Verzorging</a:t>
                      </a:r>
                      <a:endParaRPr lang="nl-NL" sz="1600" b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448915">
                <a:tc>
                  <a:txBody>
                    <a:bodyPr/>
                    <a:lstStyle/>
                    <a:p>
                      <a:r>
                        <a:rPr lang="nl-NL" sz="1600" dirty="0" smtClean="0">
                          <a:solidFill>
                            <a:srgbClr val="002060"/>
                          </a:solidFill>
                        </a:rPr>
                        <a:t>Huishouden</a:t>
                      </a:r>
                      <a:endParaRPr lang="nl-NL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nl-NL" sz="1600" dirty="0" smtClean="0">
                          <a:solidFill>
                            <a:srgbClr val="002060"/>
                          </a:solidFill>
                        </a:rPr>
                        <a:t>90.8%</a:t>
                      </a:r>
                      <a:endParaRPr lang="nl-NL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nl-NL" sz="1600" dirty="0" smtClean="0">
                          <a:solidFill>
                            <a:srgbClr val="002060"/>
                          </a:solidFill>
                        </a:rPr>
                        <a:t>Huishouden</a:t>
                      </a:r>
                      <a:endParaRPr lang="nl-NL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nl-NL" sz="1600" dirty="0" smtClean="0">
                          <a:solidFill>
                            <a:srgbClr val="002060"/>
                          </a:solidFill>
                        </a:rPr>
                        <a:t>98.6%</a:t>
                      </a:r>
                      <a:endParaRPr lang="nl-NL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1913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 smtClean="0">
                          <a:solidFill>
                            <a:srgbClr val="002060"/>
                          </a:solidFill>
                        </a:rPr>
                        <a:t>Geld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 smtClean="0">
                          <a:solidFill>
                            <a:srgbClr val="002060"/>
                          </a:solidFill>
                        </a:rPr>
                        <a:t>88.7%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 smtClean="0">
                          <a:solidFill>
                            <a:srgbClr val="002060"/>
                          </a:solidFill>
                        </a:rPr>
                        <a:t>Medicatie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 smtClean="0">
                          <a:solidFill>
                            <a:srgbClr val="002060"/>
                          </a:solidFill>
                        </a:rPr>
                        <a:t>95.7%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1913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 smtClean="0">
                          <a:solidFill>
                            <a:srgbClr val="002060"/>
                          </a:solidFill>
                        </a:rPr>
                        <a:t>Medicatie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 smtClean="0">
                          <a:solidFill>
                            <a:srgbClr val="002060"/>
                          </a:solidFill>
                        </a:rPr>
                        <a:t>87.9%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 smtClean="0">
                          <a:solidFill>
                            <a:srgbClr val="002060"/>
                          </a:solidFill>
                        </a:rPr>
                        <a:t>Geld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 smtClean="0">
                          <a:solidFill>
                            <a:srgbClr val="002060"/>
                          </a:solidFill>
                        </a:rPr>
                        <a:t>95.0%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1913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 smtClean="0">
                          <a:solidFill>
                            <a:srgbClr val="002060"/>
                          </a:solidFill>
                        </a:rPr>
                        <a:t>Voeding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 smtClean="0">
                          <a:solidFill>
                            <a:srgbClr val="002060"/>
                          </a:solidFill>
                        </a:rPr>
                        <a:t>81.6%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 smtClean="0">
                          <a:solidFill>
                            <a:srgbClr val="002060"/>
                          </a:solidFill>
                        </a:rPr>
                        <a:t>Voeding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 smtClean="0">
                          <a:solidFill>
                            <a:srgbClr val="002060"/>
                          </a:solidFill>
                        </a:rPr>
                        <a:t>94.3%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1913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 smtClean="0">
                          <a:solidFill>
                            <a:srgbClr val="002060"/>
                          </a:solidFill>
                        </a:rPr>
                        <a:t>Zelfzorg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 smtClean="0">
                          <a:solidFill>
                            <a:srgbClr val="002060"/>
                          </a:solidFill>
                        </a:rPr>
                        <a:t>79.4%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 smtClean="0">
                          <a:solidFill>
                            <a:srgbClr val="002060"/>
                          </a:solidFill>
                        </a:rPr>
                        <a:t>Zelfzorg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 smtClean="0">
                          <a:solidFill>
                            <a:srgbClr val="002060"/>
                          </a:solidFill>
                        </a:rPr>
                        <a:t>92.9%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76730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Afbeelding 6" descr="achtergrond.jpg"/>
          <p:cNvPicPr>
            <a:picLocks noChangeAspect="1"/>
          </p:cNvPicPr>
          <p:nvPr/>
        </p:nvPicPr>
        <p:blipFill>
          <a:blip r:embed="rId3"/>
          <a:srcRect t="2715" b="44792"/>
          <a:stretch>
            <a:fillRect/>
          </a:stretch>
        </p:blipFill>
        <p:spPr bwMode="auto">
          <a:xfrm>
            <a:off x="0" y="0"/>
            <a:ext cx="914400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itel 9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09626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MAPPING </a:t>
            </a:r>
            <a:r>
              <a:rPr lang="en-US" sz="2800" dirty="0" err="1" smtClean="0">
                <a:solidFill>
                  <a:schemeClr val="bg1"/>
                </a:solidFill>
              </a:rPr>
              <a:t>studie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5124" name="Tijdelijke aanduiding voor inhoud 10"/>
          <p:cNvSpPr>
            <a:spLocks noGrp="1"/>
          </p:cNvSpPr>
          <p:nvPr>
            <p:ph idx="1"/>
          </p:nvPr>
        </p:nvSpPr>
        <p:spPr>
          <a:xfrm>
            <a:off x="609600" y="2279176"/>
            <a:ext cx="7153275" cy="316173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endParaRPr lang="nl-NL" sz="2800" dirty="0" smtClean="0">
              <a:solidFill>
                <a:srgbClr val="0D3991"/>
              </a:solidFill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nl-NL" sz="1000" dirty="0" smtClean="0">
              <a:solidFill>
                <a:srgbClr val="0D3991"/>
              </a:solidFill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nl-NL" sz="2800" dirty="0" smtClean="0">
              <a:solidFill>
                <a:srgbClr val="000066"/>
              </a:solidFill>
              <a:latin typeface="Calibri" pitchFamily="34" charset="0"/>
            </a:endParaRPr>
          </a:p>
          <a:p>
            <a:pPr eaLnBrk="1" hangingPunct="1">
              <a:buFont typeface="Arial" charset="0"/>
              <a:buNone/>
            </a:pPr>
            <a:endParaRPr lang="nl-NL" sz="2800" dirty="0" smtClean="0"/>
          </a:p>
        </p:txBody>
      </p:sp>
      <p:sp>
        <p:nvSpPr>
          <p:cNvPr id="83970" name="AutoShape 2" descr="Afbeeldingsresultaat voor top 5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3972" name="AutoShape 4" descr="Afbeeldingsresultaat voor top 5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83973" name="Picture 5" descr="G:\My Pictures\Top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362420" cy="1638300"/>
          </a:xfrm>
          <a:prstGeom prst="rect">
            <a:avLst/>
          </a:prstGeom>
          <a:noFill/>
        </p:spPr>
      </p:pic>
      <p:graphicFrame>
        <p:nvGraphicFramePr>
          <p:cNvPr id="13" name="Tabel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524164"/>
              </p:ext>
            </p:extLst>
          </p:nvPr>
        </p:nvGraphicFramePr>
        <p:xfrm>
          <a:off x="1009650" y="2705104"/>
          <a:ext cx="6915152" cy="3467095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600325"/>
                <a:gridCol w="857251"/>
                <a:gridCol w="2647949"/>
                <a:gridCol w="809627"/>
              </a:tblGrid>
              <a:tr h="670816">
                <a:tc gridSpan="4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000" dirty="0" smtClean="0">
                          <a:solidFill>
                            <a:srgbClr val="002060"/>
                          </a:solidFill>
                        </a:rPr>
                        <a:t>Onvervulde</a:t>
                      </a:r>
                      <a:r>
                        <a:rPr lang="nl-NL" sz="2000" baseline="0" dirty="0" smtClean="0">
                          <a:solidFill>
                            <a:srgbClr val="002060"/>
                          </a:solidFill>
                        </a:rPr>
                        <a:t> behoeften</a:t>
                      </a:r>
                      <a:endParaRPr lang="nl-NL" sz="2000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670816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b="1" dirty="0" smtClean="0">
                          <a:solidFill>
                            <a:srgbClr val="002060"/>
                          </a:solidFill>
                        </a:rPr>
                        <a:t>Cliënt</a:t>
                      </a:r>
                      <a:endParaRPr lang="nl-NL" sz="1600" b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b="1" dirty="0" smtClean="0">
                          <a:solidFill>
                            <a:srgbClr val="002060"/>
                          </a:solidFill>
                        </a:rPr>
                        <a:t>Verzorging</a:t>
                      </a:r>
                      <a:endParaRPr lang="nl-NL" sz="1600" b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448915">
                <a:tc>
                  <a:txBody>
                    <a:bodyPr/>
                    <a:lstStyle/>
                    <a:p>
                      <a:r>
                        <a:rPr lang="nl-NL" sz="1600" dirty="0" smtClean="0">
                          <a:solidFill>
                            <a:srgbClr val="002060"/>
                          </a:solidFill>
                        </a:rPr>
                        <a:t>Wonen</a:t>
                      </a:r>
                      <a:endParaRPr lang="nl-NL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nl-NL" sz="1600" dirty="0" smtClean="0">
                          <a:solidFill>
                            <a:srgbClr val="002060"/>
                          </a:solidFill>
                        </a:rPr>
                        <a:t>37.6%</a:t>
                      </a:r>
                      <a:endParaRPr lang="nl-NL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nl-NL" sz="1600" dirty="0" smtClean="0">
                          <a:solidFill>
                            <a:srgbClr val="002060"/>
                          </a:solidFill>
                        </a:rPr>
                        <a:t>Gezelschap</a:t>
                      </a:r>
                      <a:endParaRPr lang="nl-NL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nl-NL" sz="1600" dirty="0" smtClean="0">
                          <a:solidFill>
                            <a:srgbClr val="002060"/>
                          </a:solidFill>
                        </a:rPr>
                        <a:t>18.6%</a:t>
                      </a:r>
                      <a:endParaRPr lang="nl-NL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1913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 smtClean="0">
                          <a:solidFill>
                            <a:srgbClr val="002060"/>
                          </a:solidFill>
                        </a:rPr>
                        <a:t>Gezelschap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 smtClean="0">
                          <a:solidFill>
                            <a:srgbClr val="002060"/>
                          </a:solidFill>
                        </a:rPr>
                        <a:t>36.9%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 smtClean="0">
                          <a:solidFill>
                            <a:srgbClr val="002060"/>
                          </a:solidFill>
                        </a:rPr>
                        <a:t>Lichamelijke</a:t>
                      </a:r>
                      <a:r>
                        <a:rPr lang="nl-NL" sz="1600" baseline="0" dirty="0" smtClean="0">
                          <a:solidFill>
                            <a:srgbClr val="002060"/>
                          </a:solidFill>
                        </a:rPr>
                        <a:t> gezondheid</a:t>
                      </a:r>
                      <a:endParaRPr lang="nl-NL" sz="1600" dirty="0" smtClean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 smtClean="0">
                          <a:solidFill>
                            <a:srgbClr val="002060"/>
                          </a:solidFill>
                        </a:rPr>
                        <a:t>18.4%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1913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 smtClean="0">
                          <a:solidFill>
                            <a:srgbClr val="002060"/>
                          </a:solidFill>
                        </a:rPr>
                        <a:t>Psychische nood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 smtClean="0">
                          <a:solidFill>
                            <a:srgbClr val="002060"/>
                          </a:solidFill>
                        </a:rPr>
                        <a:t>26.2%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 smtClean="0">
                          <a:solidFill>
                            <a:srgbClr val="002060"/>
                          </a:solidFill>
                        </a:rPr>
                        <a:t>Gedrag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 smtClean="0">
                          <a:solidFill>
                            <a:srgbClr val="002060"/>
                          </a:solidFill>
                        </a:rPr>
                        <a:t>15.6%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1913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 smtClean="0">
                          <a:solidFill>
                            <a:srgbClr val="002060"/>
                          </a:solidFill>
                        </a:rPr>
                        <a:t>Dagbesteding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 smtClean="0">
                          <a:solidFill>
                            <a:srgbClr val="002060"/>
                          </a:solidFill>
                        </a:rPr>
                        <a:t>24.8%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 smtClean="0">
                          <a:solidFill>
                            <a:srgbClr val="002060"/>
                          </a:solidFill>
                        </a:rPr>
                        <a:t>Psychische nood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 smtClean="0">
                          <a:solidFill>
                            <a:srgbClr val="002060"/>
                          </a:solidFill>
                        </a:rPr>
                        <a:t>14.9%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1913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 smtClean="0">
                          <a:solidFill>
                            <a:srgbClr val="002060"/>
                          </a:solidFill>
                        </a:rPr>
                        <a:t>Lichamelijke gezondheid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 smtClean="0">
                          <a:solidFill>
                            <a:srgbClr val="002060"/>
                          </a:solidFill>
                        </a:rPr>
                        <a:t>22.0%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 smtClean="0">
                          <a:solidFill>
                            <a:srgbClr val="002060"/>
                          </a:solidFill>
                        </a:rPr>
                        <a:t>Wonen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 smtClean="0">
                          <a:solidFill>
                            <a:srgbClr val="002060"/>
                          </a:solidFill>
                        </a:rPr>
                        <a:t>14.9%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76730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Afbeelding 6" descr="achtergrond.jpg"/>
          <p:cNvPicPr>
            <a:picLocks noChangeAspect="1"/>
          </p:cNvPicPr>
          <p:nvPr/>
        </p:nvPicPr>
        <p:blipFill>
          <a:blip r:embed="rId3"/>
          <a:srcRect t="2715" b="44792"/>
          <a:stretch>
            <a:fillRect/>
          </a:stretch>
        </p:blipFill>
        <p:spPr bwMode="auto">
          <a:xfrm>
            <a:off x="0" y="0"/>
            <a:ext cx="914400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itel 9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09626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MAPPING </a:t>
            </a:r>
            <a:r>
              <a:rPr lang="en-US" sz="2800" dirty="0" err="1" smtClean="0">
                <a:solidFill>
                  <a:schemeClr val="bg1"/>
                </a:solidFill>
              </a:rPr>
              <a:t>studie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5124" name="Tijdelijke aanduiding voor inhoud 10"/>
          <p:cNvSpPr>
            <a:spLocks noGrp="1"/>
          </p:cNvSpPr>
          <p:nvPr>
            <p:ph idx="1"/>
          </p:nvPr>
        </p:nvSpPr>
        <p:spPr>
          <a:xfrm>
            <a:off x="609600" y="2279176"/>
            <a:ext cx="7153275" cy="316173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endParaRPr lang="nl-NL" sz="2800" dirty="0" smtClean="0">
              <a:solidFill>
                <a:srgbClr val="0D3991"/>
              </a:solidFill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nl-NL" sz="1000" dirty="0" smtClean="0">
              <a:solidFill>
                <a:srgbClr val="0D3991"/>
              </a:solidFill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nl-NL" sz="2800" dirty="0" smtClean="0">
              <a:solidFill>
                <a:srgbClr val="000066"/>
              </a:solidFill>
              <a:latin typeface="Calibri" pitchFamily="34" charset="0"/>
            </a:endParaRPr>
          </a:p>
          <a:p>
            <a:pPr eaLnBrk="1" hangingPunct="1">
              <a:buFont typeface="Arial" charset="0"/>
              <a:buNone/>
            </a:pPr>
            <a:endParaRPr lang="nl-NL" sz="2800" dirty="0" smtClean="0"/>
          </a:p>
        </p:txBody>
      </p:sp>
      <p:sp>
        <p:nvSpPr>
          <p:cNvPr id="83970" name="AutoShape 2" descr="Afbeeldingsresultaat voor top 5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3972" name="AutoShape 4" descr="Afbeeldingsresultaat voor top 5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83973" name="Picture 5" descr="G:\My Pictures\Top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362420" cy="1638300"/>
          </a:xfrm>
          <a:prstGeom prst="rect">
            <a:avLst/>
          </a:prstGeom>
          <a:noFill/>
        </p:spPr>
      </p:pic>
      <p:graphicFrame>
        <p:nvGraphicFramePr>
          <p:cNvPr id="13" name="Tabel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524164"/>
              </p:ext>
            </p:extLst>
          </p:nvPr>
        </p:nvGraphicFramePr>
        <p:xfrm>
          <a:off x="1009649" y="2705104"/>
          <a:ext cx="6753225" cy="3070343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5078870"/>
                <a:gridCol w="1674355"/>
              </a:tblGrid>
              <a:tr h="670816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80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000" dirty="0" smtClean="0">
                          <a:solidFill>
                            <a:srgbClr val="002060"/>
                          </a:solidFill>
                        </a:rPr>
                        <a:t>De cliënt heeft geen (zorg)</a:t>
                      </a:r>
                      <a:r>
                        <a:rPr lang="nl-NL" sz="2000" baseline="0" dirty="0" smtClean="0">
                          <a:solidFill>
                            <a:srgbClr val="002060"/>
                          </a:solidFill>
                        </a:rPr>
                        <a:t>behoefte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000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De verzorging ziet dat anders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800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448915">
                <a:tc>
                  <a:txBody>
                    <a:bodyPr/>
                    <a:lstStyle/>
                    <a:p>
                      <a:r>
                        <a:rPr lang="nl-NL" sz="1600" dirty="0" smtClean="0">
                          <a:solidFill>
                            <a:srgbClr val="002060"/>
                          </a:solidFill>
                        </a:rPr>
                        <a:t>Gedrag</a:t>
                      </a:r>
                      <a:endParaRPr lang="nl-NL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nl-NL" sz="1600" dirty="0" smtClean="0">
                          <a:solidFill>
                            <a:srgbClr val="002060"/>
                          </a:solidFill>
                        </a:rPr>
                        <a:t>49.3%</a:t>
                      </a:r>
                      <a:endParaRPr lang="nl-NL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1913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 smtClean="0">
                          <a:solidFill>
                            <a:srgbClr val="002060"/>
                          </a:solidFill>
                        </a:rPr>
                        <a:t>Onopzettelijk gevaar voor zichzelf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 smtClean="0">
                          <a:solidFill>
                            <a:srgbClr val="002060"/>
                          </a:solidFill>
                        </a:rPr>
                        <a:t>44.0%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1913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 smtClean="0">
                          <a:solidFill>
                            <a:srgbClr val="002060"/>
                          </a:solidFill>
                        </a:rPr>
                        <a:t>Geheugen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 smtClean="0">
                          <a:solidFill>
                            <a:srgbClr val="002060"/>
                          </a:solidFill>
                        </a:rPr>
                        <a:t>34.0%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1913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 smtClean="0">
                          <a:solidFill>
                            <a:srgbClr val="002060"/>
                          </a:solidFill>
                        </a:rPr>
                        <a:t>Misbruik en verwaarlozing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 smtClean="0">
                          <a:solidFill>
                            <a:srgbClr val="002060"/>
                          </a:solidFill>
                        </a:rPr>
                        <a:t>33.3%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1913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 smtClean="0">
                          <a:solidFill>
                            <a:srgbClr val="002060"/>
                          </a:solidFill>
                        </a:rPr>
                        <a:t>Dagbesteding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 smtClean="0">
                          <a:solidFill>
                            <a:srgbClr val="002060"/>
                          </a:solidFill>
                        </a:rPr>
                        <a:t>25.5%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76730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Afbeelding 6" descr="achtergrond.jpg"/>
          <p:cNvPicPr>
            <a:picLocks noChangeAspect="1"/>
          </p:cNvPicPr>
          <p:nvPr/>
        </p:nvPicPr>
        <p:blipFill>
          <a:blip r:embed="rId3"/>
          <a:srcRect t="2715" b="44792"/>
          <a:stretch>
            <a:fillRect/>
          </a:stretch>
        </p:blipFill>
        <p:spPr bwMode="auto">
          <a:xfrm>
            <a:off x="0" y="0"/>
            <a:ext cx="914400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itel 9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09626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MAPPING </a:t>
            </a:r>
            <a:r>
              <a:rPr lang="en-US" sz="2800" dirty="0" err="1" smtClean="0">
                <a:solidFill>
                  <a:schemeClr val="bg1"/>
                </a:solidFill>
              </a:rPr>
              <a:t>studie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5124" name="Tijdelijke aanduiding voor inhoud 10"/>
          <p:cNvSpPr>
            <a:spLocks noGrp="1"/>
          </p:cNvSpPr>
          <p:nvPr>
            <p:ph idx="1"/>
          </p:nvPr>
        </p:nvSpPr>
        <p:spPr>
          <a:xfrm>
            <a:off x="609600" y="2279176"/>
            <a:ext cx="7153275" cy="316173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endParaRPr lang="nl-NL" sz="2800" dirty="0" smtClean="0">
              <a:solidFill>
                <a:srgbClr val="0D3991"/>
              </a:solidFill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nl-NL" sz="1000" dirty="0" smtClean="0">
              <a:solidFill>
                <a:srgbClr val="0D3991"/>
              </a:solidFill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nl-NL" sz="2800" dirty="0" smtClean="0">
              <a:solidFill>
                <a:srgbClr val="000066"/>
              </a:solidFill>
              <a:latin typeface="Calibri" pitchFamily="34" charset="0"/>
            </a:endParaRPr>
          </a:p>
          <a:p>
            <a:pPr eaLnBrk="1" hangingPunct="1">
              <a:buFont typeface="Arial" charset="0"/>
              <a:buNone/>
            </a:pPr>
            <a:endParaRPr lang="nl-NL" sz="2800" dirty="0" smtClean="0"/>
          </a:p>
        </p:txBody>
      </p:sp>
      <p:sp>
        <p:nvSpPr>
          <p:cNvPr id="83970" name="AutoShape 2" descr="Afbeeldingsresultaat voor top 5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3972" name="AutoShape 4" descr="Afbeeldingsresultaat voor top 5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83973" name="Picture 5" descr="G:\My Pictures\Top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362420" cy="1638300"/>
          </a:xfrm>
          <a:prstGeom prst="rect">
            <a:avLst/>
          </a:prstGeom>
          <a:noFill/>
        </p:spPr>
      </p:pic>
      <p:graphicFrame>
        <p:nvGraphicFramePr>
          <p:cNvPr id="13" name="Tabel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524164"/>
              </p:ext>
            </p:extLst>
          </p:nvPr>
        </p:nvGraphicFramePr>
        <p:xfrm>
          <a:off x="1009649" y="2705104"/>
          <a:ext cx="6753225" cy="3070343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5078870"/>
                <a:gridCol w="1674355"/>
              </a:tblGrid>
              <a:tr h="670816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80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000" dirty="0" smtClean="0">
                          <a:solidFill>
                            <a:srgbClr val="002060"/>
                          </a:solidFill>
                        </a:rPr>
                        <a:t>De cliënt heeft een onvervulde</a:t>
                      </a:r>
                      <a:r>
                        <a:rPr lang="nl-NL" sz="2000" baseline="0" dirty="0" smtClean="0">
                          <a:solidFill>
                            <a:srgbClr val="002060"/>
                          </a:solidFill>
                        </a:rPr>
                        <a:t> behoefte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000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De verzorging ziet dat anders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800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448915">
                <a:tc>
                  <a:txBody>
                    <a:bodyPr/>
                    <a:lstStyle/>
                    <a:p>
                      <a:r>
                        <a:rPr lang="nl-NL" sz="1600" dirty="0" smtClean="0">
                          <a:solidFill>
                            <a:srgbClr val="002060"/>
                          </a:solidFill>
                        </a:rPr>
                        <a:t>Wonen</a:t>
                      </a:r>
                      <a:endParaRPr lang="nl-NL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nl-NL" sz="1600" dirty="0" smtClean="0">
                          <a:solidFill>
                            <a:srgbClr val="002060"/>
                          </a:solidFill>
                        </a:rPr>
                        <a:t>27.0%</a:t>
                      </a:r>
                      <a:endParaRPr lang="nl-NL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1913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 smtClean="0">
                          <a:solidFill>
                            <a:srgbClr val="002060"/>
                          </a:solidFill>
                        </a:rPr>
                        <a:t>Gezelschap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 smtClean="0">
                          <a:solidFill>
                            <a:srgbClr val="002060"/>
                          </a:solidFill>
                        </a:rPr>
                        <a:t>26.4%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1913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 smtClean="0">
                          <a:solidFill>
                            <a:srgbClr val="002060"/>
                          </a:solidFill>
                        </a:rPr>
                        <a:t>Dagbesteding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 smtClean="0">
                          <a:solidFill>
                            <a:srgbClr val="002060"/>
                          </a:solidFill>
                        </a:rPr>
                        <a:t>19.1%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1913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 smtClean="0">
                          <a:solidFill>
                            <a:srgbClr val="002060"/>
                          </a:solidFill>
                        </a:rPr>
                        <a:t>Psychische nood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 smtClean="0">
                          <a:solidFill>
                            <a:srgbClr val="002060"/>
                          </a:solidFill>
                        </a:rPr>
                        <a:t>18.4%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1913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 smtClean="0">
                          <a:solidFill>
                            <a:srgbClr val="002060"/>
                          </a:solidFill>
                        </a:rPr>
                        <a:t>Zicht/gehoor/communicatie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 smtClean="0">
                          <a:solidFill>
                            <a:srgbClr val="002060"/>
                          </a:solidFill>
                        </a:rPr>
                        <a:t>17.9%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76730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Afbeelding 6" descr="achtergrond.jpg"/>
          <p:cNvPicPr>
            <a:picLocks noChangeAspect="1"/>
          </p:cNvPicPr>
          <p:nvPr/>
        </p:nvPicPr>
        <p:blipFill>
          <a:blip r:embed="rId3"/>
          <a:srcRect t="2715" b="44792"/>
          <a:stretch>
            <a:fillRect/>
          </a:stretch>
        </p:blipFill>
        <p:spPr bwMode="auto">
          <a:xfrm>
            <a:off x="0" y="0"/>
            <a:ext cx="914400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itel 9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09626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MAPPING </a:t>
            </a:r>
            <a:r>
              <a:rPr lang="en-US" sz="2800" dirty="0" err="1" smtClean="0">
                <a:solidFill>
                  <a:schemeClr val="bg1"/>
                </a:solidFill>
              </a:rPr>
              <a:t>studie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5124" name="Tijdelijke aanduiding voor inhoud 10"/>
          <p:cNvSpPr>
            <a:spLocks noGrp="1"/>
          </p:cNvSpPr>
          <p:nvPr>
            <p:ph idx="1"/>
          </p:nvPr>
        </p:nvSpPr>
        <p:spPr>
          <a:xfrm>
            <a:off x="609600" y="2279176"/>
            <a:ext cx="7153275" cy="316173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endParaRPr lang="nl-NL" sz="2800" dirty="0" smtClean="0">
              <a:solidFill>
                <a:srgbClr val="0D3991"/>
              </a:solidFill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nl-NL" sz="1000" dirty="0" smtClean="0">
              <a:solidFill>
                <a:srgbClr val="0D3991"/>
              </a:solidFill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nl-NL" sz="2800" dirty="0" smtClean="0">
              <a:solidFill>
                <a:srgbClr val="000066"/>
              </a:solidFill>
              <a:latin typeface="Calibri" pitchFamily="34" charset="0"/>
            </a:endParaRPr>
          </a:p>
          <a:p>
            <a:pPr eaLnBrk="1" hangingPunct="1">
              <a:buFont typeface="Arial" charset="0"/>
              <a:buNone/>
            </a:pPr>
            <a:endParaRPr lang="nl-NL" sz="2800" dirty="0" smtClean="0"/>
          </a:p>
        </p:txBody>
      </p:sp>
      <p:pic>
        <p:nvPicPr>
          <p:cNvPr id="96258" name="Picture 2" descr="Afbeeldingsresultaat voor verschillende perspectieven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28800" y="2406650"/>
            <a:ext cx="5238750" cy="35528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776730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Afbeelding 6" descr="achtergrond.jpg"/>
          <p:cNvPicPr>
            <a:picLocks noChangeAspect="1"/>
          </p:cNvPicPr>
          <p:nvPr/>
        </p:nvPicPr>
        <p:blipFill>
          <a:blip r:embed="rId3"/>
          <a:srcRect t="2715" b="44792"/>
          <a:stretch>
            <a:fillRect/>
          </a:stretch>
        </p:blipFill>
        <p:spPr bwMode="auto">
          <a:xfrm>
            <a:off x="0" y="0"/>
            <a:ext cx="914400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kstvak 9"/>
          <p:cNvSpPr txBox="1"/>
          <p:nvPr/>
        </p:nvSpPr>
        <p:spPr>
          <a:xfrm>
            <a:off x="4105275" y="2695575"/>
            <a:ext cx="338137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solidFill>
                  <a:srgbClr val="002060"/>
                </a:solidFill>
                <a:latin typeface="+mn-lt"/>
              </a:rPr>
              <a:t>Aanbevelingen</a:t>
            </a:r>
          </a:p>
          <a:p>
            <a:endParaRPr lang="nl-NL" sz="2200" dirty="0" smtClean="0">
              <a:solidFill>
                <a:srgbClr val="002060"/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nl-NL" sz="2200" dirty="0" smtClean="0">
                <a:solidFill>
                  <a:srgbClr val="002060"/>
                </a:solidFill>
                <a:latin typeface="+mn-lt"/>
              </a:rPr>
              <a:t> Systematische screening</a:t>
            </a:r>
          </a:p>
          <a:p>
            <a:pPr>
              <a:buFont typeface="Arial" pitchFamily="34" charset="0"/>
              <a:buChar char="•"/>
            </a:pPr>
            <a:r>
              <a:rPr lang="nl-NL" sz="2200" dirty="0" smtClean="0">
                <a:solidFill>
                  <a:srgbClr val="002060"/>
                </a:solidFill>
                <a:latin typeface="+mn-lt"/>
              </a:rPr>
              <a:t> Dialoog</a:t>
            </a:r>
          </a:p>
          <a:p>
            <a:pPr>
              <a:buFont typeface="Arial" pitchFamily="34" charset="0"/>
              <a:buChar char="•"/>
            </a:pPr>
            <a:r>
              <a:rPr lang="nl-NL" sz="2200" dirty="0" smtClean="0">
                <a:solidFill>
                  <a:srgbClr val="002060"/>
                </a:solidFill>
                <a:latin typeface="+mn-lt"/>
              </a:rPr>
              <a:t> Deskundigheid</a:t>
            </a:r>
            <a:endParaRPr lang="nl-NL" sz="22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028" name="Picture 4" descr="Afbeeldingsresultaat voor deskundigheid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288" y="2181225"/>
            <a:ext cx="2885861" cy="4325316"/>
          </a:xfrm>
          <a:prstGeom prst="rect">
            <a:avLst/>
          </a:prstGeom>
          <a:noFill/>
        </p:spPr>
      </p:pic>
      <p:grpSp>
        <p:nvGrpSpPr>
          <p:cNvPr id="13" name="Groep 12"/>
          <p:cNvGrpSpPr/>
          <p:nvPr/>
        </p:nvGrpSpPr>
        <p:grpSpPr>
          <a:xfrm>
            <a:off x="5486400" y="5810250"/>
            <a:ext cx="3506968" cy="924493"/>
            <a:chOff x="2009775" y="3331170"/>
            <a:chExt cx="5145200" cy="1484087"/>
          </a:xfrm>
        </p:grpSpPr>
        <p:pic>
          <p:nvPicPr>
            <p:cNvPr id="14" name="Picture 3" descr="H:\OZ-GGZ\Mapping\Presentaties\Posters\Radboudumc_700px_RGB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606396" y="4081264"/>
              <a:ext cx="2526290" cy="595483"/>
            </a:xfrm>
            <a:prstGeom prst="rect">
              <a:avLst/>
            </a:prstGeom>
            <a:noFill/>
          </p:spPr>
        </p:pic>
        <p:pic>
          <p:nvPicPr>
            <p:cNvPr id="15" name="Picture 3" descr="H:\OZ-GGZ\Mapping\Presentaties\Posters\logo topcare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947373" y="3331170"/>
              <a:ext cx="600075" cy="750094"/>
            </a:xfrm>
            <a:prstGeom prst="rect">
              <a:avLst/>
            </a:prstGeom>
            <a:noFill/>
          </p:spPr>
        </p:pic>
        <p:pic>
          <p:nvPicPr>
            <p:cNvPr id="16" name="Picture 2" descr="Afbeeldingsresultaat voor logo van De Waalboog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009775" y="3331170"/>
              <a:ext cx="3719532" cy="750094"/>
            </a:xfrm>
            <a:prstGeom prst="rect">
              <a:avLst/>
            </a:prstGeom>
            <a:noFill/>
          </p:spPr>
        </p:pic>
        <p:pic>
          <p:nvPicPr>
            <p:cNvPr id="17" name="Picture 4" descr="H:\OZ-GGZ\Mapping\Presentaties\Posters\logo-Ukon-RGB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339845" y="4081264"/>
              <a:ext cx="1815130" cy="733993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30857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Afbeeldingsresultaat voor verpleegkundige zorg tekenin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5271" y="1857375"/>
            <a:ext cx="4105275" cy="3892501"/>
          </a:xfrm>
          <a:prstGeom prst="rect">
            <a:avLst/>
          </a:prstGeom>
          <a:noFill/>
        </p:spPr>
      </p:pic>
      <p:sp>
        <p:nvSpPr>
          <p:cNvPr id="2052" name="Tekstvak 4"/>
          <p:cNvSpPr txBox="1">
            <a:spLocks noChangeArrowheads="1"/>
          </p:cNvSpPr>
          <p:nvPr/>
        </p:nvSpPr>
        <p:spPr bwMode="auto">
          <a:xfrm>
            <a:off x="825271" y="4326595"/>
            <a:ext cx="7694613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nl-NL" sz="2800" dirty="0" smtClean="0">
              <a:solidFill>
                <a:schemeClr val="tx2"/>
              </a:solidFill>
              <a:latin typeface="Calibri" pitchFamily="34" charset="0"/>
            </a:endParaRPr>
          </a:p>
          <a:p>
            <a:pPr algn="ctr"/>
            <a:r>
              <a:rPr lang="nl-NL" sz="2800" dirty="0">
                <a:solidFill>
                  <a:schemeClr val="tx2"/>
                </a:solidFill>
                <a:latin typeface="Calibri" pitchFamily="34" charset="0"/>
              </a:rPr>
              <a:t/>
            </a:r>
            <a:br>
              <a:rPr lang="nl-NL" sz="2800" dirty="0">
                <a:solidFill>
                  <a:schemeClr val="tx2"/>
                </a:solidFill>
                <a:latin typeface="Calibri" pitchFamily="34" charset="0"/>
              </a:rPr>
            </a:br>
            <a:r>
              <a:rPr lang="nl-NL" sz="2800" dirty="0">
                <a:solidFill>
                  <a:schemeClr val="tx2"/>
                </a:solidFill>
                <a:latin typeface="Calibri" pitchFamily="34" charset="0"/>
              </a:rPr>
              <a:t/>
            </a:r>
            <a:br>
              <a:rPr lang="nl-NL" sz="2800" dirty="0">
                <a:solidFill>
                  <a:schemeClr val="tx2"/>
                </a:solidFill>
                <a:latin typeface="Calibri" pitchFamily="34" charset="0"/>
              </a:rPr>
            </a:br>
            <a:endParaRPr lang="en-US" sz="28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2053" name="Tekstvak 4"/>
          <p:cNvSpPr txBox="1">
            <a:spLocks noChangeArrowheads="1"/>
          </p:cNvSpPr>
          <p:nvPr/>
        </p:nvSpPr>
        <p:spPr bwMode="auto">
          <a:xfrm>
            <a:off x="612775" y="200024"/>
            <a:ext cx="80914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+mn-lt"/>
              </a:rPr>
              <a:t>Psychiatrie</a:t>
            </a:r>
            <a:r>
              <a:rPr lang="en-US" sz="3200" dirty="0" smtClean="0">
                <a:solidFill>
                  <a:schemeClr val="bg1"/>
                </a:solidFill>
                <a:latin typeface="+mn-lt"/>
              </a:rPr>
              <a:t> in het </a:t>
            </a:r>
            <a:r>
              <a:rPr lang="en-US" sz="3200" dirty="0" err="1" smtClean="0">
                <a:solidFill>
                  <a:schemeClr val="bg1"/>
                </a:solidFill>
                <a:latin typeface="+mn-lt"/>
              </a:rPr>
              <a:t>verpleeghuis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496435" y="5496146"/>
            <a:ext cx="5221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dirty="0" smtClean="0">
                <a:solidFill>
                  <a:srgbClr val="002060"/>
                </a:solidFill>
                <a:latin typeface="+mn-lt"/>
              </a:rPr>
              <a:t>Zuster … … </a:t>
            </a:r>
            <a:r>
              <a:rPr lang="nl-NL" sz="3600" b="1" dirty="0" smtClean="0">
                <a:solidFill>
                  <a:srgbClr val="002060"/>
                </a:solidFill>
                <a:latin typeface="+mn-lt"/>
              </a:rPr>
              <a:t>ZUSTER !!!</a:t>
            </a:r>
            <a:endParaRPr lang="nl-NL" sz="36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8" name="Afbeelding 6" descr="achtergrond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715" b="44792"/>
          <a:stretch>
            <a:fillRect/>
          </a:stretch>
        </p:blipFill>
        <p:spPr bwMode="auto">
          <a:xfrm>
            <a:off x="0" y="0"/>
            <a:ext cx="9144000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ep 12"/>
          <p:cNvGrpSpPr/>
          <p:nvPr/>
        </p:nvGrpSpPr>
        <p:grpSpPr>
          <a:xfrm>
            <a:off x="6858000" y="6142477"/>
            <a:ext cx="2135368" cy="592266"/>
            <a:chOff x="2009775" y="3331170"/>
            <a:chExt cx="5145200" cy="1484087"/>
          </a:xfrm>
        </p:grpSpPr>
        <p:pic>
          <p:nvPicPr>
            <p:cNvPr id="14" name="Picture 3" descr="H:\OZ-GGZ\Mapping\Presentaties\Posters\Radboudumc_700px_RGB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606396" y="4081264"/>
              <a:ext cx="2526290" cy="595483"/>
            </a:xfrm>
            <a:prstGeom prst="rect">
              <a:avLst/>
            </a:prstGeom>
            <a:noFill/>
          </p:spPr>
        </p:pic>
        <p:pic>
          <p:nvPicPr>
            <p:cNvPr id="15" name="Picture 3" descr="H:\OZ-GGZ\Mapping\Presentaties\Posters\logo topcare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947373" y="3331170"/>
              <a:ext cx="600075" cy="750094"/>
            </a:xfrm>
            <a:prstGeom prst="rect">
              <a:avLst/>
            </a:prstGeom>
            <a:noFill/>
          </p:spPr>
        </p:pic>
        <p:pic>
          <p:nvPicPr>
            <p:cNvPr id="16" name="Picture 2" descr="Afbeeldingsresultaat voor logo van De Waalboog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009775" y="3331170"/>
              <a:ext cx="3719532" cy="750094"/>
            </a:xfrm>
            <a:prstGeom prst="rect">
              <a:avLst/>
            </a:prstGeom>
            <a:noFill/>
          </p:spPr>
        </p:pic>
        <p:pic>
          <p:nvPicPr>
            <p:cNvPr id="17" name="Picture 4" descr="H:\OZ-GGZ\Mapping\Presentaties\Posters\logo-Ukon-RGB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339845" y="4081264"/>
              <a:ext cx="1815130" cy="733993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67113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Afbeelding 6" descr="achtergrond.jpg"/>
          <p:cNvPicPr>
            <a:picLocks noChangeAspect="1"/>
          </p:cNvPicPr>
          <p:nvPr/>
        </p:nvPicPr>
        <p:blipFill>
          <a:blip r:embed="rId3"/>
          <a:srcRect t="2715" b="44792"/>
          <a:stretch>
            <a:fillRect/>
          </a:stretch>
        </p:blipFill>
        <p:spPr bwMode="auto">
          <a:xfrm>
            <a:off x="0" y="0"/>
            <a:ext cx="914400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hthoek 1"/>
          <p:cNvSpPr/>
          <p:nvPr/>
        </p:nvSpPr>
        <p:spPr>
          <a:xfrm>
            <a:off x="523874" y="2110028"/>
            <a:ext cx="4105275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</a:pPr>
            <a:r>
              <a:rPr lang="nl-NL" sz="2800" dirty="0" smtClean="0">
                <a:solidFill>
                  <a:srgbClr val="002060"/>
                </a:solidFill>
                <a:latin typeface="Calibri" pitchFamily="34" charset="0"/>
              </a:rPr>
              <a:t>Wat kan dit betekenen?</a:t>
            </a:r>
            <a:endParaRPr lang="nl-NL" sz="2800" dirty="0">
              <a:solidFill>
                <a:srgbClr val="002060"/>
              </a:solidFill>
              <a:latin typeface="Calibri" pitchFamily="34" charset="0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</a:pPr>
            <a:endParaRPr lang="nl-NL" sz="900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43012" name="Picture 4" descr="Afbeeldingsresultaat voor ik wil uit bed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6749" y="2742509"/>
            <a:ext cx="1743076" cy="1718086"/>
          </a:xfrm>
          <a:prstGeom prst="rect">
            <a:avLst/>
          </a:prstGeom>
          <a:noFill/>
        </p:spPr>
      </p:pic>
      <p:pic>
        <p:nvPicPr>
          <p:cNvPr id="43013" name="Picture 5" descr="\\umcfs076\ELGuser$\Z125141\My Pictures\Nijntje pij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71749" y="3008025"/>
            <a:ext cx="1365249" cy="1988227"/>
          </a:xfrm>
          <a:prstGeom prst="rect">
            <a:avLst/>
          </a:prstGeom>
          <a:noFill/>
        </p:spPr>
      </p:pic>
      <p:pic>
        <p:nvPicPr>
          <p:cNvPr id="43015" name="Picture 7" descr="Afbeeldingsresultaat voor wc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83590" y="2552700"/>
            <a:ext cx="2382056" cy="1173163"/>
          </a:xfrm>
          <a:prstGeom prst="rect">
            <a:avLst/>
          </a:prstGeom>
          <a:noFill/>
        </p:spPr>
      </p:pic>
      <p:sp>
        <p:nvSpPr>
          <p:cNvPr id="43017" name="AutoShape 9" descr="Afbeeldingsresultaat voor anxiety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3019" name="AutoShape 11" descr="Afbeeldingsresultaat voor anxiety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43020" name="Picture 12" descr="G:\My Pictures\anxiety.jpe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857875" y="3948112"/>
            <a:ext cx="3219450" cy="1419225"/>
          </a:xfrm>
          <a:prstGeom prst="rect">
            <a:avLst/>
          </a:prstGeom>
          <a:noFill/>
        </p:spPr>
      </p:pic>
      <p:pic>
        <p:nvPicPr>
          <p:cNvPr id="43021" name="Picture 13" descr="G:\My Pictures\niks-te-doen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083590" y="3948112"/>
            <a:ext cx="1571625" cy="1323975"/>
          </a:xfrm>
          <a:prstGeom prst="rect">
            <a:avLst/>
          </a:prstGeom>
          <a:noFill/>
        </p:spPr>
      </p:pic>
      <p:pic>
        <p:nvPicPr>
          <p:cNvPr id="43026" name="Picture 18" descr="Afbeeldingsresultaat voor negatieve aandacht vragen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14300" y="4996252"/>
            <a:ext cx="2608475" cy="1765069"/>
          </a:xfrm>
          <a:prstGeom prst="rect">
            <a:avLst/>
          </a:prstGeom>
          <a:noFill/>
        </p:spPr>
      </p:pic>
      <p:pic>
        <p:nvPicPr>
          <p:cNvPr id="43027" name="Picture 19" descr="G:\My Pictures\aandacht-vragen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201660" y="5781767"/>
            <a:ext cx="3409950" cy="647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0857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3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3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43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43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Afbeelding 6" descr="achtergrond.jpg"/>
          <p:cNvPicPr>
            <a:picLocks noChangeAspect="1"/>
          </p:cNvPicPr>
          <p:nvPr/>
        </p:nvPicPr>
        <p:blipFill>
          <a:blip r:embed="rId3"/>
          <a:srcRect t="2715" b="44792"/>
          <a:stretch>
            <a:fillRect/>
          </a:stretch>
        </p:blipFill>
        <p:spPr bwMode="auto">
          <a:xfrm>
            <a:off x="0" y="0"/>
            <a:ext cx="914400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hthoek 1"/>
          <p:cNvSpPr/>
          <p:nvPr/>
        </p:nvSpPr>
        <p:spPr>
          <a:xfrm>
            <a:off x="180975" y="2144697"/>
            <a:ext cx="7477125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</a:pPr>
            <a:r>
              <a:rPr lang="nl-NL" sz="2800" dirty="0" smtClean="0">
                <a:solidFill>
                  <a:srgbClr val="002060"/>
                </a:solidFill>
                <a:latin typeface="Calibri" pitchFamily="34" charset="0"/>
              </a:rPr>
              <a:t>Weten we wat de (zorg)behoeften zijn van cliënten met gerontopsychiatrische problemen die wonen in een verpleeghuis?</a:t>
            </a:r>
            <a:endParaRPr lang="nl-NL" sz="900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40962" name="Picture 2" descr="HNW In De Praktijk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5" y="3978275"/>
            <a:ext cx="1428750" cy="1428750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803" y="3695578"/>
            <a:ext cx="4372297" cy="2029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857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Afbeelding 6" descr="achtergrond.jpg"/>
          <p:cNvPicPr>
            <a:picLocks noChangeAspect="1"/>
          </p:cNvPicPr>
          <p:nvPr/>
        </p:nvPicPr>
        <p:blipFill>
          <a:blip r:embed="rId3"/>
          <a:srcRect t="2715" b="44792"/>
          <a:stretch>
            <a:fillRect/>
          </a:stretch>
        </p:blipFill>
        <p:spPr bwMode="auto">
          <a:xfrm>
            <a:off x="0" y="0"/>
            <a:ext cx="914400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itel 9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09626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MAPPING </a:t>
            </a:r>
            <a:r>
              <a:rPr lang="en-US" sz="2800" dirty="0" err="1" smtClean="0">
                <a:solidFill>
                  <a:schemeClr val="bg1"/>
                </a:solidFill>
              </a:rPr>
              <a:t>studie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5124" name="Tijdelijke aanduiding voor inhoud 10"/>
          <p:cNvSpPr>
            <a:spLocks noGrp="1"/>
          </p:cNvSpPr>
          <p:nvPr>
            <p:ph idx="1"/>
          </p:nvPr>
        </p:nvSpPr>
        <p:spPr>
          <a:xfrm>
            <a:off x="609600" y="2279176"/>
            <a:ext cx="7153275" cy="316173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endParaRPr lang="nl-NL" sz="2800" dirty="0" smtClean="0">
              <a:solidFill>
                <a:srgbClr val="0D3991"/>
              </a:solidFill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nl-NL" sz="1000" dirty="0" smtClean="0">
              <a:solidFill>
                <a:srgbClr val="0D3991"/>
              </a:solidFill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nl-NL" sz="2800" dirty="0" smtClean="0">
              <a:solidFill>
                <a:srgbClr val="000066"/>
              </a:solidFill>
              <a:latin typeface="Calibri" pitchFamily="34" charset="0"/>
            </a:endParaRPr>
          </a:p>
          <a:p>
            <a:pPr eaLnBrk="1" hangingPunct="1">
              <a:buFont typeface="Arial" charset="0"/>
              <a:buNone/>
            </a:pPr>
            <a:endParaRPr lang="nl-NL" sz="2800" dirty="0" smtClean="0"/>
          </a:p>
        </p:txBody>
      </p:sp>
      <p:sp>
        <p:nvSpPr>
          <p:cNvPr id="2" name="Rechthoek 1"/>
          <p:cNvSpPr/>
          <p:nvPr/>
        </p:nvSpPr>
        <p:spPr>
          <a:xfrm>
            <a:off x="0" y="2562225"/>
            <a:ext cx="9144000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GB" sz="2300" dirty="0">
                <a:solidFill>
                  <a:srgbClr val="002060"/>
                </a:solidFill>
                <a:latin typeface="Calibri"/>
              </a:rPr>
              <a:t>A </a:t>
            </a:r>
            <a:r>
              <a:rPr lang="en-GB" sz="2300" dirty="0" smtClean="0">
                <a:solidFill>
                  <a:srgbClr val="002060"/>
                </a:solidFill>
                <a:latin typeface="Calibri"/>
              </a:rPr>
              <a:t>study </a:t>
            </a:r>
            <a:r>
              <a:rPr lang="en-GB" sz="2300" dirty="0">
                <a:solidFill>
                  <a:srgbClr val="002060"/>
                </a:solidFill>
                <a:latin typeface="Calibri"/>
              </a:rPr>
              <a:t>on the characteristics, care needs </a:t>
            </a:r>
            <a:endParaRPr lang="en-GB" sz="2300" dirty="0" smtClean="0">
              <a:solidFill>
                <a:srgbClr val="002060"/>
              </a:solidFill>
              <a:latin typeface="Calibri"/>
            </a:endParaRPr>
          </a:p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GB" sz="2300" dirty="0" smtClean="0">
                <a:solidFill>
                  <a:srgbClr val="002060"/>
                </a:solidFill>
                <a:latin typeface="Calibri"/>
              </a:rPr>
              <a:t>and </a:t>
            </a:r>
            <a:r>
              <a:rPr lang="en-GB" sz="2300" dirty="0">
                <a:solidFill>
                  <a:srgbClr val="002060"/>
                </a:solidFill>
                <a:latin typeface="Calibri"/>
              </a:rPr>
              <a:t>quality of life </a:t>
            </a:r>
            <a:r>
              <a:rPr lang="en-GB" sz="2300" dirty="0" smtClean="0">
                <a:solidFill>
                  <a:srgbClr val="002060"/>
                </a:solidFill>
                <a:latin typeface="Calibri"/>
              </a:rPr>
              <a:t>of </a:t>
            </a:r>
            <a:r>
              <a:rPr lang="nl-NL" sz="2300" dirty="0" err="1">
                <a:solidFill>
                  <a:srgbClr val="002060"/>
                </a:solidFill>
                <a:latin typeface="Calibri" pitchFamily="34" charset="0"/>
              </a:rPr>
              <a:t>patients</a:t>
            </a:r>
            <a:r>
              <a:rPr lang="nl-NL" sz="230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nl-NL" sz="2300" dirty="0" err="1">
                <a:solidFill>
                  <a:srgbClr val="002060"/>
                </a:solidFill>
                <a:latin typeface="Calibri" pitchFamily="34" charset="0"/>
              </a:rPr>
              <a:t>with</a:t>
            </a:r>
            <a:r>
              <a:rPr lang="nl-NL" sz="230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nl-NL" sz="2300" dirty="0" err="1">
                <a:solidFill>
                  <a:srgbClr val="002060"/>
                </a:solidFill>
                <a:latin typeface="Calibri" pitchFamily="34" charset="0"/>
              </a:rPr>
              <a:t>both</a:t>
            </a:r>
            <a:r>
              <a:rPr lang="nl-NL" sz="2300" dirty="0">
                <a:solidFill>
                  <a:srgbClr val="002060"/>
                </a:solidFill>
                <a:latin typeface="Calibri" pitchFamily="34" charset="0"/>
              </a:rPr>
              <a:t> </a:t>
            </a:r>
            <a:endParaRPr lang="nl-NL" sz="23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</a:pPr>
            <a:endParaRPr lang="nl-NL" sz="8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</a:pPr>
            <a:r>
              <a:rPr lang="nl-NL" sz="2800" b="1" dirty="0" smtClean="0">
                <a:solidFill>
                  <a:srgbClr val="002060"/>
                </a:solidFill>
                <a:latin typeface="Arial Rounded MT Bold" pitchFamily="34" charset="0"/>
              </a:rPr>
              <a:t>M</a:t>
            </a:r>
            <a:r>
              <a:rPr lang="nl-NL" sz="2500" dirty="0" smtClean="0">
                <a:solidFill>
                  <a:srgbClr val="002060"/>
                </a:solidFill>
                <a:latin typeface="Calibri" pitchFamily="34" charset="0"/>
              </a:rPr>
              <a:t>ental </a:t>
            </a:r>
            <a:r>
              <a:rPr lang="nl-NL" sz="2800" b="1" dirty="0" smtClean="0">
                <a:solidFill>
                  <a:srgbClr val="002060"/>
                </a:solidFill>
                <a:latin typeface="Arial Rounded MT Bold" pitchFamily="34" charset="0"/>
              </a:rPr>
              <a:t>A</a:t>
            </a:r>
            <a:r>
              <a:rPr lang="nl-NL" sz="2500" dirty="0" smtClean="0">
                <a:solidFill>
                  <a:srgbClr val="002060"/>
                </a:solidFill>
                <a:latin typeface="Calibri" pitchFamily="34" charset="0"/>
              </a:rPr>
              <a:t>nd </a:t>
            </a:r>
            <a:r>
              <a:rPr lang="nl-NL" sz="2800" b="1" dirty="0" err="1">
                <a:solidFill>
                  <a:srgbClr val="002060"/>
                </a:solidFill>
                <a:latin typeface="Arial Rounded MT Bold" pitchFamily="34" charset="0"/>
              </a:rPr>
              <a:t>P</a:t>
            </a:r>
            <a:r>
              <a:rPr lang="nl-NL" sz="2500" dirty="0" err="1">
                <a:solidFill>
                  <a:srgbClr val="002060"/>
                </a:solidFill>
                <a:latin typeface="Calibri" pitchFamily="34" charset="0"/>
              </a:rPr>
              <a:t>hysical</a:t>
            </a:r>
            <a:r>
              <a:rPr lang="nl-NL" sz="250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nl-NL" sz="2800" b="1" dirty="0" err="1">
                <a:solidFill>
                  <a:srgbClr val="002060"/>
                </a:solidFill>
                <a:latin typeface="Arial Rounded MT Bold" pitchFamily="34" charset="0"/>
              </a:rPr>
              <a:t>P</a:t>
            </a:r>
            <a:r>
              <a:rPr lang="nl-NL" sz="2500" dirty="0" err="1">
                <a:solidFill>
                  <a:srgbClr val="002060"/>
                </a:solidFill>
                <a:latin typeface="Calibri" pitchFamily="34" charset="0"/>
              </a:rPr>
              <a:t>roblems</a:t>
            </a:r>
            <a:r>
              <a:rPr lang="nl-NL" sz="250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nl-NL" sz="2500" dirty="0" err="1">
                <a:solidFill>
                  <a:srgbClr val="002060"/>
                </a:solidFill>
                <a:latin typeface="Calibri" pitchFamily="34" charset="0"/>
              </a:rPr>
              <a:t>residing</a:t>
            </a:r>
            <a:r>
              <a:rPr lang="nl-NL" sz="250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nl-NL" sz="2800" b="1" dirty="0" smtClean="0">
                <a:solidFill>
                  <a:srgbClr val="002060"/>
                </a:solidFill>
                <a:latin typeface="Arial Rounded MT Bold" pitchFamily="34" charset="0"/>
              </a:rPr>
              <a:t>I</a:t>
            </a:r>
            <a:r>
              <a:rPr lang="nl-NL" sz="2500" dirty="0" smtClean="0">
                <a:solidFill>
                  <a:srgbClr val="002060"/>
                </a:solidFill>
                <a:latin typeface="Calibri" pitchFamily="34" charset="0"/>
              </a:rPr>
              <a:t>n </a:t>
            </a:r>
            <a:r>
              <a:rPr lang="nl-NL" sz="2500" dirty="0">
                <a:solidFill>
                  <a:srgbClr val="002060"/>
                </a:solidFill>
                <a:latin typeface="Calibri" pitchFamily="34" charset="0"/>
              </a:rPr>
              <a:t>Dutch </a:t>
            </a:r>
            <a:r>
              <a:rPr lang="nl-NL" sz="2800" b="1" dirty="0" err="1" smtClean="0">
                <a:solidFill>
                  <a:srgbClr val="002060"/>
                </a:solidFill>
                <a:latin typeface="Arial Rounded MT Bold" pitchFamily="34" charset="0"/>
              </a:rPr>
              <a:t>N</a:t>
            </a:r>
            <a:r>
              <a:rPr lang="nl-NL" sz="2500" dirty="0" err="1" smtClean="0">
                <a:solidFill>
                  <a:srgbClr val="002060"/>
                </a:solidFill>
                <a:latin typeface="Calibri" pitchFamily="34" charset="0"/>
              </a:rPr>
              <a:t>ursin</a:t>
            </a:r>
            <a:r>
              <a:rPr lang="nl-NL" sz="2800" b="1" dirty="0" err="1" smtClean="0">
                <a:solidFill>
                  <a:srgbClr val="002060"/>
                </a:solidFill>
                <a:latin typeface="Arial Rounded MT Bold" pitchFamily="34" charset="0"/>
              </a:rPr>
              <a:t>G</a:t>
            </a:r>
            <a:r>
              <a:rPr lang="nl-NL" sz="25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nl-NL" sz="2500" dirty="0">
                <a:solidFill>
                  <a:srgbClr val="002060"/>
                </a:solidFill>
                <a:latin typeface="Calibri" pitchFamily="34" charset="0"/>
              </a:rPr>
              <a:t>homes</a:t>
            </a:r>
          </a:p>
        </p:txBody>
      </p:sp>
      <p:pic>
        <p:nvPicPr>
          <p:cNvPr id="17410" name="Picture 2" descr="http://professorloep.nl/wp-content/uploads/2013/05/Magnafying-glass-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114800"/>
            <a:ext cx="2743200" cy="2743200"/>
          </a:xfrm>
          <a:prstGeom prst="rect">
            <a:avLst/>
          </a:prstGeom>
          <a:noFill/>
        </p:spPr>
      </p:pic>
      <p:grpSp>
        <p:nvGrpSpPr>
          <p:cNvPr id="13" name="Groep 12"/>
          <p:cNvGrpSpPr/>
          <p:nvPr/>
        </p:nvGrpSpPr>
        <p:grpSpPr>
          <a:xfrm>
            <a:off x="6858000" y="6142477"/>
            <a:ext cx="2135368" cy="592266"/>
            <a:chOff x="2009775" y="3331170"/>
            <a:chExt cx="5145200" cy="1484087"/>
          </a:xfrm>
        </p:grpSpPr>
        <p:pic>
          <p:nvPicPr>
            <p:cNvPr id="14" name="Picture 3" descr="H:\OZ-GGZ\Mapping\Presentaties\Posters\Radboudumc_700px_RGB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606396" y="4081264"/>
              <a:ext cx="2526290" cy="595483"/>
            </a:xfrm>
            <a:prstGeom prst="rect">
              <a:avLst/>
            </a:prstGeom>
            <a:noFill/>
          </p:spPr>
        </p:pic>
        <p:pic>
          <p:nvPicPr>
            <p:cNvPr id="15" name="Picture 3" descr="H:\OZ-GGZ\Mapping\Presentaties\Posters\logo topcare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947373" y="3331170"/>
              <a:ext cx="600075" cy="750094"/>
            </a:xfrm>
            <a:prstGeom prst="rect">
              <a:avLst/>
            </a:prstGeom>
            <a:noFill/>
          </p:spPr>
        </p:pic>
        <p:pic>
          <p:nvPicPr>
            <p:cNvPr id="16" name="Picture 2" descr="Afbeeldingsresultaat voor logo van De Waalboog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009775" y="3331170"/>
              <a:ext cx="3719532" cy="750094"/>
            </a:xfrm>
            <a:prstGeom prst="rect">
              <a:avLst/>
            </a:prstGeom>
            <a:noFill/>
          </p:spPr>
        </p:pic>
        <p:pic>
          <p:nvPicPr>
            <p:cNvPr id="17" name="Picture 4" descr="H:\OZ-GGZ\Mapping\Presentaties\Posters\logo-Ukon-RGB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339845" y="4081264"/>
              <a:ext cx="1815130" cy="733993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5776730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Afbeelding 6" descr="achtergrond.jpg"/>
          <p:cNvPicPr>
            <a:picLocks noChangeAspect="1"/>
          </p:cNvPicPr>
          <p:nvPr/>
        </p:nvPicPr>
        <p:blipFill>
          <a:blip r:embed="rId3"/>
          <a:srcRect t="2715" b="44792"/>
          <a:stretch>
            <a:fillRect/>
          </a:stretch>
        </p:blipFill>
        <p:spPr bwMode="auto">
          <a:xfrm>
            <a:off x="0" y="0"/>
            <a:ext cx="914400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itel 9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09626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MAPPING </a:t>
            </a:r>
            <a:r>
              <a:rPr lang="en-US" sz="2800" dirty="0" err="1" smtClean="0">
                <a:solidFill>
                  <a:schemeClr val="bg1"/>
                </a:solidFill>
              </a:rPr>
              <a:t>studie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5124" name="Tijdelijke aanduiding voor inhoud 10"/>
          <p:cNvSpPr>
            <a:spLocks noGrp="1"/>
          </p:cNvSpPr>
          <p:nvPr>
            <p:ph idx="1"/>
          </p:nvPr>
        </p:nvSpPr>
        <p:spPr>
          <a:xfrm>
            <a:off x="609600" y="2279176"/>
            <a:ext cx="7153275" cy="316173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endParaRPr lang="nl-NL" sz="2800" dirty="0" smtClean="0">
              <a:solidFill>
                <a:srgbClr val="0D3991"/>
              </a:solidFill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nl-NL" sz="1000" dirty="0" smtClean="0">
              <a:solidFill>
                <a:srgbClr val="0D3991"/>
              </a:solidFill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nl-NL" sz="2800" dirty="0" smtClean="0">
              <a:solidFill>
                <a:srgbClr val="000066"/>
              </a:solidFill>
              <a:latin typeface="Calibri" pitchFamily="34" charset="0"/>
            </a:endParaRPr>
          </a:p>
          <a:p>
            <a:pPr eaLnBrk="1" hangingPunct="1">
              <a:buFont typeface="Arial" charset="0"/>
              <a:buNone/>
            </a:pPr>
            <a:endParaRPr lang="nl-NL" sz="2800" dirty="0" smtClean="0"/>
          </a:p>
        </p:txBody>
      </p:sp>
      <p:sp>
        <p:nvSpPr>
          <p:cNvPr id="18" name="Tekstvak 17"/>
          <p:cNvSpPr txBox="1"/>
          <p:nvPr/>
        </p:nvSpPr>
        <p:spPr>
          <a:xfrm>
            <a:off x="2232210" y="2507873"/>
            <a:ext cx="458096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 smtClean="0">
                <a:solidFill>
                  <a:srgbClr val="002060"/>
                </a:solidFill>
                <a:latin typeface="+mn-lt"/>
              </a:rPr>
              <a:t>141 cliënten</a:t>
            </a:r>
          </a:p>
          <a:p>
            <a:pPr algn="ctr"/>
            <a:r>
              <a:rPr lang="nl-NL" sz="2400" dirty="0" smtClean="0">
                <a:solidFill>
                  <a:srgbClr val="002060"/>
                </a:solidFill>
                <a:latin typeface="+mn-lt"/>
              </a:rPr>
              <a:t>Gemiddelde leeftijd 69.9 jaar</a:t>
            </a:r>
          </a:p>
          <a:p>
            <a:pPr algn="ctr"/>
            <a:r>
              <a:rPr lang="nl-NL" sz="2400" dirty="0" smtClean="0">
                <a:solidFill>
                  <a:srgbClr val="002060"/>
                </a:solidFill>
              </a:rPr>
              <a:t> </a:t>
            </a:r>
            <a:r>
              <a:rPr lang="nl-NL" sz="1400" dirty="0" smtClean="0">
                <a:solidFill>
                  <a:srgbClr val="002060"/>
                </a:solidFill>
                <a:latin typeface="+mn-lt"/>
              </a:rPr>
              <a:t>(SD 11.5;  range 36-92)</a:t>
            </a:r>
            <a:endParaRPr lang="nl-NL" sz="1400" dirty="0">
              <a:solidFill>
                <a:srgbClr val="002060"/>
              </a:solidFill>
              <a:latin typeface="+mn-lt"/>
            </a:endParaRPr>
          </a:p>
        </p:txBody>
      </p:sp>
      <p:grpSp>
        <p:nvGrpSpPr>
          <p:cNvPr id="22" name="Groep 21"/>
          <p:cNvGrpSpPr/>
          <p:nvPr/>
        </p:nvGrpSpPr>
        <p:grpSpPr>
          <a:xfrm>
            <a:off x="2876550" y="4306281"/>
            <a:ext cx="3489711" cy="1794884"/>
            <a:chOff x="2987290" y="3639671"/>
            <a:chExt cx="3489711" cy="1794884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5412" y="3639671"/>
              <a:ext cx="1614446" cy="1794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kstvak 19"/>
            <p:cNvSpPr txBox="1"/>
            <p:nvPr/>
          </p:nvSpPr>
          <p:spPr>
            <a:xfrm>
              <a:off x="2987290" y="4306281"/>
              <a:ext cx="7681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dirty="0" smtClean="0">
                  <a:latin typeface="+mn-lt"/>
                </a:rPr>
                <a:t>56%</a:t>
              </a:r>
              <a:endParaRPr lang="nl-NL" sz="2400" dirty="0">
                <a:latin typeface="+mn-lt"/>
              </a:endParaRPr>
            </a:p>
          </p:txBody>
        </p:sp>
        <p:sp>
          <p:nvSpPr>
            <p:cNvPr id="21" name="Tekstvak 20"/>
            <p:cNvSpPr txBox="1"/>
            <p:nvPr/>
          </p:nvSpPr>
          <p:spPr>
            <a:xfrm>
              <a:off x="5369859" y="4312631"/>
              <a:ext cx="11071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dirty="0" smtClean="0">
                  <a:latin typeface="+mn-lt"/>
                </a:rPr>
                <a:t> 44%</a:t>
              </a:r>
              <a:endParaRPr lang="nl-NL" sz="2400" dirty="0">
                <a:latin typeface="+mn-lt"/>
              </a:endParaRPr>
            </a:p>
          </p:txBody>
        </p:sp>
      </p:grpSp>
      <p:grpSp>
        <p:nvGrpSpPr>
          <p:cNvPr id="23" name="Groep 22"/>
          <p:cNvGrpSpPr/>
          <p:nvPr/>
        </p:nvGrpSpPr>
        <p:grpSpPr>
          <a:xfrm>
            <a:off x="6858000" y="6142477"/>
            <a:ext cx="2135368" cy="592266"/>
            <a:chOff x="2009775" y="3331170"/>
            <a:chExt cx="5145200" cy="1484087"/>
          </a:xfrm>
        </p:grpSpPr>
        <p:pic>
          <p:nvPicPr>
            <p:cNvPr id="24" name="Picture 3" descr="H:\OZ-GGZ\Mapping\Presentaties\Posters\Radboudumc_700px_RGB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606396" y="4081264"/>
              <a:ext cx="2526290" cy="595483"/>
            </a:xfrm>
            <a:prstGeom prst="rect">
              <a:avLst/>
            </a:prstGeom>
            <a:noFill/>
          </p:spPr>
        </p:pic>
        <p:pic>
          <p:nvPicPr>
            <p:cNvPr id="25" name="Picture 3" descr="H:\OZ-GGZ\Mapping\Presentaties\Posters\logo topcare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947373" y="3331170"/>
              <a:ext cx="600075" cy="750094"/>
            </a:xfrm>
            <a:prstGeom prst="rect">
              <a:avLst/>
            </a:prstGeom>
            <a:noFill/>
          </p:spPr>
        </p:pic>
        <p:pic>
          <p:nvPicPr>
            <p:cNvPr id="26" name="Picture 2" descr="Afbeeldingsresultaat voor logo van De Waalboog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009775" y="3331170"/>
              <a:ext cx="3719532" cy="750094"/>
            </a:xfrm>
            <a:prstGeom prst="rect">
              <a:avLst/>
            </a:prstGeom>
            <a:noFill/>
          </p:spPr>
        </p:pic>
        <p:pic>
          <p:nvPicPr>
            <p:cNvPr id="27" name="Picture 4" descr="H:\OZ-GGZ\Mapping\Presentaties\Posters\logo-Ukon-RGB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339845" y="4081264"/>
              <a:ext cx="1815130" cy="733993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5776730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Afbeelding 6" descr="achtergrond.jpg"/>
          <p:cNvPicPr>
            <a:picLocks noChangeAspect="1"/>
          </p:cNvPicPr>
          <p:nvPr/>
        </p:nvPicPr>
        <p:blipFill>
          <a:blip r:embed="rId3"/>
          <a:srcRect t="2715" b="44792"/>
          <a:stretch>
            <a:fillRect/>
          </a:stretch>
        </p:blipFill>
        <p:spPr bwMode="auto">
          <a:xfrm>
            <a:off x="0" y="0"/>
            <a:ext cx="914400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itel 9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09626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MAPPING </a:t>
            </a:r>
            <a:r>
              <a:rPr lang="en-US" sz="2800" dirty="0" err="1" smtClean="0">
                <a:solidFill>
                  <a:schemeClr val="bg1"/>
                </a:solidFill>
              </a:rPr>
              <a:t>studie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5124" name="Tijdelijke aanduiding voor inhoud 10"/>
          <p:cNvSpPr>
            <a:spLocks noGrp="1"/>
          </p:cNvSpPr>
          <p:nvPr>
            <p:ph idx="1"/>
          </p:nvPr>
        </p:nvSpPr>
        <p:spPr>
          <a:xfrm>
            <a:off x="609600" y="2279176"/>
            <a:ext cx="7153275" cy="316173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endParaRPr lang="nl-NL" sz="2800" dirty="0" smtClean="0">
              <a:solidFill>
                <a:srgbClr val="0D3991"/>
              </a:solidFill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nl-NL" sz="1000" dirty="0" smtClean="0">
              <a:solidFill>
                <a:srgbClr val="0D3991"/>
              </a:solidFill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nl-NL" sz="2800" dirty="0" smtClean="0">
              <a:solidFill>
                <a:srgbClr val="000066"/>
              </a:solidFill>
              <a:latin typeface="Calibri" pitchFamily="34" charset="0"/>
            </a:endParaRPr>
          </a:p>
          <a:p>
            <a:pPr eaLnBrk="1" hangingPunct="1">
              <a:buFont typeface="Arial" charset="0"/>
              <a:buNone/>
            </a:pPr>
            <a:endParaRPr lang="nl-NL" sz="2800" dirty="0" smtClean="0"/>
          </a:p>
        </p:txBody>
      </p:sp>
      <p:pic>
        <p:nvPicPr>
          <p:cNvPr id="60418" name="Picture 2" descr="G:\My Pictures\CAN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56813" y="2371139"/>
            <a:ext cx="6196487" cy="41107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776730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Afbeelding 6" descr="achtergrond.jpg"/>
          <p:cNvPicPr>
            <a:picLocks noChangeAspect="1"/>
          </p:cNvPicPr>
          <p:nvPr/>
        </p:nvPicPr>
        <p:blipFill>
          <a:blip r:embed="rId3"/>
          <a:srcRect t="2715" b="44792"/>
          <a:stretch>
            <a:fillRect/>
          </a:stretch>
        </p:blipFill>
        <p:spPr bwMode="auto">
          <a:xfrm>
            <a:off x="0" y="0"/>
            <a:ext cx="914400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itel 9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09626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MAPPING </a:t>
            </a:r>
            <a:r>
              <a:rPr lang="en-US" sz="2800" dirty="0" err="1" smtClean="0">
                <a:solidFill>
                  <a:schemeClr val="bg1"/>
                </a:solidFill>
              </a:rPr>
              <a:t>studie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5124" name="Tijdelijke aanduiding voor inhoud 10"/>
          <p:cNvSpPr>
            <a:spLocks noGrp="1"/>
          </p:cNvSpPr>
          <p:nvPr>
            <p:ph idx="1"/>
          </p:nvPr>
        </p:nvSpPr>
        <p:spPr>
          <a:xfrm>
            <a:off x="609600" y="2279176"/>
            <a:ext cx="7153275" cy="316173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endParaRPr lang="nl-NL" sz="2800" dirty="0" smtClean="0">
              <a:solidFill>
                <a:srgbClr val="0D3991"/>
              </a:solidFill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nl-NL" sz="1000" dirty="0" smtClean="0">
              <a:solidFill>
                <a:srgbClr val="0D3991"/>
              </a:solidFill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nl-NL" sz="2800" dirty="0" smtClean="0">
              <a:solidFill>
                <a:srgbClr val="000066"/>
              </a:solidFill>
              <a:latin typeface="Calibri" pitchFamily="34" charset="0"/>
            </a:endParaRPr>
          </a:p>
          <a:p>
            <a:pPr eaLnBrk="1" hangingPunct="1">
              <a:buFont typeface="Arial" charset="0"/>
              <a:buNone/>
            </a:pPr>
            <a:endParaRPr lang="nl-NL" sz="2800" dirty="0" smtClean="0"/>
          </a:p>
        </p:txBody>
      </p:sp>
      <p:pic>
        <p:nvPicPr>
          <p:cNvPr id="61442" name="Picture 2" descr="G:\My Pictures\CANEitem6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42547" y="2792586"/>
            <a:ext cx="6658905" cy="26483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776730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Afbeelding 6" descr="achtergrond.jpg"/>
          <p:cNvPicPr>
            <a:picLocks noChangeAspect="1"/>
          </p:cNvPicPr>
          <p:nvPr/>
        </p:nvPicPr>
        <p:blipFill>
          <a:blip r:embed="rId3"/>
          <a:srcRect t="2715" b="44792"/>
          <a:stretch>
            <a:fillRect/>
          </a:stretch>
        </p:blipFill>
        <p:spPr bwMode="auto">
          <a:xfrm>
            <a:off x="0" y="0"/>
            <a:ext cx="914400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itel 9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09626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MAPPING </a:t>
            </a:r>
            <a:r>
              <a:rPr lang="en-US" sz="2800" dirty="0" err="1" smtClean="0">
                <a:solidFill>
                  <a:schemeClr val="bg1"/>
                </a:solidFill>
              </a:rPr>
              <a:t>studie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5124" name="Tijdelijke aanduiding voor inhoud 10"/>
          <p:cNvSpPr>
            <a:spLocks noGrp="1"/>
          </p:cNvSpPr>
          <p:nvPr>
            <p:ph idx="1"/>
          </p:nvPr>
        </p:nvSpPr>
        <p:spPr>
          <a:xfrm>
            <a:off x="609600" y="2279176"/>
            <a:ext cx="7153275" cy="316173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endParaRPr lang="nl-NL" sz="2800" dirty="0" smtClean="0">
              <a:solidFill>
                <a:srgbClr val="0D3991"/>
              </a:solidFill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nl-NL" sz="1000" dirty="0" smtClean="0">
              <a:solidFill>
                <a:srgbClr val="0D3991"/>
              </a:solidFill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nl-NL" sz="2800" dirty="0" smtClean="0">
              <a:solidFill>
                <a:srgbClr val="000066"/>
              </a:solidFill>
              <a:latin typeface="Calibri" pitchFamily="34" charset="0"/>
            </a:endParaRPr>
          </a:p>
          <a:p>
            <a:pPr eaLnBrk="1" hangingPunct="1">
              <a:buFont typeface="Arial" charset="0"/>
              <a:buNone/>
            </a:pPr>
            <a:endParaRPr lang="nl-NL" sz="2800" dirty="0" smtClean="0"/>
          </a:p>
        </p:txBody>
      </p:sp>
      <p:sp>
        <p:nvSpPr>
          <p:cNvPr id="13" name="Tekstvak 12"/>
          <p:cNvSpPr txBox="1"/>
          <p:nvPr/>
        </p:nvSpPr>
        <p:spPr>
          <a:xfrm>
            <a:off x="609600" y="2600206"/>
            <a:ext cx="758480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solidFill>
                  <a:srgbClr val="002060"/>
                </a:solidFill>
                <a:latin typeface="+mn-lt"/>
              </a:rPr>
              <a:t>Hoe brengt u de dag door; hebt u genoeg te doen?</a:t>
            </a:r>
          </a:p>
          <a:p>
            <a:endParaRPr lang="nl-NL" sz="1000" dirty="0" smtClean="0">
              <a:solidFill>
                <a:srgbClr val="002060"/>
              </a:solidFill>
            </a:endParaRPr>
          </a:p>
          <a:p>
            <a:r>
              <a:rPr lang="nl-NL" dirty="0" smtClean="0">
                <a:solidFill>
                  <a:srgbClr val="002060"/>
                </a:solidFill>
              </a:rPr>
              <a:t>   </a:t>
            </a:r>
            <a:r>
              <a:rPr lang="nl-NL" sz="2000" dirty="0" smtClean="0">
                <a:solidFill>
                  <a:srgbClr val="002060"/>
                </a:solidFill>
                <a:latin typeface="+mn-lt"/>
              </a:rPr>
              <a:t>Vindt u dat u de dag zinvol doorbrengt?</a:t>
            </a:r>
          </a:p>
          <a:p>
            <a:r>
              <a:rPr lang="nl-NL" sz="2000" dirty="0" smtClean="0">
                <a:solidFill>
                  <a:srgbClr val="002060"/>
                </a:solidFill>
                <a:latin typeface="+mn-lt"/>
              </a:rPr>
              <a:t>   Verveelt u </a:t>
            </a:r>
            <a:r>
              <a:rPr lang="nl-NL" sz="2000" smtClean="0">
                <a:solidFill>
                  <a:srgbClr val="002060"/>
                </a:solidFill>
                <a:latin typeface="+mn-lt"/>
              </a:rPr>
              <a:t>zich regelmatig?</a:t>
            </a:r>
            <a:endParaRPr lang="nl-NL" sz="2000" dirty="0" smtClean="0">
              <a:solidFill>
                <a:srgbClr val="002060"/>
              </a:solidFill>
              <a:latin typeface="+mn-lt"/>
            </a:endParaRPr>
          </a:p>
          <a:p>
            <a:r>
              <a:rPr lang="nl-NL" sz="2000" dirty="0" smtClean="0">
                <a:solidFill>
                  <a:srgbClr val="002060"/>
                </a:solidFill>
                <a:latin typeface="+mn-lt"/>
              </a:rPr>
              <a:t>   Zou u meer of andere dingen willen doen om de dag door te komen?</a:t>
            </a:r>
            <a:endParaRPr lang="nl-NL" sz="20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88066" name="Picture 2" descr="Afbeeldingsresultaat voor lekker bezi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4678946"/>
            <a:ext cx="2606675" cy="1998451"/>
          </a:xfrm>
          <a:prstGeom prst="rect">
            <a:avLst/>
          </a:prstGeom>
          <a:noFill/>
        </p:spPr>
      </p:pic>
      <p:grpSp>
        <p:nvGrpSpPr>
          <p:cNvPr id="14" name="Groep 13"/>
          <p:cNvGrpSpPr/>
          <p:nvPr/>
        </p:nvGrpSpPr>
        <p:grpSpPr>
          <a:xfrm>
            <a:off x="6858000" y="6142477"/>
            <a:ext cx="2135368" cy="592266"/>
            <a:chOff x="2009775" y="3331170"/>
            <a:chExt cx="5145200" cy="1484087"/>
          </a:xfrm>
        </p:grpSpPr>
        <p:pic>
          <p:nvPicPr>
            <p:cNvPr id="15" name="Picture 3" descr="H:\OZ-GGZ\Mapping\Presentaties\Posters\Radboudumc_700px_RGB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606396" y="4081264"/>
              <a:ext cx="2526290" cy="595483"/>
            </a:xfrm>
            <a:prstGeom prst="rect">
              <a:avLst/>
            </a:prstGeom>
            <a:noFill/>
          </p:spPr>
        </p:pic>
        <p:pic>
          <p:nvPicPr>
            <p:cNvPr id="16" name="Picture 3" descr="H:\OZ-GGZ\Mapping\Presentaties\Posters\logo topcare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947373" y="3331170"/>
              <a:ext cx="600075" cy="750094"/>
            </a:xfrm>
            <a:prstGeom prst="rect">
              <a:avLst/>
            </a:prstGeom>
            <a:noFill/>
          </p:spPr>
        </p:pic>
        <p:pic>
          <p:nvPicPr>
            <p:cNvPr id="17" name="Picture 2" descr="Afbeeldingsresultaat voor logo van De Waalboog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009775" y="3331170"/>
              <a:ext cx="3719532" cy="750094"/>
            </a:xfrm>
            <a:prstGeom prst="rect">
              <a:avLst/>
            </a:prstGeom>
            <a:noFill/>
          </p:spPr>
        </p:pic>
        <p:pic>
          <p:nvPicPr>
            <p:cNvPr id="18" name="Picture 4" descr="H:\OZ-GGZ\Mapping\Presentaties\Posters\logo-Ukon-RGB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339845" y="4081264"/>
              <a:ext cx="1815130" cy="733993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5776730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3997</TotalTime>
  <Words>356</Words>
  <Application>Microsoft Office PowerPoint</Application>
  <PresentationFormat>Diavoorstelling (4:3)</PresentationFormat>
  <Paragraphs>158</Paragraphs>
  <Slides>16</Slides>
  <Notes>16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0" baseType="lpstr">
      <vt:lpstr>Arial</vt:lpstr>
      <vt:lpstr>Arial Rounded MT Bold</vt:lpstr>
      <vt:lpstr>Calibri</vt:lpstr>
      <vt:lpstr>Office-thema</vt:lpstr>
      <vt:lpstr>PowerPoint-presentatie</vt:lpstr>
      <vt:lpstr>PowerPoint-presentatie</vt:lpstr>
      <vt:lpstr>PowerPoint-presentatie</vt:lpstr>
      <vt:lpstr>PowerPoint-presentatie</vt:lpstr>
      <vt:lpstr>MAPPING studie</vt:lpstr>
      <vt:lpstr>MAPPING studie</vt:lpstr>
      <vt:lpstr>MAPPING studie</vt:lpstr>
      <vt:lpstr>MAPPING studie</vt:lpstr>
      <vt:lpstr>MAPPING studie</vt:lpstr>
      <vt:lpstr>MAPPING studie</vt:lpstr>
      <vt:lpstr>MAPPING studie</vt:lpstr>
      <vt:lpstr>MAPPING studie</vt:lpstr>
      <vt:lpstr>MAPPING studie</vt:lpstr>
      <vt:lpstr>MAPPING studie</vt:lpstr>
      <vt:lpstr>MAPPING studie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Mijke Vermeltfoort</dc:creator>
  <cp:lastModifiedBy>Lonneke Arnold</cp:lastModifiedBy>
  <cp:revision>332</cp:revision>
  <dcterms:created xsi:type="dcterms:W3CDTF">2013-05-24T13:08:15Z</dcterms:created>
  <dcterms:modified xsi:type="dcterms:W3CDTF">2017-11-15T13:47:59Z</dcterms:modified>
</cp:coreProperties>
</file>