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260" r:id="rId2"/>
    <p:sldId id="259" r:id="rId3"/>
    <p:sldId id="261" r:id="rId4"/>
    <p:sldId id="262" r:id="rId5"/>
    <p:sldId id="265" r:id="rId6"/>
    <p:sldId id="267" r:id="rId7"/>
    <p:sldId id="266" r:id="rId8"/>
    <p:sldId id="270" r:id="rId9"/>
    <p:sldId id="276" r:id="rId10"/>
    <p:sldId id="288" r:id="rId11"/>
    <p:sldId id="274" r:id="rId12"/>
    <p:sldId id="272" r:id="rId13"/>
    <p:sldId id="275" r:id="rId14"/>
    <p:sldId id="278" r:id="rId15"/>
    <p:sldId id="277" r:id="rId16"/>
    <p:sldId id="279" r:id="rId17"/>
    <p:sldId id="285" r:id="rId18"/>
    <p:sldId id="281" r:id="rId19"/>
    <p:sldId id="282" r:id="rId20"/>
    <p:sldId id="287" r:id="rId21"/>
    <p:sldId id="286" r:id="rId22"/>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110">
          <p15:clr>
            <a:srgbClr val="A4A3A4"/>
          </p15:clr>
        </p15:guide>
        <p15:guide id="4" orient="horz" pos="307">
          <p15:clr>
            <a:srgbClr val="A4A3A4"/>
          </p15:clr>
        </p15:guide>
        <p15:guide id="5" pos="5420">
          <p15:clr>
            <a:srgbClr val="A4A3A4"/>
          </p15:clr>
        </p15:guide>
        <p15:guide id="6" pos="3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jolein Veerbeek" initials="MV" lastIdx="2" clrIdx="0">
    <p:extLst>
      <p:ext uri="{19B8F6BF-5375-455C-9EA6-DF929625EA0E}">
        <p15:presenceInfo xmlns:p15="http://schemas.microsoft.com/office/powerpoint/2012/main" userId="S-1-5-21-319232059-191956947-313073093-238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142E"/>
    <a:srgbClr val="E7132C"/>
    <a:srgbClr val="D872B4"/>
    <a:srgbClr val="953B4E"/>
    <a:srgbClr val="8717B9"/>
    <a:srgbClr val="404040"/>
    <a:srgbClr val="E200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30" autoAdjust="0"/>
  </p:normalViewPr>
  <p:slideViewPr>
    <p:cSldViewPr>
      <p:cViewPr varScale="1">
        <p:scale>
          <a:sx n="84" d="100"/>
          <a:sy n="84" d="100"/>
        </p:scale>
        <p:origin x="1363" y="67"/>
      </p:cViewPr>
      <p:guideLst>
        <p:guide orient="horz" pos="2160"/>
        <p:guide pos="2880"/>
        <p:guide orient="horz" pos="4110"/>
        <p:guide orient="horz" pos="307"/>
        <p:guide pos="5420"/>
        <p:guide pos="340"/>
      </p:guideLst>
    </p:cSldViewPr>
  </p:slideViewPr>
  <p:outlineViewPr>
    <p:cViewPr>
      <p:scale>
        <a:sx n="33" d="100"/>
        <a:sy n="33" d="100"/>
      </p:scale>
      <p:origin x="0" y="-13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Kolom1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f>Blad1!$A$2:$A$6</c:f>
              <c:strCache>
                <c:ptCount val="5"/>
                <c:pt idx="0">
                  <c:v>geen idee</c:v>
                </c:pt>
                <c:pt idx="1">
                  <c:v>0-1 glas</c:v>
                </c:pt>
                <c:pt idx="2">
                  <c:v>2 glazen</c:v>
                </c:pt>
                <c:pt idx="3">
                  <c:v>3 glazen</c:v>
                </c:pt>
                <c:pt idx="4">
                  <c:v>4 glazen of meer</c:v>
                </c:pt>
              </c:strCache>
            </c:strRef>
          </c:cat>
          <c:val>
            <c:numRef>
              <c:f>Blad1!$B$2:$B$6</c:f>
              <c:numCache>
                <c:formatCode>General</c:formatCode>
                <c:ptCount val="5"/>
                <c:pt idx="0">
                  <c:v>25.2</c:v>
                </c:pt>
                <c:pt idx="1">
                  <c:v>29.5</c:v>
                </c:pt>
                <c:pt idx="2">
                  <c:v>39.299999999999997</c:v>
                </c:pt>
                <c:pt idx="3">
                  <c:v>4.2</c:v>
                </c:pt>
                <c:pt idx="4">
                  <c:v>1.7</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1637DC1-76DF-4F06-A5B8-43B205982B89}" type="datetime1">
              <a:rPr lang="nl-NL" smtClean="0"/>
              <a:t>8-11-2017</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5EACE26-1B65-405B-848C-831F369562D3}" type="slidenum">
              <a:rPr lang="nl-NL"/>
              <a:pPr>
                <a:defRPr/>
              </a:pPr>
              <a:t>‹nr.›</a:t>
            </a:fld>
            <a:endParaRPr lang="nl-NL"/>
          </a:p>
        </p:txBody>
      </p:sp>
    </p:spTree>
    <p:extLst>
      <p:ext uri="{BB962C8B-B14F-4D97-AF65-F5344CB8AC3E}">
        <p14:creationId xmlns:p14="http://schemas.microsoft.com/office/powerpoint/2010/main" val="59039263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4E720CB-2621-442C-9DD9-DC3950B74F8B}" type="datetime1">
              <a:rPr lang="nl-NL" smtClean="0"/>
              <a:t>8-11-2017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nl-NL" noProof="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90A2660-1B25-4C3D-A101-C5C90DF2248D}" type="slidenum">
              <a:rPr lang="nl-NL"/>
              <a:pPr>
                <a:defRPr/>
              </a:pPr>
              <a:t>‹nr.›</a:t>
            </a:fld>
            <a:endParaRPr lang="nl-NL"/>
          </a:p>
        </p:txBody>
      </p:sp>
    </p:spTree>
    <p:extLst>
      <p:ext uri="{BB962C8B-B14F-4D97-AF65-F5344CB8AC3E}">
        <p14:creationId xmlns:p14="http://schemas.microsoft.com/office/powerpoint/2010/main" val="243047013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Ook bij NIVEL Zorgregistraties</a:t>
            </a:r>
            <a:r>
              <a:rPr lang="nl-NL" baseline="0" dirty="0" smtClean="0"/>
              <a:t> zien we dat bij totale groep 55-plussers vaker een diagnose problematisch alcoholgebruik is vastgelegd in vergelijking met jongere volwassenen (18-54 jaar).</a:t>
            </a:r>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6</a:t>
            </a:fld>
            <a:endParaRPr lang="nl-NL"/>
          </a:p>
        </p:txBody>
      </p:sp>
    </p:spTree>
    <p:extLst>
      <p:ext uri="{BB962C8B-B14F-4D97-AF65-F5344CB8AC3E}">
        <p14:creationId xmlns:p14="http://schemas.microsoft.com/office/powerpoint/2010/main" val="1456130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Ze willen afvallen, willen op een gezonde manier oud worden, of zijn zeer bewust met hun gezondheid en levensstijl bezig en het drinken van alcohol past daar in hun ogen niet bij. </a:t>
            </a:r>
          </a:p>
          <a:p>
            <a:r>
              <a:rPr lang="nl-NL" sz="1200" b="0" i="0" u="none" strike="noStrike" kern="1200" baseline="0" dirty="0" smtClean="0">
                <a:solidFill>
                  <a:schemeClr val="tx1"/>
                </a:solidFill>
                <a:latin typeface="+mn-lt"/>
                <a:ea typeface="+mn-ea"/>
                <a:cs typeface="+mn-cs"/>
              </a:rPr>
              <a:t>Of hun bezigheden brengen verantwoordelijkheden met zich mee (bijvoorbeeld oppassen op de kleinkinderen), waardoor het ook niet wenselijk is dat ze drinken. </a:t>
            </a:r>
          </a:p>
          <a:p>
            <a:r>
              <a:rPr lang="nl-NL" sz="1200" b="0" i="0" u="none" strike="noStrike" kern="1200" baseline="0" dirty="0" smtClean="0">
                <a:solidFill>
                  <a:schemeClr val="tx1"/>
                </a:solidFill>
                <a:latin typeface="+mn-lt"/>
                <a:ea typeface="+mn-ea"/>
                <a:cs typeface="+mn-cs"/>
              </a:rPr>
              <a:t>Bijvoorbeeld moeten afvallen omdat ze suikerziekte hebben, omdat ze lichamelijke gevolgen merken van het drinken van alcohol (hoofdpijn, slecht slapen), of omdat ze zich bewust worden dat het een gewoonte is geworden die niet gezond is. </a:t>
            </a:r>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15</a:t>
            </a:fld>
            <a:endParaRPr lang="nl-NL"/>
          </a:p>
        </p:txBody>
      </p:sp>
    </p:spTree>
    <p:extLst>
      <p:ext uri="{BB962C8B-B14F-4D97-AF65-F5344CB8AC3E}">
        <p14:creationId xmlns:p14="http://schemas.microsoft.com/office/powerpoint/2010/main" val="1069520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Hulp van de omgeving is voor 55-plussers helpend om te minderen. Dat kan zijn doordat anderen er rekening mee houden dat de oudere minder wil drinken, dat ze de oudere complimenteren, maar ook doordat anderen in de omgeving zelf ook gematigd zijn in hun alcoholgebruik en daarmee het goede voorbeeld geven voor de oudere. Daarnaast zijn activiteiten met anderen een goede afleiding om niet te drinken. </a:t>
            </a:r>
          </a:p>
          <a:p>
            <a:r>
              <a:rPr lang="nl-NL" sz="1200" b="0" i="0" u="none" strike="noStrike" kern="1200" baseline="0" dirty="0" smtClean="0">
                <a:solidFill>
                  <a:schemeClr val="tx1"/>
                </a:solidFill>
                <a:latin typeface="+mn-lt"/>
                <a:ea typeface="+mn-ea"/>
                <a:cs typeface="+mn-cs"/>
              </a:rPr>
              <a:t>Intern gemotiveerd: verschillend waaruit gehaald (bijv. geboorte kleinkind, ‘zo voelen’), dwingen helpt niet</a:t>
            </a:r>
          </a:p>
          <a:p>
            <a:r>
              <a:rPr lang="nl-NL" sz="1200" b="0" i="0" u="none" strike="noStrike" kern="1200" baseline="0" dirty="0" smtClean="0">
                <a:solidFill>
                  <a:schemeClr val="tx1"/>
                </a:solidFill>
                <a:latin typeface="+mn-lt"/>
                <a:ea typeface="+mn-ea"/>
                <a:cs typeface="+mn-cs"/>
              </a:rPr>
              <a:t>Wilskracht: </a:t>
            </a:r>
            <a:r>
              <a:rPr lang="nl-NL" dirty="0" smtClean="0"/>
              <a:t>Er moet een knop om, je moet jezelf grenzen stellen en dat is belangrijk om te slagen in het minderen. </a:t>
            </a:r>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16</a:t>
            </a:fld>
            <a:endParaRPr lang="nl-NL"/>
          </a:p>
        </p:txBody>
      </p:sp>
    </p:spTree>
    <p:extLst>
      <p:ext uri="{BB962C8B-B14F-4D97-AF65-F5344CB8AC3E}">
        <p14:creationId xmlns:p14="http://schemas.microsoft.com/office/powerpoint/2010/main" val="146892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17</a:t>
            </a:fld>
            <a:endParaRPr lang="nl-NL"/>
          </a:p>
        </p:txBody>
      </p:sp>
    </p:spTree>
    <p:extLst>
      <p:ext uri="{BB962C8B-B14F-4D97-AF65-F5344CB8AC3E}">
        <p14:creationId xmlns:p14="http://schemas.microsoft.com/office/powerpoint/2010/main" val="241272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eenzaamheid, nergens meer komen, onvoldoende kennis over de nadelige gevolgen van alcohol (o.a. gedachte dat je er lekker van gaat slapen), verlies van structuur (later naar bed kunnen gaan, waardoor je ook meer drinkt op een avond), verdoven, trauma uit jeugd, beschikbaarheid van alcohol en het idee dat gecontroleerd drinken kan. Ook hier zijn verschillende levensgebeurtenissen en factoren genoemd die stress met zich meebrengen welke reden zijn om te drinken: overlijden dierbare, scheiding van persoon zelf of kind, mantelzorgen, ernstige ziekte (van zichzelf of dierbare), pensionering en verhuizing. genetische aanleg (‘het zit in de familie’), depressie (alcohol dempt op korte termijn gevoelens van angst en depressie. En als je depressief bent interesseert niks je, dus wat maakt het dan uit dat je teveel drinkt), en ermee opgegroeid zijn. </a:t>
            </a:r>
          </a:p>
          <a:p>
            <a:r>
              <a:rPr lang="nl-NL" sz="1200" b="0" i="1" u="none" strike="noStrike" kern="1200" baseline="0" dirty="0" smtClean="0">
                <a:solidFill>
                  <a:schemeClr val="tx1"/>
                </a:solidFill>
                <a:latin typeface="+mn-lt"/>
                <a:ea typeface="+mn-ea"/>
                <a:cs typeface="+mn-cs"/>
              </a:rPr>
              <a:t>“ Alcoholgebruik merkte ze niet veel van. Ja pa drinkt stevig, maar ik zie hem geen gekke dingen doen of zeggen of lallen.” Oudere </a:t>
            </a:r>
            <a:endParaRPr lang="nl-NL" sz="1200" b="0" i="0" u="none" strike="noStrike" kern="1200" baseline="0" dirty="0" smtClean="0">
              <a:solidFill>
                <a:schemeClr val="tx1"/>
              </a:solidFill>
              <a:latin typeface="+mn-lt"/>
              <a:ea typeface="+mn-ea"/>
              <a:cs typeface="+mn-cs"/>
            </a:endParaRPr>
          </a:p>
          <a:p>
            <a:r>
              <a:rPr lang="nl-NL" sz="1200" b="0" i="1" u="none" strike="noStrike" kern="1200" baseline="0" dirty="0" smtClean="0">
                <a:solidFill>
                  <a:schemeClr val="tx1"/>
                </a:solidFill>
                <a:latin typeface="+mn-lt"/>
                <a:ea typeface="+mn-ea"/>
                <a:cs typeface="+mn-cs"/>
              </a:rPr>
              <a:t>“ En we hebben ook nooit problemen gehad, of wat dan ook. Er is nooit ruzie geweest of ik ben nooit uit mijn slof geschoten, of de bekende symptomen van een alcoholist. Die had ik niet.“ Oudere </a:t>
            </a:r>
            <a:endParaRPr lang="nl-NL" sz="1200" b="0" i="0" u="none" strike="noStrike" kern="1200" baseline="0" dirty="0" smtClean="0">
              <a:solidFill>
                <a:schemeClr val="tx1"/>
              </a:solidFill>
              <a:latin typeface="+mn-lt"/>
              <a:ea typeface="+mn-ea"/>
              <a:cs typeface="+mn-cs"/>
            </a:endParaRPr>
          </a:p>
          <a:p>
            <a:r>
              <a:rPr lang="nl-NL" sz="1200" b="0" i="1" u="none" strike="noStrike" kern="1200" baseline="0" dirty="0" smtClean="0">
                <a:solidFill>
                  <a:schemeClr val="tx1"/>
                </a:solidFill>
                <a:latin typeface="+mn-lt"/>
                <a:ea typeface="+mn-ea"/>
                <a:cs typeface="+mn-cs"/>
              </a:rPr>
              <a:t>“ In tegenstelling tot de meeste mensen met een alcoholverslaving, zie ik bij mensen boven de 55 dat dat over het algemeen keurige mensen zijn. Niet de klassieke persoon uit de sociale verslaafdenzorg, die daar jaar in, jaar uit komt, totaal verwaarloosd, stinkend en nou ja, jullie kunnen je daar denk ik allemaal wel iets bij voorstellen. In deze doelgroep zijn het juist keurige mensen zoals jij en ik.” Professional </a:t>
            </a:r>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18</a:t>
            </a:fld>
            <a:endParaRPr lang="nl-NL"/>
          </a:p>
        </p:txBody>
      </p:sp>
    </p:spTree>
    <p:extLst>
      <p:ext uri="{BB962C8B-B14F-4D97-AF65-F5344CB8AC3E}">
        <p14:creationId xmlns:p14="http://schemas.microsoft.com/office/powerpoint/2010/main" val="1285606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r>
              <a:rPr lang="nl-NL" sz="1200" b="0" i="0" u="none" strike="noStrike" kern="1200" baseline="0" dirty="0" smtClean="0">
                <a:solidFill>
                  <a:schemeClr val="tx1"/>
                </a:solidFill>
                <a:latin typeface="+mn-lt"/>
                <a:ea typeface="+mn-ea"/>
                <a:cs typeface="+mn-cs"/>
              </a:rPr>
              <a:t>problemen met de lever of een hartinfarct, of algehele lichamelijke malaise </a:t>
            </a:r>
          </a:p>
          <a:p>
            <a:r>
              <a:rPr lang="nl-NL" sz="1200" b="0" i="1" u="none" strike="noStrike" kern="1200" baseline="0" dirty="0" smtClean="0">
                <a:solidFill>
                  <a:schemeClr val="tx1"/>
                </a:solidFill>
                <a:latin typeface="+mn-lt"/>
                <a:ea typeface="+mn-ea"/>
                <a:cs typeface="+mn-cs"/>
              </a:rPr>
              <a:t>“ Mijn huisarts zei dat ik er wat aan moest gaan doen en dat het nog niet te laat was. In mijn bloed zag ze dat ik veel dronk. En dat het niet goed was, dat het verkeerd met me zou aflopen, lichamelijk.” Oudere </a:t>
            </a:r>
            <a:endParaRPr lang="nl-NL" sz="1200" b="0" i="0" u="none" strike="noStrike" kern="1200" baseline="0" dirty="0" smtClean="0">
              <a:solidFill>
                <a:schemeClr val="tx1"/>
              </a:solidFill>
              <a:latin typeface="+mn-lt"/>
              <a:ea typeface="+mn-ea"/>
              <a:cs typeface="+mn-cs"/>
            </a:endParaRPr>
          </a:p>
          <a:p>
            <a:r>
              <a:rPr lang="nl-NL" sz="1200" b="0" i="1" u="none" strike="noStrike" kern="1200" baseline="0" dirty="0" smtClean="0">
                <a:solidFill>
                  <a:schemeClr val="tx1"/>
                </a:solidFill>
                <a:latin typeface="+mn-lt"/>
                <a:ea typeface="+mn-ea"/>
                <a:cs typeface="+mn-cs"/>
              </a:rPr>
              <a:t>“ Hier in huis ging het ook niet helemaal goed meer. Ik kreeg kwade dronken. Dus mijn vrouw begon ook te sputteren van als dat zo doorgaat dan bekijk je het maar.” Oudere </a:t>
            </a:r>
            <a:endParaRPr lang="nl-NL" sz="1200" b="0" i="0" u="none" strike="noStrike" kern="1200" baseline="0" dirty="0" smtClean="0">
              <a:solidFill>
                <a:schemeClr val="tx1"/>
              </a:solidFill>
              <a:latin typeface="+mn-lt"/>
              <a:ea typeface="+mn-ea"/>
              <a:cs typeface="+mn-cs"/>
            </a:endParaRPr>
          </a:p>
          <a:p>
            <a:r>
              <a:rPr lang="nl-NL" sz="1200" b="0" i="1" u="none" strike="noStrike" kern="1200" baseline="0" dirty="0" smtClean="0">
                <a:solidFill>
                  <a:schemeClr val="tx1"/>
                </a:solidFill>
                <a:latin typeface="+mn-lt"/>
                <a:ea typeface="+mn-ea"/>
                <a:cs typeface="+mn-cs"/>
              </a:rPr>
              <a:t>“ Dan dronk ik door en werd ik boos op alles en iedereen en natuurlijk ook op mijn vrouw. Ik zei dus dingen die ik de volgende dag niet eens wist. Ze zegt, je hebt dit gezegd tegen me, je hebt dat gezegd, je hebt me vastgepakt. En dat wist ik niet eens meer dat ik dat gedaan had. Dus toen dacht ik nu wordt het te gek.” Oudere </a:t>
            </a:r>
            <a:endParaRPr lang="nl-NL" sz="1200" b="0" i="0" u="none" strike="noStrike" kern="1200" baseline="0" dirty="0" smtClean="0">
              <a:solidFill>
                <a:schemeClr val="tx1"/>
              </a:solidFill>
              <a:latin typeface="+mn-lt"/>
              <a:ea typeface="+mn-ea"/>
              <a:cs typeface="+mn-cs"/>
            </a:endParaRPr>
          </a:p>
          <a:p>
            <a:r>
              <a:rPr lang="nl-NL" sz="1200" b="0" i="1" u="none" strike="noStrike" kern="1200" baseline="0" dirty="0" smtClean="0">
                <a:solidFill>
                  <a:schemeClr val="tx1"/>
                </a:solidFill>
                <a:latin typeface="+mn-lt"/>
                <a:ea typeface="+mn-ea"/>
                <a:cs typeface="+mn-cs"/>
              </a:rPr>
              <a:t>“ Door de partner. Extern gemotiveerd zijn. Kinderen die gaan zeggen van, ja, als jij elke keer lam bent, dan krijg je je kleinkinderen niet meer te zien. Het is vaak toch met externe motivatie dat ze binnenkomen.” Professional </a:t>
            </a:r>
          </a:p>
          <a:p>
            <a:endParaRPr lang="nl-NL" sz="1200" b="0" i="1" u="none" strike="noStrike" kern="1200" baseline="0" dirty="0" smtClean="0">
              <a:solidFill>
                <a:schemeClr val="tx1"/>
              </a:solidFill>
              <a:latin typeface="+mn-lt"/>
              <a:ea typeface="+mn-ea"/>
              <a:cs typeface="+mn-cs"/>
            </a:endParaRPr>
          </a:p>
          <a:p>
            <a:r>
              <a:rPr lang="nl-NL" sz="1200" b="0" i="1" u="none" strike="noStrike" kern="1200" baseline="0" dirty="0" smtClean="0">
                <a:solidFill>
                  <a:schemeClr val="tx1"/>
                </a:solidFill>
                <a:latin typeface="+mn-lt"/>
                <a:ea typeface="+mn-ea"/>
                <a:cs typeface="+mn-cs"/>
              </a:rPr>
              <a:t>“Je krijgt toch een stempel.” Oudere </a:t>
            </a:r>
            <a:endParaRPr lang="nl-NL" sz="1200" b="0" i="0" u="none" strike="noStrike" kern="1200" baseline="0" dirty="0" smtClean="0">
              <a:solidFill>
                <a:schemeClr val="tx1"/>
              </a:solidFill>
              <a:latin typeface="+mn-lt"/>
              <a:ea typeface="+mn-ea"/>
              <a:cs typeface="+mn-cs"/>
            </a:endParaRPr>
          </a:p>
          <a:p>
            <a:r>
              <a:rPr lang="nl-NL" sz="1200" b="0" i="1" u="none" strike="noStrike" kern="1200" baseline="0" dirty="0" smtClean="0">
                <a:solidFill>
                  <a:schemeClr val="tx1"/>
                </a:solidFill>
                <a:latin typeface="+mn-lt"/>
                <a:ea typeface="+mn-ea"/>
                <a:cs typeface="+mn-cs"/>
              </a:rPr>
              <a:t>“ Bijvoorbeeld roken is ook een verslaving, maar als je zegt ik ben een roker, is dat lang niet zo erg als wanneer zegt ik ben alcoholist.” Oudere </a:t>
            </a:r>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Ook zien ze op tegen stoppen. </a:t>
            </a:r>
          </a:p>
          <a:p>
            <a:r>
              <a:rPr lang="nl-NL" sz="1200" b="0" i="1" u="none" strike="noStrike" kern="1200" baseline="0" dirty="0" smtClean="0">
                <a:solidFill>
                  <a:schemeClr val="tx1"/>
                </a:solidFill>
                <a:latin typeface="+mn-lt"/>
                <a:ea typeface="+mn-ea"/>
                <a:cs typeface="+mn-cs"/>
              </a:rPr>
              <a:t>“ Dat heeft het wel tegengehouden dat ik het aan de kaart ben gaan stellen. Dat ik er gewoon voor altijd mee op moet houden.” Oudere</a:t>
            </a:r>
            <a:endParaRPr lang="nl-NL" dirty="0" smtClean="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19</a:t>
            </a:fld>
            <a:endParaRPr lang="nl-NL"/>
          </a:p>
        </p:txBody>
      </p:sp>
    </p:spTree>
    <p:extLst>
      <p:ext uri="{BB962C8B-B14F-4D97-AF65-F5344CB8AC3E}">
        <p14:creationId xmlns:p14="http://schemas.microsoft.com/office/powerpoint/2010/main" val="756596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0000" lnSpcReduction="20000"/>
          </a:bodyPr>
          <a:lstStyle/>
          <a:p>
            <a:r>
              <a:rPr lang="nl-NL" sz="1200" b="0" i="0" u="none" strike="noStrike" kern="1200" baseline="0" dirty="0" smtClean="0">
                <a:solidFill>
                  <a:schemeClr val="tx1"/>
                </a:solidFill>
                <a:latin typeface="+mn-lt"/>
                <a:ea typeface="+mn-ea"/>
                <a:cs typeface="+mn-cs"/>
              </a:rPr>
              <a:t>Uit de resultaten van het onderzoek (interviews en vragenlijst Ouderenpanel) blijkt dat 55-plussers zich weinig bewust zijn van de negatieve gevolgen van alcohol voor de gezondheid. Daarnaast is de huidige norm voor verantwoord alcoholgebruik bij slechts een klein deel bekend (interviews en vragenlijst Ouderenpanel). Zo heeft het grootste deel van de 55-plussers nog de oude norm van 2 glazen per dag voor ogen en naarmate de leeftijd hoger wordt, geeft een steeds grotere groep aan überhaupt geen idee te hebben van wat de norm is. Ook vindt 75% van de 55-plussers niet dat alcohol verslavend is en ruim 80% denkt niet dat alcohol ongezond is. Een campagne gericht op het bewustmaken van de algemene bevolking van de norm voor verantwoord alcoholgebruik en de negatieve gevolgen van alcoholgebruik voor de gezondheid, die specifiek aansluit bij 55-plussers, strekt tot de aanbeveling. Aandachtspunt volgens de ouderen zelf is om daarbij niet te moraliseren of betuttelend over te komen. Een campagne gericht op een gezonde leefstijl in het algemeen is ook het overwegen waard aangezien de groep ouderen die overmatig drinkt ook degenen zijn die roken en fysiek niet zo actief zijn. Bewegen is daarbij een belangrijk onderdeel, want als je beweegt heb je last van roken en drinken, waardoor je dit als ‘vanzelf’ minder gaat doen. Als je beweegt en actief bent heb je bovendien meer te doen, waardoor je geen tijd hebt om uit verveling te gaan drinken. </a:t>
            </a:r>
          </a:p>
          <a:p>
            <a:r>
              <a:rPr lang="nl-NL" sz="1200" b="0" i="0" u="none" strike="noStrike" kern="1200" baseline="0" dirty="0" smtClean="0">
                <a:solidFill>
                  <a:schemeClr val="tx1"/>
                </a:solidFill>
                <a:latin typeface="+mn-lt"/>
                <a:ea typeface="+mn-ea"/>
                <a:cs typeface="+mn-cs"/>
              </a:rPr>
              <a:t>Uit de cijfers van de </a:t>
            </a:r>
            <a:r>
              <a:rPr lang="nl-NL" sz="1200" b="0" i="0" u="none" strike="noStrike" kern="1200" baseline="0" dirty="0" err="1" smtClean="0">
                <a:solidFill>
                  <a:schemeClr val="tx1"/>
                </a:solidFill>
                <a:latin typeface="+mn-lt"/>
                <a:ea typeface="+mn-ea"/>
                <a:cs typeface="+mn-cs"/>
              </a:rPr>
              <a:t>Nivel</a:t>
            </a:r>
            <a:r>
              <a:rPr lang="nl-NL" sz="1200" b="0" i="0" u="none" strike="noStrike" kern="1200" baseline="0" dirty="0" smtClean="0">
                <a:solidFill>
                  <a:schemeClr val="tx1"/>
                </a:solidFill>
                <a:latin typeface="+mn-lt"/>
                <a:ea typeface="+mn-ea"/>
                <a:cs typeface="+mn-cs"/>
              </a:rPr>
              <a:t> Zorgregistraties eerste lijn blijkt dat het percentage 55-plussers waarbij de huisarts alcoholproblematiek registreert 0,85% is. De cijfers uit de bevolkingsstudies en het Ouderenpanel van overmatig gebruik bij 55-plussers, variërend van 6,7% tot 12,6%, roept de vraag op of dit percentage niet hoger zou moeten zijn. Daarnaast geven ouderen in de interviews aan dat de huisarts weinig naar hun alcoholgebruik vraagt, en ook de zorgverleners geven aan dat de huisarts of andere hulpverleners hier meer alert op zouden moeten zijn. Bij ouderen wordt het vaststellen van alcoholproblematiek bemoeilijkt door onder andere stigma, </a:t>
            </a:r>
            <a:r>
              <a:rPr lang="nl-NL" sz="1200" b="0" i="0" u="none" strike="noStrike" kern="1200" baseline="0" dirty="0" err="1" smtClean="0">
                <a:solidFill>
                  <a:schemeClr val="tx1"/>
                </a:solidFill>
                <a:latin typeface="+mn-lt"/>
                <a:ea typeface="+mn-ea"/>
                <a:cs typeface="+mn-cs"/>
              </a:rPr>
              <a:t>ageism</a:t>
            </a:r>
            <a:r>
              <a:rPr lang="nl-NL" sz="1200" b="0" i="0" u="none" strike="noStrike" kern="1200" baseline="0" dirty="0" smtClean="0">
                <a:solidFill>
                  <a:schemeClr val="tx1"/>
                </a:solidFill>
                <a:latin typeface="+mn-lt"/>
                <a:ea typeface="+mn-ea"/>
                <a:cs typeface="+mn-cs"/>
              </a:rPr>
              <a:t> (het idee dat het bij het ouder worden hoort of het toch niet meer uitmaakt omdat iemand al oud is) en onderrapportage over het gebruik door de oudere (Wilson e.a., 2015). Het bespreekbaar maken van alcoholgebruik blijkt lastig (Bransen, 2016). Niet alleen het ter sprake brengen, maar ook erop doorvragen en niet met een ‘het gaat goed’ genoegen nemen lijkt van belang, evenals het gebruik van screeningstools. </a:t>
            </a:r>
          </a:p>
          <a:p>
            <a:r>
              <a:rPr lang="nl-NL" sz="1200" b="0" i="0" u="none" strike="noStrike" kern="1200" baseline="0" dirty="0" smtClean="0">
                <a:solidFill>
                  <a:schemeClr val="tx1"/>
                </a:solidFill>
                <a:latin typeface="+mn-lt"/>
                <a:ea typeface="+mn-ea"/>
                <a:cs typeface="+mn-cs"/>
              </a:rPr>
              <a:t>Training van professionals hierin is wenselijk. Een eerste stap kan zijn om gebruik te maken van de bureaukaart die voor huisarts en POH-GGZ is ontwikkeld om alcohol bespreekbaar te maken. Deze is overigens niet specifiek gericht op het bespreekbaar maken van alcoholgebruik bij 55-plussers (Trimbos-instituut, 2017). Daarnaast is het van belang dat zorgverleners extra alert zijn op het alcoholgebruik van 55-plussers wanneer er een ingrijpende levensgebeurtenis plaatsvindt bij de oudere, zoals verlies van een dierbare, pensionering, relatieproblemen (bij een kind) of het bieden van mantelzorg. Uit de interviews met ouderen en zorgverleners blijkt dat zulke levensgebeurtenissen reden zijn voor ouderen om meer alcohol te gaan drinken. </a:t>
            </a:r>
          </a:p>
          <a:p>
            <a:endParaRPr lang="nl-NL" sz="1200" b="0" i="0" u="none" strike="noStrike" kern="1200" baseline="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b="0" i="0" u="none" strike="noStrike" kern="1200" baseline="0" dirty="0" smtClean="0">
                <a:solidFill>
                  <a:schemeClr val="tx1"/>
                </a:solidFill>
                <a:latin typeface="+mn-lt"/>
                <a:ea typeface="+mn-ea"/>
                <a:cs typeface="+mn-cs"/>
              </a:rPr>
              <a:t>Er zijn beperkt laagdrempelige preventieve interventies beschikbaar voor 55-plussers gericht op het verminderen van overmatig alcoholgebruik. De zorgverleners die wij gesproken hebben geven aan dat zij graag meer interventies zouden willen hebben om aan te bieden aan een oudere met overmatig alcoholgebruik. Het strekt daarom tot de aanbeveling om te kijken hoe bestaande preventieve interventies gericht op alcoholgebruik beter aan kunnen sluiten bij ouderen en welk nieuw aanbod eventueel nodig is. Dit geldt voor het hele spectrum van preventie, van universele tot geïndiceerde preventie.  Ten slotte, gezien de verschillende risicogroepen die zich aftekenen, is het van belang om een breed palet aan preventieve interventies te hebben. Aangezien bij de ene groep andere aanpakken voor de hand liggen dan bij de andere. Zo is bij mensen met een angststoornis een rol voor de GGZ weggelegd in de aanpak van overmatig alcoholgebruik, bij eenzaamheidsdrinkers kan worden aangesloten bij initiatieven voor preventie van eenzaamheid, en voor gezelschapsdrinkers is maatschappelijke preventie (kennistoename/ bewustwording) meer geëigend. Ook kan gedacht worden aan een brede leefstijlaanpak, waar alcoholgebruik onderdeel van uitmaakt. </a:t>
            </a:r>
            <a:endParaRPr lang="nl-NL" dirty="0" smtClean="0"/>
          </a:p>
          <a:p>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20</a:t>
            </a:fld>
            <a:endParaRPr lang="nl-NL"/>
          </a:p>
        </p:txBody>
      </p:sp>
    </p:spTree>
    <p:extLst>
      <p:ext uri="{BB962C8B-B14F-4D97-AF65-F5344CB8AC3E}">
        <p14:creationId xmlns:p14="http://schemas.microsoft.com/office/powerpoint/2010/main" val="3293410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baseline="0" dirty="0" smtClean="0"/>
              <a:t>Vraag: Als u dit zo hoort, veel informatie gekregen, wat is blijven hangen? Wat vond u opvallen? Wat is iets waar u wellicht wat mee wilt gaan doen in uw praktijk?</a:t>
            </a:r>
            <a:endParaRPr lang="nl-NL" dirty="0" smtClean="0"/>
          </a:p>
          <a:p>
            <a:r>
              <a:rPr lang="nl-NL" dirty="0" smtClean="0"/>
              <a:t>Vraag: Als u dit zo hoort,</a:t>
            </a:r>
            <a:r>
              <a:rPr lang="nl-NL" baseline="0" dirty="0" smtClean="0"/>
              <a:t> dit beeld over alcoholgebruik bij 55-plussers, denkt u dan dat daar iets mee moet? Zo ja, wat?</a:t>
            </a:r>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21</a:t>
            </a:fld>
            <a:endParaRPr lang="nl-NL"/>
          </a:p>
        </p:txBody>
      </p:sp>
    </p:spTree>
    <p:extLst>
      <p:ext uri="{BB962C8B-B14F-4D97-AF65-F5344CB8AC3E}">
        <p14:creationId xmlns:p14="http://schemas.microsoft.com/office/powerpoint/2010/main" val="364564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Ook uit NIVEL</a:t>
            </a:r>
            <a:r>
              <a:rPr lang="nl-NL" baseline="0" dirty="0" smtClean="0"/>
              <a:t> Zorgregistraties zijn mensen met ICPC-code vooral man en 55-64 jaar.</a:t>
            </a:r>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7</a:t>
            </a:fld>
            <a:endParaRPr lang="nl-NL"/>
          </a:p>
        </p:txBody>
      </p:sp>
    </p:spTree>
    <p:extLst>
      <p:ext uri="{BB962C8B-B14F-4D97-AF65-F5344CB8AC3E}">
        <p14:creationId xmlns:p14="http://schemas.microsoft.com/office/powerpoint/2010/main" val="424624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t>
            </a:r>
            <a:r>
              <a:rPr lang="nl-NL" baseline="0" dirty="0" smtClean="0"/>
              <a:t> niet-drinkers neemt toe en overmatige drinkers neemt af.</a:t>
            </a:r>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8</a:t>
            </a:fld>
            <a:endParaRPr lang="nl-NL"/>
          </a:p>
        </p:txBody>
      </p:sp>
    </p:spTree>
    <p:extLst>
      <p:ext uri="{BB962C8B-B14F-4D97-AF65-F5344CB8AC3E}">
        <p14:creationId xmlns:p14="http://schemas.microsoft.com/office/powerpoint/2010/main" val="88267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Ook bij NIVEL</a:t>
            </a:r>
            <a:r>
              <a:rPr lang="nl-NL" baseline="0" dirty="0" smtClean="0"/>
              <a:t> Zorgregistraties: hoe hoger leeftijd, hoe minder diagnose problematische alcoholgebruik wordt geregistreerd in 2015: </a:t>
            </a:r>
            <a:br>
              <a:rPr lang="nl-NL" baseline="0" dirty="0" smtClean="0"/>
            </a:br>
            <a:r>
              <a:rPr lang="nl-NL" baseline="0" dirty="0" smtClean="0"/>
              <a:t>55-64: 1,13</a:t>
            </a:r>
          </a:p>
          <a:p>
            <a:r>
              <a:rPr lang="nl-NL" baseline="0" dirty="0" smtClean="0"/>
              <a:t>65-74: 0,82</a:t>
            </a:r>
          </a:p>
          <a:p>
            <a:r>
              <a:rPr lang="nl-NL" baseline="0" dirty="0" smtClean="0"/>
              <a:t>75-84: 0,46</a:t>
            </a:r>
          </a:p>
          <a:p>
            <a:r>
              <a:rPr lang="nl-NL" baseline="0" dirty="0" smtClean="0"/>
              <a:t>85+: 0,31</a:t>
            </a:r>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9</a:t>
            </a:fld>
            <a:endParaRPr lang="nl-NL"/>
          </a:p>
        </p:txBody>
      </p:sp>
    </p:spTree>
    <p:extLst>
      <p:ext uri="{BB962C8B-B14F-4D97-AF65-F5344CB8AC3E}">
        <p14:creationId xmlns:p14="http://schemas.microsoft.com/office/powerpoint/2010/main" val="3271232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Ook bij NIVEL</a:t>
            </a:r>
            <a:r>
              <a:rPr lang="nl-NL" baseline="0" dirty="0" smtClean="0"/>
              <a:t> Zorgregistraties: hoe hoger leeftijd, hoe minder diagnose problematische alcoholgebruik wordt geregistreerd in 2015: </a:t>
            </a:r>
            <a:br>
              <a:rPr lang="nl-NL" baseline="0" dirty="0" smtClean="0"/>
            </a:br>
            <a:r>
              <a:rPr lang="nl-NL" baseline="0" dirty="0" smtClean="0"/>
              <a:t>55-64: 1,13</a:t>
            </a:r>
          </a:p>
          <a:p>
            <a:r>
              <a:rPr lang="nl-NL" baseline="0" dirty="0" smtClean="0"/>
              <a:t>65-74: 0,82</a:t>
            </a:r>
          </a:p>
          <a:p>
            <a:r>
              <a:rPr lang="nl-NL" baseline="0" dirty="0" smtClean="0"/>
              <a:t>75-84: 0,46</a:t>
            </a:r>
          </a:p>
          <a:p>
            <a:r>
              <a:rPr lang="nl-NL" baseline="0" dirty="0" smtClean="0"/>
              <a:t>85+: 0,31</a:t>
            </a:r>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10</a:t>
            </a:fld>
            <a:endParaRPr lang="nl-NL"/>
          </a:p>
        </p:txBody>
      </p:sp>
    </p:spTree>
    <p:extLst>
      <p:ext uri="{BB962C8B-B14F-4D97-AF65-F5344CB8AC3E}">
        <p14:creationId xmlns:p14="http://schemas.microsoft.com/office/powerpoint/2010/main" val="146675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Gevraagd of ze afgelopen half jaar medicijnen hebben gebruikt</a:t>
            </a:r>
            <a:r>
              <a:rPr lang="nl-NL" baseline="0" dirty="0" smtClean="0"/>
              <a:t>, zoals slaapmiddelen, medicijnen om rustig te worden of pijnstillers</a:t>
            </a:r>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11</a:t>
            </a:fld>
            <a:endParaRPr lang="nl-NL"/>
          </a:p>
        </p:txBody>
      </p:sp>
    </p:spTree>
    <p:extLst>
      <p:ext uri="{BB962C8B-B14F-4D97-AF65-F5344CB8AC3E}">
        <p14:creationId xmlns:p14="http://schemas.microsoft.com/office/powerpoint/2010/main" val="2897064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12</a:t>
            </a:fld>
            <a:endParaRPr lang="nl-NL"/>
          </a:p>
        </p:txBody>
      </p:sp>
    </p:spTree>
    <p:extLst>
      <p:ext uri="{BB962C8B-B14F-4D97-AF65-F5344CB8AC3E}">
        <p14:creationId xmlns:p14="http://schemas.microsoft.com/office/powerpoint/2010/main" val="238619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13</a:t>
            </a:fld>
            <a:endParaRPr lang="nl-NL"/>
          </a:p>
        </p:txBody>
      </p:sp>
    </p:spTree>
    <p:extLst>
      <p:ext uri="{BB962C8B-B14F-4D97-AF65-F5344CB8AC3E}">
        <p14:creationId xmlns:p14="http://schemas.microsoft.com/office/powerpoint/2010/main" val="3711234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eenzame ouderen drinken volgens hen alcohol omdat: ze zich prettiger gaan voelen door de alcohol, het lange dagen zijn die ze moeten vullen, ze zich vervelen, er toch niemand op let hoeveel ze drinken, geen activiteiten hebben (waardoor ze fysiek minder goed in hun vel zitten, maar ook geen sociale contacten hebben die voor afleiding zorgen), ze verdriet en zorgen willen vergeten, kinderen minder langskomen en de maatschappij individualistischer wordt (het gevoel dat er minder naar ze omgekeken wordt en ze niet meer kunnen bijdragen aan de maatschappij). </a:t>
            </a:r>
          </a:p>
          <a:p>
            <a:r>
              <a:rPr lang="nl-NL" sz="1200" b="0" i="0" u="none" strike="noStrike" kern="1200" baseline="0" dirty="0" smtClean="0">
                <a:solidFill>
                  <a:schemeClr val="tx1"/>
                </a:solidFill>
                <a:latin typeface="+mn-lt"/>
                <a:ea typeface="+mn-ea"/>
                <a:cs typeface="+mn-cs"/>
              </a:rPr>
              <a:t>Ouderen hebben veel vrije tijd en weinig verplichtingen, onder andere doordat ze met pensioen zijn gegaan. Dit bevordert het gebruik van alcohol, enerzijds uit verveling en het ontbreken van een </a:t>
            </a:r>
            <a:r>
              <a:rPr lang="nl-NL" sz="1200" b="0" i="0" u="none" strike="noStrike" kern="1200" baseline="0" dirty="0" err="1" smtClean="0">
                <a:solidFill>
                  <a:schemeClr val="tx1"/>
                </a:solidFill>
                <a:latin typeface="+mn-lt"/>
                <a:ea typeface="+mn-ea"/>
                <a:cs typeface="+mn-cs"/>
              </a:rPr>
              <a:t>daginvulling</a:t>
            </a:r>
            <a:r>
              <a:rPr lang="nl-NL" sz="1200" b="0" i="0" u="none" strike="noStrike" kern="1200" baseline="0" dirty="0" smtClean="0">
                <a:solidFill>
                  <a:schemeClr val="tx1"/>
                </a:solidFill>
                <a:latin typeface="+mn-lt"/>
                <a:ea typeface="+mn-ea"/>
                <a:cs typeface="+mn-cs"/>
              </a:rPr>
              <a:t> en anderzijds omdat ze niemand verantwoording hoeven af te leggen of ze wel of niet alcohol hebben gebruikt en op welk tijdstip van de dag dat is. </a:t>
            </a:r>
            <a:endParaRPr lang="nl-NL" dirty="0"/>
          </a:p>
        </p:txBody>
      </p:sp>
      <p:sp>
        <p:nvSpPr>
          <p:cNvPr id="4" name="Tijdelijke aanduiding voor datum 3"/>
          <p:cNvSpPr>
            <a:spLocks noGrp="1"/>
          </p:cNvSpPr>
          <p:nvPr>
            <p:ph type="dt" idx="10"/>
          </p:nvPr>
        </p:nvSpPr>
        <p:spPr/>
        <p:txBody>
          <a:bodyPr/>
          <a:lstStyle/>
          <a:p>
            <a:pPr>
              <a:defRPr/>
            </a:pPr>
            <a:fld id="{94E720CB-2621-442C-9DD9-DC3950B74F8B}" type="datetime1">
              <a:rPr lang="nl-NL" smtClean="0"/>
              <a:t>8-11-2017</a:t>
            </a:fld>
            <a:endParaRPr lang="nl-NL"/>
          </a:p>
        </p:txBody>
      </p:sp>
      <p:sp>
        <p:nvSpPr>
          <p:cNvPr id="5" name="Tijdelijke aanduiding voor dianummer 4"/>
          <p:cNvSpPr>
            <a:spLocks noGrp="1"/>
          </p:cNvSpPr>
          <p:nvPr>
            <p:ph type="sldNum" sz="quarter" idx="11"/>
          </p:nvPr>
        </p:nvSpPr>
        <p:spPr/>
        <p:txBody>
          <a:bodyPr/>
          <a:lstStyle/>
          <a:p>
            <a:pPr>
              <a:defRPr/>
            </a:pPr>
            <a:fld id="{790A2660-1B25-4C3D-A101-C5C90DF2248D}" type="slidenum">
              <a:rPr lang="nl-NL" smtClean="0"/>
              <a:pPr>
                <a:defRPr/>
              </a:pPr>
              <a:t>14</a:t>
            </a:fld>
            <a:endParaRPr lang="nl-NL"/>
          </a:p>
        </p:txBody>
      </p:sp>
    </p:spTree>
    <p:extLst>
      <p:ext uri="{BB962C8B-B14F-4D97-AF65-F5344CB8AC3E}">
        <p14:creationId xmlns:p14="http://schemas.microsoft.com/office/powerpoint/2010/main" val="4004407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 y="0"/>
            <a:ext cx="9142202" cy="6858000"/>
          </a:xfrm>
          <a:prstGeom prst="rect">
            <a:avLst/>
          </a:prstGeom>
        </p:spPr>
      </p:pic>
      <p:sp>
        <p:nvSpPr>
          <p:cNvPr id="11" name="Titel 1"/>
          <p:cNvSpPr>
            <a:spLocks noGrp="1"/>
          </p:cNvSpPr>
          <p:nvPr>
            <p:ph type="ctrTitle" hasCustomPrompt="1"/>
          </p:nvPr>
        </p:nvSpPr>
        <p:spPr>
          <a:xfrm>
            <a:off x="539749" y="476250"/>
            <a:ext cx="8064501" cy="1470025"/>
          </a:xfrm>
          <a:prstGeom prst="rect">
            <a:avLst/>
          </a:prstGeom>
        </p:spPr>
        <p:txBody>
          <a:bodyPr anchor="ctr" anchorCtr="0"/>
          <a:lstStyle>
            <a:lvl1pPr algn="l">
              <a:defRPr sz="4000" baseline="0">
                <a:solidFill>
                  <a:schemeClr val="bg1"/>
                </a:solidFill>
              </a:defRPr>
            </a:lvl1pPr>
          </a:lstStyle>
          <a:p>
            <a:r>
              <a:rPr lang="nl-NL" dirty="0" smtClean="0"/>
              <a:t>Titel van deze presentatie</a:t>
            </a:r>
            <a:endParaRPr lang="nl-NL" dirty="0"/>
          </a:p>
        </p:txBody>
      </p:sp>
      <p:sp>
        <p:nvSpPr>
          <p:cNvPr id="12" name="Ondertitel 2"/>
          <p:cNvSpPr>
            <a:spLocks noGrp="1"/>
          </p:cNvSpPr>
          <p:nvPr>
            <p:ph type="subTitle" idx="1" hasCustomPrompt="1"/>
          </p:nvPr>
        </p:nvSpPr>
        <p:spPr>
          <a:xfrm>
            <a:off x="539750" y="2132856"/>
            <a:ext cx="8064500" cy="570934"/>
          </a:xfrm>
          <a:prstGeom prst="rect">
            <a:avLst/>
          </a:prstGeom>
        </p:spPr>
        <p:txBody>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Subtitel van de presentatie</a:t>
            </a:r>
            <a:endParaRPr lang="nl-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htergrond Jongen">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7107" y="485301"/>
            <a:ext cx="8067143" cy="5329014"/>
          </a:xfrm>
          <a:prstGeom prst="rect">
            <a:avLst/>
          </a:prstGeom>
        </p:spPr>
      </p:pic>
      <p:sp>
        <p:nvSpPr>
          <p:cNvPr id="6" name="Tijdelijke aanduiding voor voettekst 4"/>
          <p:cNvSpPr>
            <a:spLocks noGrp="1"/>
          </p:cNvSpPr>
          <p:nvPr>
            <p:ph type="ftr" sz="quarter" idx="10"/>
          </p:nvPr>
        </p:nvSpPr>
        <p:spPr>
          <a:xfrm>
            <a:off x="1691680" y="6309320"/>
            <a:ext cx="4032448" cy="365125"/>
          </a:xfrm>
          <a:prstGeom prst="rect">
            <a:avLst/>
          </a:prstGeom>
        </p:spPr>
        <p:txBody>
          <a:bodyPr/>
          <a:lstStyle>
            <a:lvl1pPr>
              <a:defRPr sz="900" baseline="0">
                <a:latin typeface="Verdana"/>
              </a:defRPr>
            </a:lvl1pPr>
          </a:lstStyle>
          <a:p>
            <a:pPr>
              <a:defRPr/>
            </a:pPr>
            <a:endParaRPr lang="nl-NL" dirty="0"/>
          </a:p>
        </p:txBody>
      </p:sp>
      <p:sp>
        <p:nvSpPr>
          <p:cNvPr id="7" name="Tijdelijke aanduiding voor datum 3"/>
          <p:cNvSpPr>
            <a:spLocks noGrp="1"/>
          </p:cNvSpPr>
          <p:nvPr>
            <p:ph type="dt" sz="half" idx="11"/>
          </p:nvPr>
        </p:nvSpPr>
        <p:spPr>
          <a:xfrm>
            <a:off x="5940152" y="6309320"/>
            <a:ext cx="1728192" cy="365125"/>
          </a:xfrm>
          <a:prstGeom prst="rect">
            <a:avLst/>
          </a:prstGeom>
        </p:spPr>
        <p:txBody>
          <a:bodyPr/>
          <a:lstStyle>
            <a:lvl1pPr algn="ctr">
              <a:defRPr sz="900">
                <a:latin typeface="Verdana"/>
              </a:defRPr>
            </a:lvl1pPr>
          </a:lstStyle>
          <a:p>
            <a:pPr>
              <a:defRPr/>
            </a:pPr>
            <a:endParaRPr lang="nl-NL" dirty="0"/>
          </a:p>
        </p:txBody>
      </p:sp>
      <p:sp>
        <p:nvSpPr>
          <p:cNvPr id="12" name="Tijdelijke aanduiding voor dianummer 7"/>
          <p:cNvSpPr>
            <a:spLocks noGrp="1"/>
          </p:cNvSpPr>
          <p:nvPr>
            <p:ph type="sldNum" sz="quarter" idx="12"/>
          </p:nvPr>
        </p:nvSpPr>
        <p:spPr>
          <a:xfrm>
            <a:off x="7884368" y="6309320"/>
            <a:ext cx="719882" cy="365125"/>
          </a:xfrm>
          <a:prstGeom prst="rect">
            <a:avLst/>
          </a:prstGeom>
        </p:spPr>
        <p:txBody>
          <a:bodyPr/>
          <a:lstStyle>
            <a:lvl1pPr algn="r">
              <a:defRPr sz="900">
                <a:latin typeface="Verdana"/>
              </a:defRPr>
            </a:lvl1pPr>
          </a:lstStyle>
          <a:p>
            <a:pPr>
              <a:defRPr/>
            </a:pPr>
            <a:fld id="{1C3E6859-8C28-4DE8-8846-76EA289B8E8B}" type="slidenum">
              <a:rPr lang="nl-NL" smtClean="0"/>
              <a:pPr>
                <a:defRPr/>
              </a:pPr>
              <a:t>‹nr.›</a:t>
            </a:fld>
            <a:endParaRPr lang="nl-NL" dirty="0"/>
          </a:p>
        </p:txBody>
      </p:sp>
    </p:spTree>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htergrond meisje">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750" y="476250"/>
            <a:ext cx="8067252" cy="5329086"/>
          </a:xfrm>
          <a:prstGeom prst="rect">
            <a:avLst/>
          </a:prstGeom>
        </p:spPr>
      </p:pic>
      <p:sp>
        <p:nvSpPr>
          <p:cNvPr id="6" name="Tijdelijke aanduiding voor voettekst 4"/>
          <p:cNvSpPr>
            <a:spLocks noGrp="1"/>
          </p:cNvSpPr>
          <p:nvPr>
            <p:ph type="ftr" sz="quarter" idx="10"/>
          </p:nvPr>
        </p:nvSpPr>
        <p:spPr>
          <a:xfrm>
            <a:off x="1691680" y="6309320"/>
            <a:ext cx="4032448" cy="365125"/>
          </a:xfrm>
          <a:prstGeom prst="rect">
            <a:avLst/>
          </a:prstGeom>
        </p:spPr>
        <p:txBody>
          <a:bodyPr/>
          <a:lstStyle>
            <a:lvl1pPr>
              <a:defRPr sz="900" baseline="0">
                <a:latin typeface="Verdana"/>
              </a:defRPr>
            </a:lvl1pPr>
          </a:lstStyle>
          <a:p>
            <a:pPr>
              <a:defRPr/>
            </a:pPr>
            <a:endParaRPr lang="nl-NL" dirty="0"/>
          </a:p>
        </p:txBody>
      </p:sp>
      <p:sp>
        <p:nvSpPr>
          <p:cNvPr id="7" name="Tijdelijke aanduiding voor datum 3"/>
          <p:cNvSpPr>
            <a:spLocks noGrp="1"/>
          </p:cNvSpPr>
          <p:nvPr>
            <p:ph type="dt" sz="half" idx="11"/>
          </p:nvPr>
        </p:nvSpPr>
        <p:spPr>
          <a:xfrm>
            <a:off x="5940152" y="6309320"/>
            <a:ext cx="1728192" cy="365125"/>
          </a:xfrm>
          <a:prstGeom prst="rect">
            <a:avLst/>
          </a:prstGeom>
        </p:spPr>
        <p:txBody>
          <a:bodyPr/>
          <a:lstStyle>
            <a:lvl1pPr algn="ctr">
              <a:defRPr sz="900">
                <a:latin typeface="Verdana"/>
              </a:defRPr>
            </a:lvl1pPr>
          </a:lstStyle>
          <a:p>
            <a:pPr>
              <a:defRPr/>
            </a:pPr>
            <a:endParaRPr lang="nl-NL" dirty="0"/>
          </a:p>
        </p:txBody>
      </p:sp>
      <p:sp>
        <p:nvSpPr>
          <p:cNvPr id="12" name="Tijdelijke aanduiding voor dianummer 7"/>
          <p:cNvSpPr>
            <a:spLocks noGrp="1"/>
          </p:cNvSpPr>
          <p:nvPr>
            <p:ph type="sldNum" sz="quarter" idx="12"/>
          </p:nvPr>
        </p:nvSpPr>
        <p:spPr>
          <a:xfrm>
            <a:off x="7884368" y="6309320"/>
            <a:ext cx="719882" cy="365125"/>
          </a:xfrm>
          <a:prstGeom prst="rect">
            <a:avLst/>
          </a:prstGeom>
        </p:spPr>
        <p:txBody>
          <a:bodyPr/>
          <a:lstStyle>
            <a:lvl1pPr algn="r">
              <a:defRPr sz="900">
                <a:latin typeface="Verdana"/>
              </a:defRPr>
            </a:lvl1pPr>
          </a:lstStyle>
          <a:p>
            <a:pPr>
              <a:defRPr/>
            </a:pPr>
            <a:fld id="{1C3E6859-8C28-4DE8-8846-76EA289B8E8B}" type="slidenum">
              <a:rPr lang="nl-NL" smtClean="0"/>
              <a:pPr>
                <a:defRPr/>
              </a:pPr>
              <a:t>‹nr.›</a:t>
            </a:fld>
            <a:endParaRPr lang="nl-NL" dirty="0"/>
          </a:p>
        </p:txBody>
      </p:sp>
    </p:spTree>
    <p:extLst>
      <p:ext uri="{BB962C8B-B14F-4D97-AF65-F5344CB8AC3E}">
        <p14:creationId xmlns:p14="http://schemas.microsoft.com/office/powerpoint/2010/main" val="234027552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htergrond jongeman">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750" y="476672"/>
            <a:ext cx="8067252" cy="5329086"/>
          </a:xfrm>
          <a:prstGeom prst="rect">
            <a:avLst/>
          </a:prstGeom>
        </p:spPr>
      </p:pic>
      <p:sp>
        <p:nvSpPr>
          <p:cNvPr id="6" name="Tijdelijke aanduiding voor voettekst 4"/>
          <p:cNvSpPr>
            <a:spLocks noGrp="1"/>
          </p:cNvSpPr>
          <p:nvPr>
            <p:ph type="ftr" sz="quarter" idx="10"/>
          </p:nvPr>
        </p:nvSpPr>
        <p:spPr>
          <a:xfrm>
            <a:off x="1691680" y="6309320"/>
            <a:ext cx="4032448" cy="365125"/>
          </a:xfrm>
          <a:prstGeom prst="rect">
            <a:avLst/>
          </a:prstGeom>
        </p:spPr>
        <p:txBody>
          <a:bodyPr/>
          <a:lstStyle>
            <a:lvl1pPr>
              <a:defRPr sz="900" baseline="0">
                <a:latin typeface="Verdana"/>
              </a:defRPr>
            </a:lvl1pPr>
          </a:lstStyle>
          <a:p>
            <a:pPr>
              <a:defRPr/>
            </a:pPr>
            <a:endParaRPr lang="nl-NL" dirty="0"/>
          </a:p>
        </p:txBody>
      </p:sp>
      <p:sp>
        <p:nvSpPr>
          <p:cNvPr id="7" name="Tijdelijke aanduiding voor datum 3"/>
          <p:cNvSpPr>
            <a:spLocks noGrp="1"/>
          </p:cNvSpPr>
          <p:nvPr>
            <p:ph type="dt" sz="half" idx="11"/>
          </p:nvPr>
        </p:nvSpPr>
        <p:spPr>
          <a:xfrm>
            <a:off x="5940152" y="6309320"/>
            <a:ext cx="1728192" cy="365125"/>
          </a:xfrm>
          <a:prstGeom prst="rect">
            <a:avLst/>
          </a:prstGeom>
        </p:spPr>
        <p:txBody>
          <a:bodyPr/>
          <a:lstStyle>
            <a:lvl1pPr algn="ctr">
              <a:defRPr sz="900">
                <a:latin typeface="Verdana"/>
              </a:defRPr>
            </a:lvl1pPr>
          </a:lstStyle>
          <a:p>
            <a:pPr>
              <a:defRPr/>
            </a:pPr>
            <a:endParaRPr lang="nl-NL" dirty="0"/>
          </a:p>
        </p:txBody>
      </p:sp>
      <p:sp>
        <p:nvSpPr>
          <p:cNvPr id="12" name="Tijdelijke aanduiding voor dianummer 7"/>
          <p:cNvSpPr>
            <a:spLocks noGrp="1"/>
          </p:cNvSpPr>
          <p:nvPr>
            <p:ph type="sldNum" sz="quarter" idx="12"/>
          </p:nvPr>
        </p:nvSpPr>
        <p:spPr>
          <a:xfrm>
            <a:off x="7884368" y="6309320"/>
            <a:ext cx="719882" cy="365125"/>
          </a:xfrm>
          <a:prstGeom prst="rect">
            <a:avLst/>
          </a:prstGeom>
        </p:spPr>
        <p:txBody>
          <a:bodyPr/>
          <a:lstStyle>
            <a:lvl1pPr algn="r">
              <a:defRPr sz="900">
                <a:latin typeface="Verdana"/>
              </a:defRPr>
            </a:lvl1pPr>
          </a:lstStyle>
          <a:p>
            <a:pPr>
              <a:defRPr/>
            </a:pPr>
            <a:fld id="{1C3E6859-8C28-4DE8-8846-76EA289B8E8B}" type="slidenum">
              <a:rPr lang="nl-NL" smtClean="0"/>
              <a:pPr>
                <a:defRPr/>
              </a:pPr>
              <a:t>‹nr.›</a:t>
            </a:fld>
            <a:endParaRPr lang="nl-NL" dirty="0"/>
          </a:p>
        </p:txBody>
      </p:sp>
    </p:spTree>
    <p:extLst>
      <p:ext uri="{BB962C8B-B14F-4D97-AF65-F5344CB8AC3E}">
        <p14:creationId xmlns:p14="http://schemas.microsoft.com/office/powerpoint/2010/main" val="340868921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htergrond vrolijke man">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391" y="476672"/>
            <a:ext cx="8067252" cy="5329086"/>
          </a:xfrm>
          <a:prstGeom prst="rect">
            <a:avLst/>
          </a:prstGeom>
        </p:spPr>
      </p:pic>
      <p:sp>
        <p:nvSpPr>
          <p:cNvPr id="6" name="Tijdelijke aanduiding voor voettekst 4"/>
          <p:cNvSpPr>
            <a:spLocks noGrp="1"/>
          </p:cNvSpPr>
          <p:nvPr>
            <p:ph type="ftr" sz="quarter" idx="10"/>
          </p:nvPr>
        </p:nvSpPr>
        <p:spPr>
          <a:xfrm>
            <a:off x="1691680" y="6309320"/>
            <a:ext cx="4032448" cy="365125"/>
          </a:xfrm>
          <a:prstGeom prst="rect">
            <a:avLst/>
          </a:prstGeom>
        </p:spPr>
        <p:txBody>
          <a:bodyPr/>
          <a:lstStyle>
            <a:lvl1pPr>
              <a:defRPr sz="900" baseline="0">
                <a:latin typeface="Verdana"/>
              </a:defRPr>
            </a:lvl1pPr>
          </a:lstStyle>
          <a:p>
            <a:pPr>
              <a:defRPr/>
            </a:pPr>
            <a:endParaRPr lang="nl-NL" dirty="0"/>
          </a:p>
        </p:txBody>
      </p:sp>
      <p:sp>
        <p:nvSpPr>
          <p:cNvPr id="7" name="Tijdelijke aanduiding voor datum 3"/>
          <p:cNvSpPr>
            <a:spLocks noGrp="1"/>
          </p:cNvSpPr>
          <p:nvPr>
            <p:ph type="dt" sz="half" idx="11"/>
          </p:nvPr>
        </p:nvSpPr>
        <p:spPr>
          <a:xfrm>
            <a:off x="5940152" y="6309320"/>
            <a:ext cx="1728192" cy="365125"/>
          </a:xfrm>
          <a:prstGeom prst="rect">
            <a:avLst/>
          </a:prstGeom>
        </p:spPr>
        <p:txBody>
          <a:bodyPr/>
          <a:lstStyle>
            <a:lvl1pPr algn="ctr">
              <a:defRPr sz="900">
                <a:latin typeface="Verdana"/>
              </a:defRPr>
            </a:lvl1pPr>
          </a:lstStyle>
          <a:p>
            <a:pPr>
              <a:defRPr/>
            </a:pPr>
            <a:endParaRPr lang="nl-NL" dirty="0"/>
          </a:p>
        </p:txBody>
      </p:sp>
      <p:sp>
        <p:nvSpPr>
          <p:cNvPr id="12" name="Tijdelijke aanduiding voor dianummer 7"/>
          <p:cNvSpPr>
            <a:spLocks noGrp="1"/>
          </p:cNvSpPr>
          <p:nvPr>
            <p:ph type="sldNum" sz="quarter" idx="12"/>
          </p:nvPr>
        </p:nvSpPr>
        <p:spPr>
          <a:xfrm>
            <a:off x="7884368" y="6309320"/>
            <a:ext cx="719882" cy="365125"/>
          </a:xfrm>
          <a:prstGeom prst="rect">
            <a:avLst/>
          </a:prstGeom>
        </p:spPr>
        <p:txBody>
          <a:bodyPr/>
          <a:lstStyle>
            <a:lvl1pPr algn="r">
              <a:defRPr sz="900">
                <a:latin typeface="Verdana"/>
              </a:defRPr>
            </a:lvl1pPr>
          </a:lstStyle>
          <a:p>
            <a:pPr>
              <a:defRPr/>
            </a:pPr>
            <a:fld id="{1C3E6859-8C28-4DE8-8846-76EA289B8E8B}" type="slidenum">
              <a:rPr lang="nl-NL" smtClean="0"/>
              <a:pPr>
                <a:defRPr/>
              </a:pPr>
              <a:t>‹nr.›</a:t>
            </a:fld>
            <a:endParaRPr lang="nl-NL" dirty="0"/>
          </a:p>
        </p:txBody>
      </p:sp>
    </p:spTree>
    <p:extLst>
      <p:ext uri="{BB962C8B-B14F-4D97-AF65-F5344CB8AC3E}">
        <p14:creationId xmlns:p14="http://schemas.microsoft.com/office/powerpoint/2010/main" val="356937622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htergrond dame">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6998" y="479428"/>
            <a:ext cx="8067252" cy="5329086"/>
          </a:xfrm>
          <a:prstGeom prst="rect">
            <a:avLst/>
          </a:prstGeom>
        </p:spPr>
      </p:pic>
      <p:sp>
        <p:nvSpPr>
          <p:cNvPr id="6" name="Tijdelijke aanduiding voor voettekst 4"/>
          <p:cNvSpPr>
            <a:spLocks noGrp="1"/>
          </p:cNvSpPr>
          <p:nvPr>
            <p:ph type="ftr" sz="quarter" idx="10"/>
          </p:nvPr>
        </p:nvSpPr>
        <p:spPr>
          <a:xfrm>
            <a:off x="1691680" y="6309320"/>
            <a:ext cx="4032448" cy="365125"/>
          </a:xfrm>
          <a:prstGeom prst="rect">
            <a:avLst/>
          </a:prstGeom>
        </p:spPr>
        <p:txBody>
          <a:bodyPr/>
          <a:lstStyle>
            <a:lvl1pPr>
              <a:defRPr sz="900" baseline="0">
                <a:latin typeface="Verdana"/>
              </a:defRPr>
            </a:lvl1pPr>
          </a:lstStyle>
          <a:p>
            <a:pPr>
              <a:defRPr/>
            </a:pPr>
            <a:endParaRPr lang="nl-NL" dirty="0"/>
          </a:p>
        </p:txBody>
      </p:sp>
      <p:sp>
        <p:nvSpPr>
          <p:cNvPr id="7" name="Tijdelijke aanduiding voor datum 3"/>
          <p:cNvSpPr>
            <a:spLocks noGrp="1"/>
          </p:cNvSpPr>
          <p:nvPr>
            <p:ph type="dt" sz="half" idx="11"/>
          </p:nvPr>
        </p:nvSpPr>
        <p:spPr>
          <a:xfrm>
            <a:off x="5940152" y="6309320"/>
            <a:ext cx="1728192" cy="365125"/>
          </a:xfrm>
          <a:prstGeom prst="rect">
            <a:avLst/>
          </a:prstGeom>
        </p:spPr>
        <p:txBody>
          <a:bodyPr/>
          <a:lstStyle>
            <a:lvl1pPr algn="ctr">
              <a:defRPr sz="900">
                <a:latin typeface="Verdana"/>
              </a:defRPr>
            </a:lvl1pPr>
          </a:lstStyle>
          <a:p>
            <a:pPr>
              <a:defRPr/>
            </a:pPr>
            <a:endParaRPr lang="nl-NL" dirty="0"/>
          </a:p>
        </p:txBody>
      </p:sp>
      <p:sp>
        <p:nvSpPr>
          <p:cNvPr id="12" name="Tijdelijke aanduiding voor dianummer 7"/>
          <p:cNvSpPr>
            <a:spLocks noGrp="1"/>
          </p:cNvSpPr>
          <p:nvPr>
            <p:ph type="sldNum" sz="quarter" idx="12"/>
          </p:nvPr>
        </p:nvSpPr>
        <p:spPr>
          <a:xfrm>
            <a:off x="7884368" y="6309320"/>
            <a:ext cx="719882" cy="365125"/>
          </a:xfrm>
          <a:prstGeom prst="rect">
            <a:avLst/>
          </a:prstGeom>
        </p:spPr>
        <p:txBody>
          <a:bodyPr/>
          <a:lstStyle>
            <a:lvl1pPr algn="r">
              <a:defRPr sz="900">
                <a:latin typeface="Verdana"/>
              </a:defRPr>
            </a:lvl1pPr>
          </a:lstStyle>
          <a:p>
            <a:pPr>
              <a:defRPr/>
            </a:pPr>
            <a:fld id="{1C3E6859-8C28-4DE8-8846-76EA289B8E8B}" type="slidenum">
              <a:rPr lang="nl-NL" smtClean="0"/>
              <a:pPr>
                <a:defRPr/>
              </a:pPr>
              <a:t>‹nr.›</a:t>
            </a:fld>
            <a:endParaRPr lang="nl-NL" dirty="0"/>
          </a:p>
        </p:txBody>
      </p:sp>
    </p:spTree>
    <p:extLst>
      <p:ext uri="{BB962C8B-B14F-4D97-AF65-F5344CB8AC3E}">
        <p14:creationId xmlns:p14="http://schemas.microsoft.com/office/powerpoint/2010/main" val="254615128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htergrond jongen +4">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476672"/>
            <a:ext cx="8067252" cy="5329086"/>
          </a:xfrm>
          <a:prstGeom prst="rect">
            <a:avLst/>
          </a:prstGeom>
        </p:spPr>
      </p:pic>
      <p:sp>
        <p:nvSpPr>
          <p:cNvPr id="7" name="Tijdelijke aanduiding voor voettekst 4"/>
          <p:cNvSpPr>
            <a:spLocks noGrp="1"/>
          </p:cNvSpPr>
          <p:nvPr>
            <p:ph type="ftr" sz="quarter" idx="10"/>
          </p:nvPr>
        </p:nvSpPr>
        <p:spPr>
          <a:xfrm>
            <a:off x="1691680" y="6309320"/>
            <a:ext cx="4032448" cy="365125"/>
          </a:xfrm>
          <a:prstGeom prst="rect">
            <a:avLst/>
          </a:prstGeom>
        </p:spPr>
        <p:txBody>
          <a:bodyPr/>
          <a:lstStyle>
            <a:lvl1pPr>
              <a:defRPr sz="900" baseline="0">
                <a:latin typeface="Verdana"/>
              </a:defRPr>
            </a:lvl1pPr>
          </a:lstStyle>
          <a:p>
            <a:pPr>
              <a:defRPr/>
            </a:pPr>
            <a:endParaRPr lang="nl-NL" dirty="0"/>
          </a:p>
        </p:txBody>
      </p:sp>
      <p:sp>
        <p:nvSpPr>
          <p:cNvPr id="12" name="Tijdelijke aanduiding voor datum 3"/>
          <p:cNvSpPr>
            <a:spLocks noGrp="1"/>
          </p:cNvSpPr>
          <p:nvPr>
            <p:ph type="dt" sz="half" idx="11"/>
          </p:nvPr>
        </p:nvSpPr>
        <p:spPr>
          <a:xfrm>
            <a:off x="5940152" y="6309320"/>
            <a:ext cx="1728192" cy="365125"/>
          </a:xfrm>
          <a:prstGeom prst="rect">
            <a:avLst/>
          </a:prstGeom>
        </p:spPr>
        <p:txBody>
          <a:bodyPr/>
          <a:lstStyle>
            <a:lvl1pPr algn="ctr">
              <a:defRPr sz="900">
                <a:latin typeface="Verdana"/>
              </a:defRPr>
            </a:lvl1pPr>
          </a:lstStyle>
          <a:p>
            <a:pPr>
              <a:defRPr/>
            </a:pPr>
            <a:endParaRPr lang="nl-NL" dirty="0"/>
          </a:p>
        </p:txBody>
      </p:sp>
      <p:sp>
        <p:nvSpPr>
          <p:cNvPr id="14" name="Tijdelijke aanduiding voor dianummer 7"/>
          <p:cNvSpPr>
            <a:spLocks noGrp="1"/>
          </p:cNvSpPr>
          <p:nvPr>
            <p:ph type="sldNum" sz="quarter" idx="12"/>
          </p:nvPr>
        </p:nvSpPr>
        <p:spPr>
          <a:xfrm>
            <a:off x="7884368" y="6309320"/>
            <a:ext cx="719882" cy="365125"/>
          </a:xfrm>
          <a:prstGeom prst="rect">
            <a:avLst/>
          </a:prstGeom>
        </p:spPr>
        <p:txBody>
          <a:bodyPr/>
          <a:lstStyle>
            <a:lvl1pPr algn="r">
              <a:defRPr sz="900">
                <a:latin typeface="Verdana"/>
              </a:defRPr>
            </a:lvl1pPr>
          </a:lstStyle>
          <a:p>
            <a:pPr>
              <a:defRPr/>
            </a:pPr>
            <a:fld id="{1C3E6859-8C28-4DE8-8846-76EA289B8E8B}" type="slidenum">
              <a:rPr lang="nl-NL" smtClean="0"/>
              <a:pPr>
                <a:defRPr/>
              </a:pPr>
              <a:t>‹nr.›</a:t>
            </a:fld>
            <a:endParaRPr lang="nl-NL" dirty="0"/>
          </a:p>
        </p:txBody>
      </p:sp>
      <p:sp>
        <p:nvSpPr>
          <p:cNvPr id="6" name="Tijdelijke aanduiding voor tekst 5"/>
          <p:cNvSpPr>
            <a:spLocks noGrp="1"/>
          </p:cNvSpPr>
          <p:nvPr>
            <p:ph type="body" sz="quarter" idx="13" hasCustomPrompt="1"/>
          </p:nvPr>
        </p:nvSpPr>
        <p:spPr>
          <a:xfrm>
            <a:off x="6227763" y="692150"/>
            <a:ext cx="2160587" cy="576610"/>
          </a:xfrm>
          <a:prstGeom prst="rect">
            <a:avLst/>
          </a:prstGeom>
        </p:spPr>
        <p:txBody>
          <a:bodyPr vert="horz"/>
          <a:lstStyle>
            <a:lvl1pPr marL="0" indent="0">
              <a:buNone/>
              <a:defRPr sz="1400" b="1">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l-NL" dirty="0" smtClean="0"/>
              <a:t>Kopje</a:t>
            </a:r>
          </a:p>
          <a:p>
            <a:pPr lvl="0"/>
            <a:endParaRPr lang="nl-NL" dirty="0" smtClean="0"/>
          </a:p>
        </p:txBody>
      </p:sp>
      <p:sp>
        <p:nvSpPr>
          <p:cNvPr id="13" name="Tijdelijke aanduiding voor tekst 5"/>
          <p:cNvSpPr>
            <a:spLocks noGrp="1"/>
          </p:cNvSpPr>
          <p:nvPr>
            <p:ph type="body" sz="quarter" idx="14" hasCustomPrompt="1"/>
          </p:nvPr>
        </p:nvSpPr>
        <p:spPr>
          <a:xfrm>
            <a:off x="6227763" y="1268760"/>
            <a:ext cx="2160587" cy="1368152"/>
          </a:xfrm>
          <a:prstGeom prst="rect">
            <a:avLst/>
          </a:prstGeom>
        </p:spPr>
        <p:txBody>
          <a:bodyPr vert="horz"/>
          <a:lstStyle>
            <a:lvl1pPr marL="0" indent="0">
              <a:buNone/>
              <a:defRPr sz="1200" b="0">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l-NL" dirty="0" smtClean="0"/>
              <a:t>Tekst</a:t>
            </a:r>
          </a:p>
          <a:p>
            <a:pPr lvl="0"/>
            <a:endParaRPr lang="nl-NL" dirty="0" smtClean="0"/>
          </a:p>
        </p:txBody>
      </p:sp>
    </p:spTree>
    <p:extLst>
      <p:ext uri="{BB962C8B-B14F-4D97-AF65-F5344CB8AC3E}">
        <p14:creationId xmlns:p14="http://schemas.microsoft.com/office/powerpoint/2010/main" val="62119207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chtergrond vrouw +4">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476672"/>
            <a:ext cx="8067252" cy="5329086"/>
          </a:xfrm>
          <a:prstGeom prst="rect">
            <a:avLst/>
          </a:prstGeom>
        </p:spPr>
      </p:pic>
      <p:sp>
        <p:nvSpPr>
          <p:cNvPr id="7" name="Tijdelijke aanduiding voor voettekst 4"/>
          <p:cNvSpPr>
            <a:spLocks noGrp="1"/>
          </p:cNvSpPr>
          <p:nvPr>
            <p:ph type="ftr" sz="quarter" idx="10"/>
          </p:nvPr>
        </p:nvSpPr>
        <p:spPr>
          <a:xfrm>
            <a:off x="1691680" y="6309320"/>
            <a:ext cx="4032448" cy="365125"/>
          </a:xfrm>
          <a:prstGeom prst="rect">
            <a:avLst/>
          </a:prstGeom>
        </p:spPr>
        <p:txBody>
          <a:bodyPr/>
          <a:lstStyle>
            <a:lvl1pPr>
              <a:defRPr sz="900" baseline="0">
                <a:latin typeface="Verdana"/>
              </a:defRPr>
            </a:lvl1pPr>
          </a:lstStyle>
          <a:p>
            <a:pPr>
              <a:defRPr/>
            </a:pPr>
            <a:endParaRPr lang="nl-NL" dirty="0"/>
          </a:p>
        </p:txBody>
      </p:sp>
      <p:sp>
        <p:nvSpPr>
          <p:cNvPr id="12" name="Tijdelijke aanduiding voor datum 3"/>
          <p:cNvSpPr>
            <a:spLocks noGrp="1"/>
          </p:cNvSpPr>
          <p:nvPr>
            <p:ph type="dt" sz="half" idx="11"/>
          </p:nvPr>
        </p:nvSpPr>
        <p:spPr>
          <a:xfrm>
            <a:off x="5940152" y="6309320"/>
            <a:ext cx="1728192" cy="365125"/>
          </a:xfrm>
          <a:prstGeom prst="rect">
            <a:avLst/>
          </a:prstGeom>
        </p:spPr>
        <p:txBody>
          <a:bodyPr/>
          <a:lstStyle>
            <a:lvl1pPr algn="ctr">
              <a:defRPr sz="900">
                <a:latin typeface="Verdana"/>
              </a:defRPr>
            </a:lvl1pPr>
          </a:lstStyle>
          <a:p>
            <a:pPr>
              <a:defRPr/>
            </a:pPr>
            <a:endParaRPr lang="nl-NL" dirty="0"/>
          </a:p>
        </p:txBody>
      </p:sp>
      <p:sp>
        <p:nvSpPr>
          <p:cNvPr id="14" name="Tijdelijke aanduiding voor dianummer 7"/>
          <p:cNvSpPr>
            <a:spLocks noGrp="1"/>
          </p:cNvSpPr>
          <p:nvPr>
            <p:ph type="sldNum" sz="quarter" idx="12"/>
          </p:nvPr>
        </p:nvSpPr>
        <p:spPr>
          <a:xfrm>
            <a:off x="7884368" y="6309320"/>
            <a:ext cx="719882" cy="365125"/>
          </a:xfrm>
          <a:prstGeom prst="rect">
            <a:avLst/>
          </a:prstGeom>
        </p:spPr>
        <p:txBody>
          <a:bodyPr/>
          <a:lstStyle>
            <a:lvl1pPr algn="r">
              <a:defRPr sz="900">
                <a:latin typeface="Verdana"/>
              </a:defRPr>
            </a:lvl1pPr>
          </a:lstStyle>
          <a:p>
            <a:pPr>
              <a:defRPr/>
            </a:pPr>
            <a:fld id="{1C3E6859-8C28-4DE8-8846-76EA289B8E8B}" type="slidenum">
              <a:rPr lang="nl-NL" smtClean="0"/>
              <a:pPr>
                <a:defRPr/>
              </a:pPr>
              <a:t>‹nr.›</a:t>
            </a:fld>
            <a:endParaRPr lang="nl-NL" dirty="0"/>
          </a:p>
        </p:txBody>
      </p:sp>
      <p:sp>
        <p:nvSpPr>
          <p:cNvPr id="6" name="Tijdelijke aanduiding voor tekst 5"/>
          <p:cNvSpPr>
            <a:spLocks noGrp="1"/>
          </p:cNvSpPr>
          <p:nvPr>
            <p:ph type="body" sz="quarter" idx="13" hasCustomPrompt="1"/>
          </p:nvPr>
        </p:nvSpPr>
        <p:spPr>
          <a:xfrm>
            <a:off x="6227763" y="692150"/>
            <a:ext cx="2160587" cy="576610"/>
          </a:xfrm>
          <a:prstGeom prst="rect">
            <a:avLst/>
          </a:prstGeom>
        </p:spPr>
        <p:txBody>
          <a:bodyPr vert="horz"/>
          <a:lstStyle>
            <a:lvl1pPr marL="0" indent="0">
              <a:buNone/>
              <a:defRPr sz="1400" b="1">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l-NL" dirty="0" smtClean="0"/>
              <a:t>Kopje</a:t>
            </a:r>
          </a:p>
          <a:p>
            <a:pPr lvl="0"/>
            <a:endParaRPr lang="nl-NL" dirty="0" smtClean="0"/>
          </a:p>
        </p:txBody>
      </p:sp>
      <p:sp>
        <p:nvSpPr>
          <p:cNvPr id="13" name="Tijdelijke aanduiding voor tekst 5"/>
          <p:cNvSpPr>
            <a:spLocks noGrp="1"/>
          </p:cNvSpPr>
          <p:nvPr>
            <p:ph type="body" sz="quarter" idx="14" hasCustomPrompt="1"/>
          </p:nvPr>
        </p:nvSpPr>
        <p:spPr>
          <a:xfrm>
            <a:off x="6227763" y="1268760"/>
            <a:ext cx="2160587" cy="1368152"/>
          </a:xfrm>
          <a:prstGeom prst="rect">
            <a:avLst/>
          </a:prstGeom>
        </p:spPr>
        <p:txBody>
          <a:bodyPr vert="horz"/>
          <a:lstStyle>
            <a:lvl1pPr marL="0" indent="0">
              <a:buNone/>
              <a:defRPr sz="1200" b="0">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l-NL" dirty="0" smtClean="0"/>
              <a:t>Tekst</a:t>
            </a:r>
          </a:p>
          <a:p>
            <a:pPr lvl="0"/>
            <a:endParaRPr lang="nl-NL" dirty="0" smtClean="0"/>
          </a:p>
        </p:txBody>
      </p:sp>
      <p:pic>
        <p:nvPicPr>
          <p:cNvPr id="3" name="Afbeelding 2"/>
          <p:cNvPicPr>
            <a:picLocks noChangeAspect="1"/>
          </p:cNvPicPr>
          <p:nvPr userDrawn="1"/>
        </p:nvPicPr>
        <p:blipFill>
          <a:blip r:embed="rId3"/>
          <a:stretch>
            <a:fillRect/>
          </a:stretch>
        </p:blipFill>
        <p:spPr>
          <a:xfrm>
            <a:off x="550564" y="487362"/>
            <a:ext cx="5422900" cy="5317901"/>
          </a:xfrm>
          <a:prstGeom prst="rect">
            <a:avLst/>
          </a:prstGeom>
        </p:spPr>
      </p:pic>
    </p:spTree>
    <p:extLst>
      <p:ext uri="{BB962C8B-B14F-4D97-AF65-F5344CB8AC3E}">
        <p14:creationId xmlns:p14="http://schemas.microsoft.com/office/powerpoint/2010/main" val="376168438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htergrond man +4">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750" y="487363"/>
            <a:ext cx="8050429" cy="5317973"/>
          </a:xfrm>
          <a:prstGeom prst="rect">
            <a:avLst/>
          </a:prstGeom>
        </p:spPr>
      </p:pic>
      <p:sp>
        <p:nvSpPr>
          <p:cNvPr id="7" name="Tijdelijke aanduiding voor voettekst 4"/>
          <p:cNvSpPr>
            <a:spLocks noGrp="1"/>
          </p:cNvSpPr>
          <p:nvPr>
            <p:ph type="ftr" sz="quarter" idx="10"/>
          </p:nvPr>
        </p:nvSpPr>
        <p:spPr>
          <a:xfrm>
            <a:off x="1691680" y="6309320"/>
            <a:ext cx="4032448" cy="365125"/>
          </a:xfrm>
          <a:prstGeom prst="rect">
            <a:avLst/>
          </a:prstGeom>
        </p:spPr>
        <p:txBody>
          <a:bodyPr/>
          <a:lstStyle>
            <a:lvl1pPr>
              <a:defRPr sz="900" baseline="0">
                <a:latin typeface="Verdana"/>
              </a:defRPr>
            </a:lvl1pPr>
          </a:lstStyle>
          <a:p>
            <a:pPr>
              <a:defRPr/>
            </a:pPr>
            <a:endParaRPr lang="nl-NL" dirty="0"/>
          </a:p>
        </p:txBody>
      </p:sp>
      <p:sp>
        <p:nvSpPr>
          <p:cNvPr id="12" name="Tijdelijke aanduiding voor datum 3"/>
          <p:cNvSpPr>
            <a:spLocks noGrp="1"/>
          </p:cNvSpPr>
          <p:nvPr>
            <p:ph type="dt" sz="half" idx="11"/>
          </p:nvPr>
        </p:nvSpPr>
        <p:spPr>
          <a:xfrm>
            <a:off x="5940152" y="6309320"/>
            <a:ext cx="1728192" cy="365125"/>
          </a:xfrm>
          <a:prstGeom prst="rect">
            <a:avLst/>
          </a:prstGeom>
        </p:spPr>
        <p:txBody>
          <a:bodyPr/>
          <a:lstStyle>
            <a:lvl1pPr algn="ctr">
              <a:defRPr sz="900">
                <a:latin typeface="Verdana"/>
              </a:defRPr>
            </a:lvl1pPr>
          </a:lstStyle>
          <a:p>
            <a:pPr>
              <a:defRPr/>
            </a:pPr>
            <a:endParaRPr lang="nl-NL" dirty="0"/>
          </a:p>
        </p:txBody>
      </p:sp>
      <p:sp>
        <p:nvSpPr>
          <p:cNvPr id="14" name="Tijdelijke aanduiding voor dianummer 7"/>
          <p:cNvSpPr>
            <a:spLocks noGrp="1"/>
          </p:cNvSpPr>
          <p:nvPr>
            <p:ph type="sldNum" sz="quarter" idx="12"/>
          </p:nvPr>
        </p:nvSpPr>
        <p:spPr>
          <a:xfrm>
            <a:off x="7884368" y="6309320"/>
            <a:ext cx="719882" cy="365125"/>
          </a:xfrm>
          <a:prstGeom prst="rect">
            <a:avLst/>
          </a:prstGeom>
        </p:spPr>
        <p:txBody>
          <a:bodyPr/>
          <a:lstStyle>
            <a:lvl1pPr algn="r">
              <a:defRPr sz="900">
                <a:latin typeface="Verdana"/>
              </a:defRPr>
            </a:lvl1pPr>
          </a:lstStyle>
          <a:p>
            <a:pPr>
              <a:defRPr/>
            </a:pPr>
            <a:fld id="{1C3E6859-8C28-4DE8-8846-76EA289B8E8B}" type="slidenum">
              <a:rPr lang="nl-NL" smtClean="0"/>
              <a:pPr>
                <a:defRPr/>
              </a:pPr>
              <a:t>‹nr.›</a:t>
            </a:fld>
            <a:endParaRPr lang="nl-NL" dirty="0"/>
          </a:p>
        </p:txBody>
      </p:sp>
      <p:sp>
        <p:nvSpPr>
          <p:cNvPr id="8" name="Tijdelijke aanduiding voor tekst 5"/>
          <p:cNvSpPr>
            <a:spLocks noGrp="1"/>
          </p:cNvSpPr>
          <p:nvPr>
            <p:ph type="body" sz="quarter" idx="13" hasCustomPrompt="1"/>
          </p:nvPr>
        </p:nvSpPr>
        <p:spPr>
          <a:xfrm>
            <a:off x="6227763" y="3645024"/>
            <a:ext cx="2160587" cy="576610"/>
          </a:xfrm>
          <a:prstGeom prst="rect">
            <a:avLst/>
          </a:prstGeom>
        </p:spPr>
        <p:txBody>
          <a:bodyPr vert="horz"/>
          <a:lstStyle>
            <a:lvl1pPr marL="0" indent="0">
              <a:buNone/>
              <a:defRPr sz="1400" b="1">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l-NL" dirty="0" smtClean="0"/>
              <a:t>Kopje</a:t>
            </a:r>
          </a:p>
          <a:p>
            <a:pPr lvl="0"/>
            <a:endParaRPr lang="nl-NL" dirty="0" smtClean="0"/>
          </a:p>
        </p:txBody>
      </p:sp>
      <p:sp>
        <p:nvSpPr>
          <p:cNvPr id="9" name="Tijdelijke aanduiding voor tekst 5"/>
          <p:cNvSpPr>
            <a:spLocks noGrp="1"/>
          </p:cNvSpPr>
          <p:nvPr>
            <p:ph type="body" sz="quarter" idx="14" hasCustomPrompt="1"/>
          </p:nvPr>
        </p:nvSpPr>
        <p:spPr>
          <a:xfrm>
            <a:off x="6227763" y="4221633"/>
            <a:ext cx="2160587" cy="1368154"/>
          </a:xfrm>
          <a:prstGeom prst="rect">
            <a:avLst/>
          </a:prstGeom>
        </p:spPr>
        <p:txBody>
          <a:bodyPr vert="horz"/>
          <a:lstStyle>
            <a:lvl1pPr marL="0" indent="0">
              <a:buNone/>
              <a:defRPr sz="1200" b="0">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l-NL" dirty="0" smtClean="0"/>
              <a:t>Tekst</a:t>
            </a:r>
          </a:p>
          <a:p>
            <a:pPr lvl="0"/>
            <a:endParaRPr lang="nl-NL" dirty="0" smtClean="0"/>
          </a:p>
        </p:txBody>
      </p:sp>
    </p:spTree>
    <p:extLst>
      <p:ext uri="{BB962C8B-B14F-4D97-AF65-F5344CB8AC3E}">
        <p14:creationId xmlns:p14="http://schemas.microsoft.com/office/powerpoint/2010/main" val="115399067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el 1"/>
          <p:cNvSpPr>
            <a:spLocks noGrp="1"/>
          </p:cNvSpPr>
          <p:nvPr>
            <p:ph type="ctrTitle" hasCustomPrompt="1"/>
          </p:nvPr>
        </p:nvSpPr>
        <p:spPr>
          <a:xfrm>
            <a:off x="539749" y="476250"/>
            <a:ext cx="8064501" cy="1470025"/>
          </a:xfrm>
          <a:prstGeom prst="rect">
            <a:avLst/>
          </a:prstGeom>
        </p:spPr>
        <p:txBody>
          <a:bodyPr anchor="ctr" anchorCtr="0"/>
          <a:lstStyle>
            <a:lvl1pPr algn="l">
              <a:defRPr sz="4000" baseline="0">
                <a:solidFill>
                  <a:schemeClr val="bg1"/>
                </a:solidFill>
              </a:defRPr>
            </a:lvl1pPr>
          </a:lstStyle>
          <a:p>
            <a:r>
              <a:rPr lang="nl-NL" dirty="0" smtClean="0"/>
              <a:t>Titel van deze presentatie</a:t>
            </a:r>
            <a:endParaRPr lang="nl-NL" dirty="0"/>
          </a:p>
        </p:txBody>
      </p:sp>
      <p:sp>
        <p:nvSpPr>
          <p:cNvPr id="8" name="Ondertitel 2"/>
          <p:cNvSpPr>
            <a:spLocks noGrp="1"/>
          </p:cNvSpPr>
          <p:nvPr>
            <p:ph type="subTitle" idx="1" hasCustomPrompt="1"/>
          </p:nvPr>
        </p:nvSpPr>
        <p:spPr>
          <a:xfrm>
            <a:off x="539750" y="2132856"/>
            <a:ext cx="8064500" cy="570934"/>
          </a:xfrm>
          <a:prstGeom prst="rect">
            <a:avLst/>
          </a:prstGeom>
        </p:spPr>
        <p:txBody>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Subtitel van de presentatie</a:t>
            </a:r>
            <a:endParaRPr lang="nl-NL" dirty="0"/>
          </a:p>
        </p:txBody>
      </p:sp>
    </p:spTree>
    <p:extLst>
      <p:ext uri="{BB962C8B-B14F-4D97-AF65-F5344CB8AC3E}">
        <p14:creationId xmlns:p14="http://schemas.microsoft.com/office/powerpoint/2010/main" val="383152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3">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1" y="0"/>
            <a:ext cx="9141338" cy="6858000"/>
          </a:xfrm>
          <a:prstGeom prst="rect">
            <a:avLst/>
          </a:prstGeom>
        </p:spPr>
      </p:pic>
      <p:sp>
        <p:nvSpPr>
          <p:cNvPr id="7" name="Titel 1"/>
          <p:cNvSpPr>
            <a:spLocks noGrp="1"/>
          </p:cNvSpPr>
          <p:nvPr>
            <p:ph type="ctrTitle" hasCustomPrompt="1"/>
          </p:nvPr>
        </p:nvSpPr>
        <p:spPr>
          <a:xfrm>
            <a:off x="539749" y="476250"/>
            <a:ext cx="8064501" cy="1470025"/>
          </a:xfrm>
          <a:prstGeom prst="rect">
            <a:avLst/>
          </a:prstGeom>
        </p:spPr>
        <p:txBody>
          <a:bodyPr anchor="ctr" anchorCtr="0"/>
          <a:lstStyle>
            <a:lvl1pPr algn="l">
              <a:defRPr sz="4000" baseline="0">
                <a:solidFill>
                  <a:schemeClr val="bg1"/>
                </a:solidFill>
              </a:defRPr>
            </a:lvl1pPr>
          </a:lstStyle>
          <a:p>
            <a:r>
              <a:rPr lang="nl-NL" dirty="0" smtClean="0"/>
              <a:t>Titel van deze presentatie</a:t>
            </a:r>
            <a:endParaRPr lang="nl-NL" dirty="0"/>
          </a:p>
        </p:txBody>
      </p:sp>
      <p:sp>
        <p:nvSpPr>
          <p:cNvPr id="8" name="Ondertitel 2"/>
          <p:cNvSpPr>
            <a:spLocks noGrp="1"/>
          </p:cNvSpPr>
          <p:nvPr>
            <p:ph type="subTitle" idx="1" hasCustomPrompt="1"/>
          </p:nvPr>
        </p:nvSpPr>
        <p:spPr>
          <a:xfrm>
            <a:off x="539750" y="2132856"/>
            <a:ext cx="8064500" cy="570934"/>
          </a:xfrm>
          <a:prstGeom prst="rect">
            <a:avLst/>
          </a:prstGeom>
        </p:spPr>
        <p:txBody>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Subtitel van de presentatie</a:t>
            </a:r>
            <a:endParaRPr lang="nl-NL" dirty="0"/>
          </a:p>
        </p:txBody>
      </p:sp>
    </p:spTree>
    <p:extLst>
      <p:ext uri="{BB962C8B-B14F-4D97-AF65-F5344CB8AC3E}">
        <p14:creationId xmlns:p14="http://schemas.microsoft.com/office/powerpoint/2010/main" val="36279955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4">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el 1"/>
          <p:cNvSpPr>
            <a:spLocks noGrp="1"/>
          </p:cNvSpPr>
          <p:nvPr>
            <p:ph type="ctrTitle" hasCustomPrompt="1"/>
          </p:nvPr>
        </p:nvSpPr>
        <p:spPr>
          <a:xfrm>
            <a:off x="539749" y="476250"/>
            <a:ext cx="8064501" cy="1470025"/>
          </a:xfrm>
          <a:prstGeom prst="rect">
            <a:avLst/>
          </a:prstGeom>
        </p:spPr>
        <p:txBody>
          <a:bodyPr anchor="ctr" anchorCtr="0"/>
          <a:lstStyle>
            <a:lvl1pPr algn="l">
              <a:defRPr sz="4000" baseline="0">
                <a:solidFill>
                  <a:schemeClr val="bg1"/>
                </a:solidFill>
              </a:defRPr>
            </a:lvl1pPr>
          </a:lstStyle>
          <a:p>
            <a:r>
              <a:rPr lang="nl-NL" dirty="0" smtClean="0"/>
              <a:t>Titel van deze presentatie</a:t>
            </a:r>
            <a:endParaRPr lang="nl-NL" dirty="0"/>
          </a:p>
        </p:txBody>
      </p:sp>
      <p:sp>
        <p:nvSpPr>
          <p:cNvPr id="8" name="Ondertitel 2"/>
          <p:cNvSpPr>
            <a:spLocks noGrp="1"/>
          </p:cNvSpPr>
          <p:nvPr>
            <p:ph type="subTitle" idx="1" hasCustomPrompt="1"/>
          </p:nvPr>
        </p:nvSpPr>
        <p:spPr>
          <a:xfrm>
            <a:off x="539750" y="2132856"/>
            <a:ext cx="8064500" cy="570934"/>
          </a:xfrm>
          <a:prstGeom prst="rect">
            <a:avLst/>
          </a:prstGeom>
        </p:spPr>
        <p:txBody>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Subtitel van de presentatie</a:t>
            </a:r>
            <a:endParaRPr lang="nl-NL" dirty="0"/>
          </a:p>
        </p:txBody>
      </p:sp>
    </p:spTree>
    <p:extLst>
      <p:ext uri="{BB962C8B-B14F-4D97-AF65-F5344CB8AC3E}">
        <p14:creationId xmlns:p14="http://schemas.microsoft.com/office/powerpoint/2010/main" val="41342954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5">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el 1"/>
          <p:cNvSpPr>
            <a:spLocks noGrp="1"/>
          </p:cNvSpPr>
          <p:nvPr>
            <p:ph type="ctrTitle" hasCustomPrompt="1"/>
          </p:nvPr>
        </p:nvSpPr>
        <p:spPr>
          <a:xfrm>
            <a:off x="539749" y="476250"/>
            <a:ext cx="8064501" cy="1470025"/>
          </a:xfrm>
          <a:prstGeom prst="rect">
            <a:avLst/>
          </a:prstGeom>
        </p:spPr>
        <p:txBody>
          <a:bodyPr anchor="ctr" anchorCtr="0"/>
          <a:lstStyle>
            <a:lvl1pPr algn="l">
              <a:defRPr sz="4000" baseline="0">
                <a:solidFill>
                  <a:schemeClr val="bg1"/>
                </a:solidFill>
              </a:defRPr>
            </a:lvl1pPr>
          </a:lstStyle>
          <a:p>
            <a:r>
              <a:rPr lang="nl-NL" dirty="0" smtClean="0"/>
              <a:t>Titel van deze presentatie</a:t>
            </a:r>
            <a:endParaRPr lang="nl-NL" dirty="0"/>
          </a:p>
        </p:txBody>
      </p:sp>
      <p:sp>
        <p:nvSpPr>
          <p:cNvPr id="8" name="Ondertitel 2"/>
          <p:cNvSpPr>
            <a:spLocks noGrp="1"/>
          </p:cNvSpPr>
          <p:nvPr>
            <p:ph type="subTitle" idx="1" hasCustomPrompt="1"/>
          </p:nvPr>
        </p:nvSpPr>
        <p:spPr>
          <a:xfrm>
            <a:off x="539750" y="2132856"/>
            <a:ext cx="8064500" cy="570934"/>
          </a:xfrm>
          <a:prstGeom prst="rect">
            <a:avLst/>
          </a:prstGeom>
        </p:spPr>
        <p:txBody>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Subtitel van de presentatie</a:t>
            </a:r>
            <a:endParaRPr lang="nl-NL" dirty="0"/>
          </a:p>
        </p:txBody>
      </p:sp>
    </p:spTree>
    <p:extLst>
      <p:ext uri="{BB962C8B-B14F-4D97-AF65-F5344CB8AC3E}">
        <p14:creationId xmlns:p14="http://schemas.microsoft.com/office/powerpoint/2010/main" val="33382062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dia 5">
    <p:spTree>
      <p:nvGrpSpPr>
        <p:cNvPr id="1" name=""/>
        <p:cNvGrpSpPr/>
        <p:nvPr/>
      </p:nvGrpSpPr>
      <p:grpSpPr>
        <a:xfrm>
          <a:off x="0" y="0"/>
          <a:ext cx="0" cy="0"/>
          <a:chOff x="0" y="0"/>
          <a:chExt cx="0" cy="0"/>
        </a:xfrm>
      </p:grpSpPr>
      <p:sp>
        <p:nvSpPr>
          <p:cNvPr id="11" name="Titel 1"/>
          <p:cNvSpPr txBox="1">
            <a:spLocks/>
          </p:cNvSpPr>
          <p:nvPr userDrawn="1"/>
        </p:nvSpPr>
        <p:spPr>
          <a:xfrm>
            <a:off x="692149" y="628650"/>
            <a:ext cx="8064501" cy="1470025"/>
          </a:xfrm>
          <a:prstGeom prst="rect">
            <a:avLst/>
          </a:prstGeom>
        </p:spPr>
        <p:txBody>
          <a:bodyPr anchor="ctr" anchorCtr="0"/>
          <a:lstStyle>
            <a:lvl1pPr algn="l" rtl="0" eaLnBrk="1" fontAlgn="base" hangingPunct="1">
              <a:spcBef>
                <a:spcPct val="0"/>
              </a:spcBef>
              <a:spcAft>
                <a:spcPct val="0"/>
              </a:spcAft>
              <a:defRPr sz="4000" b="1" kern="1200" baseline="0">
                <a:solidFill>
                  <a:schemeClr val="bg1"/>
                </a:solidFill>
                <a:latin typeface="Verdana" pitchFamily="34" charset="0"/>
                <a:ea typeface="+mj-ea"/>
                <a:cs typeface="+mj-cs"/>
              </a:defRPr>
            </a:lvl1pPr>
            <a:lvl2pPr algn="ctr" rtl="0" eaLnBrk="1" fontAlgn="base" hangingPunct="1">
              <a:spcBef>
                <a:spcPct val="0"/>
              </a:spcBef>
              <a:spcAft>
                <a:spcPct val="0"/>
              </a:spcAft>
              <a:defRPr sz="3600" b="1">
                <a:solidFill>
                  <a:srgbClr val="E20031"/>
                </a:solidFill>
                <a:latin typeface="Verdana" pitchFamily="34" charset="0"/>
              </a:defRPr>
            </a:lvl2pPr>
            <a:lvl3pPr algn="ctr" rtl="0" eaLnBrk="1" fontAlgn="base" hangingPunct="1">
              <a:spcBef>
                <a:spcPct val="0"/>
              </a:spcBef>
              <a:spcAft>
                <a:spcPct val="0"/>
              </a:spcAft>
              <a:defRPr sz="3600" b="1">
                <a:solidFill>
                  <a:srgbClr val="E20031"/>
                </a:solidFill>
                <a:latin typeface="Verdana" pitchFamily="34" charset="0"/>
              </a:defRPr>
            </a:lvl3pPr>
            <a:lvl4pPr algn="ctr" rtl="0" eaLnBrk="1" fontAlgn="base" hangingPunct="1">
              <a:spcBef>
                <a:spcPct val="0"/>
              </a:spcBef>
              <a:spcAft>
                <a:spcPct val="0"/>
              </a:spcAft>
              <a:defRPr sz="3600" b="1">
                <a:solidFill>
                  <a:srgbClr val="E20031"/>
                </a:solidFill>
                <a:latin typeface="Verdana" pitchFamily="34" charset="0"/>
              </a:defRPr>
            </a:lvl4pPr>
            <a:lvl5pPr algn="ctr" rtl="0" eaLnBrk="1" fontAlgn="base" hangingPunct="1">
              <a:spcBef>
                <a:spcPct val="0"/>
              </a:spcBef>
              <a:spcAft>
                <a:spcPct val="0"/>
              </a:spcAft>
              <a:defRPr sz="3600" b="1">
                <a:solidFill>
                  <a:srgbClr val="E20031"/>
                </a:solidFill>
                <a:latin typeface="Verdana" pitchFamily="34" charset="0"/>
              </a:defRPr>
            </a:lvl5pPr>
            <a:lvl6pPr marL="457200" algn="ctr" rtl="0" eaLnBrk="1" fontAlgn="base" hangingPunct="1">
              <a:spcBef>
                <a:spcPct val="0"/>
              </a:spcBef>
              <a:spcAft>
                <a:spcPct val="0"/>
              </a:spcAft>
              <a:defRPr sz="3600" b="1">
                <a:solidFill>
                  <a:srgbClr val="E20031"/>
                </a:solidFill>
                <a:latin typeface="Verdana" pitchFamily="34" charset="0"/>
              </a:defRPr>
            </a:lvl6pPr>
            <a:lvl7pPr marL="914400" algn="ctr" rtl="0" eaLnBrk="1" fontAlgn="base" hangingPunct="1">
              <a:spcBef>
                <a:spcPct val="0"/>
              </a:spcBef>
              <a:spcAft>
                <a:spcPct val="0"/>
              </a:spcAft>
              <a:defRPr sz="3600" b="1">
                <a:solidFill>
                  <a:srgbClr val="E20031"/>
                </a:solidFill>
                <a:latin typeface="Verdana" pitchFamily="34" charset="0"/>
              </a:defRPr>
            </a:lvl7pPr>
            <a:lvl8pPr marL="1371600" algn="ctr" rtl="0" eaLnBrk="1" fontAlgn="base" hangingPunct="1">
              <a:spcBef>
                <a:spcPct val="0"/>
              </a:spcBef>
              <a:spcAft>
                <a:spcPct val="0"/>
              </a:spcAft>
              <a:defRPr sz="3600" b="1">
                <a:solidFill>
                  <a:srgbClr val="E20031"/>
                </a:solidFill>
                <a:latin typeface="Verdana" pitchFamily="34" charset="0"/>
              </a:defRPr>
            </a:lvl8pPr>
            <a:lvl9pPr marL="1828800" algn="ctr" rtl="0" eaLnBrk="1" fontAlgn="base" hangingPunct="1">
              <a:spcBef>
                <a:spcPct val="0"/>
              </a:spcBef>
              <a:spcAft>
                <a:spcPct val="0"/>
              </a:spcAft>
              <a:defRPr sz="3600" b="1">
                <a:solidFill>
                  <a:srgbClr val="E20031"/>
                </a:solidFill>
                <a:latin typeface="Verdana" pitchFamily="34" charset="0"/>
              </a:defRPr>
            </a:lvl9pPr>
          </a:lstStyle>
          <a:p>
            <a:r>
              <a:rPr lang="nl-NL" dirty="0" smtClean="0"/>
              <a:t>Titel van deze presentatie</a:t>
            </a:r>
            <a:endParaRPr lang="nl-NL" dirty="0"/>
          </a:p>
        </p:txBody>
      </p:sp>
      <p:sp>
        <p:nvSpPr>
          <p:cNvPr id="12" name="Ondertitel 2"/>
          <p:cNvSpPr txBox="1">
            <a:spLocks/>
          </p:cNvSpPr>
          <p:nvPr userDrawn="1"/>
        </p:nvSpPr>
        <p:spPr>
          <a:xfrm>
            <a:off x="692150" y="2285256"/>
            <a:ext cx="8064500" cy="570934"/>
          </a:xfrm>
          <a:prstGeom prst="rect">
            <a:avLst/>
          </a:prstGeom>
        </p:spPr>
        <p:txBody>
          <a:bodyPr/>
          <a:lstStyle>
            <a:lvl1pPr marL="0" indent="0" algn="l" rtl="0" eaLnBrk="1" fontAlgn="base" hangingPunct="1">
              <a:spcBef>
                <a:spcPct val="20000"/>
              </a:spcBef>
              <a:spcAft>
                <a:spcPct val="0"/>
              </a:spcAft>
              <a:buClr>
                <a:srgbClr val="E20031"/>
              </a:buClr>
              <a:buFont typeface="Arial" pitchFamily="34" charset="0"/>
              <a:buNone/>
              <a:defRPr sz="2400" kern="1200">
                <a:solidFill>
                  <a:schemeClr val="bg1"/>
                </a:solidFill>
                <a:latin typeface="Verdana" pitchFamily="34" charset="0"/>
                <a:ea typeface="+mn-ea"/>
                <a:cs typeface="+mn-cs"/>
              </a:defRPr>
            </a:lvl1pPr>
            <a:lvl2pPr marL="457200" indent="0" algn="ctr" rtl="0" eaLnBrk="1" fontAlgn="base" hangingPunct="1">
              <a:spcBef>
                <a:spcPct val="20000"/>
              </a:spcBef>
              <a:spcAft>
                <a:spcPct val="0"/>
              </a:spcAft>
              <a:buClr>
                <a:srgbClr val="E20031"/>
              </a:buClr>
              <a:buFont typeface="Arial" charset="0"/>
              <a:buNone/>
              <a:defRPr sz="2800" kern="1200">
                <a:solidFill>
                  <a:schemeClr val="tx1">
                    <a:tint val="75000"/>
                  </a:schemeClr>
                </a:solidFill>
                <a:latin typeface="Verdana" pitchFamily="34" charset="0"/>
                <a:ea typeface="+mn-ea"/>
                <a:cs typeface="+mn-cs"/>
              </a:defRPr>
            </a:lvl2pPr>
            <a:lvl3pPr marL="914400" indent="0" algn="ctr" rtl="0" eaLnBrk="1" fontAlgn="base" hangingPunct="1">
              <a:spcBef>
                <a:spcPct val="20000"/>
              </a:spcBef>
              <a:spcAft>
                <a:spcPct val="0"/>
              </a:spcAft>
              <a:buClr>
                <a:srgbClr val="E20031"/>
              </a:buClr>
              <a:buFont typeface="Arial" charset="0"/>
              <a:buNone/>
              <a:defRPr sz="2400" kern="1200">
                <a:solidFill>
                  <a:schemeClr val="tx1">
                    <a:tint val="75000"/>
                  </a:schemeClr>
                </a:solidFill>
                <a:latin typeface="Verdana" pitchFamily="34" charset="0"/>
                <a:ea typeface="+mn-ea"/>
                <a:cs typeface="+mn-cs"/>
              </a:defRPr>
            </a:lvl3pPr>
            <a:lvl4pPr marL="1371600" indent="0" algn="ctr" rtl="0" eaLnBrk="1" fontAlgn="base" hangingPunct="1">
              <a:spcBef>
                <a:spcPct val="20000"/>
              </a:spcBef>
              <a:spcAft>
                <a:spcPct val="0"/>
              </a:spcAft>
              <a:buClr>
                <a:srgbClr val="E20031"/>
              </a:buClr>
              <a:buFont typeface="Arial" charset="0"/>
              <a:buNone/>
              <a:defRPr sz="2000" kern="1200">
                <a:solidFill>
                  <a:schemeClr val="tx1">
                    <a:tint val="75000"/>
                  </a:schemeClr>
                </a:solidFill>
                <a:latin typeface="Verdana" pitchFamily="34" charset="0"/>
                <a:ea typeface="+mn-ea"/>
                <a:cs typeface="+mn-cs"/>
              </a:defRPr>
            </a:lvl4pPr>
            <a:lvl5pPr marL="1828800" indent="0" algn="ctr" rtl="0" eaLnBrk="1" fontAlgn="base" hangingPunct="1">
              <a:spcBef>
                <a:spcPct val="20000"/>
              </a:spcBef>
              <a:spcAft>
                <a:spcPct val="0"/>
              </a:spcAft>
              <a:buClr>
                <a:srgbClr val="E20031"/>
              </a:buClr>
              <a:buFont typeface="Arial" charset="0"/>
              <a:buNone/>
              <a:defRPr sz="2000" kern="1200">
                <a:solidFill>
                  <a:schemeClr val="tx1">
                    <a:tint val="75000"/>
                  </a:schemeClr>
                </a:solidFill>
                <a:latin typeface="Verdana"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nl-NL" smtClean="0"/>
              <a:t>Subtitel van de presentatie</a:t>
            </a:r>
            <a:endParaRPr lang="nl-NL" dirty="0"/>
          </a:p>
        </p:txBody>
      </p:sp>
      <p:sp>
        <p:nvSpPr>
          <p:cNvPr id="9" name="Titel 1"/>
          <p:cNvSpPr txBox="1">
            <a:spLocks/>
          </p:cNvSpPr>
          <p:nvPr userDrawn="1"/>
        </p:nvSpPr>
        <p:spPr>
          <a:xfrm>
            <a:off x="539750" y="476672"/>
            <a:ext cx="8064501" cy="1470025"/>
          </a:xfrm>
          <a:prstGeom prst="rect">
            <a:avLst/>
          </a:prstGeom>
        </p:spPr>
        <p:txBody>
          <a:bodyPr anchor="ctr" anchorCtr="0"/>
          <a:lstStyle>
            <a:lvl1pPr algn="l" rtl="0" eaLnBrk="1" fontAlgn="base" hangingPunct="1">
              <a:spcBef>
                <a:spcPct val="0"/>
              </a:spcBef>
              <a:spcAft>
                <a:spcPct val="0"/>
              </a:spcAft>
              <a:defRPr sz="4000" b="1" kern="1200" baseline="0">
                <a:solidFill>
                  <a:schemeClr val="bg1"/>
                </a:solidFill>
                <a:latin typeface="Verdana" pitchFamily="34" charset="0"/>
                <a:ea typeface="+mj-ea"/>
                <a:cs typeface="+mj-cs"/>
              </a:defRPr>
            </a:lvl1pPr>
            <a:lvl2pPr algn="ctr" rtl="0" eaLnBrk="1" fontAlgn="base" hangingPunct="1">
              <a:spcBef>
                <a:spcPct val="0"/>
              </a:spcBef>
              <a:spcAft>
                <a:spcPct val="0"/>
              </a:spcAft>
              <a:defRPr sz="3600" b="1">
                <a:solidFill>
                  <a:srgbClr val="E20031"/>
                </a:solidFill>
                <a:latin typeface="Verdana" pitchFamily="34" charset="0"/>
              </a:defRPr>
            </a:lvl2pPr>
            <a:lvl3pPr algn="ctr" rtl="0" eaLnBrk="1" fontAlgn="base" hangingPunct="1">
              <a:spcBef>
                <a:spcPct val="0"/>
              </a:spcBef>
              <a:spcAft>
                <a:spcPct val="0"/>
              </a:spcAft>
              <a:defRPr sz="3600" b="1">
                <a:solidFill>
                  <a:srgbClr val="E20031"/>
                </a:solidFill>
                <a:latin typeface="Verdana" pitchFamily="34" charset="0"/>
              </a:defRPr>
            </a:lvl3pPr>
            <a:lvl4pPr algn="ctr" rtl="0" eaLnBrk="1" fontAlgn="base" hangingPunct="1">
              <a:spcBef>
                <a:spcPct val="0"/>
              </a:spcBef>
              <a:spcAft>
                <a:spcPct val="0"/>
              </a:spcAft>
              <a:defRPr sz="3600" b="1">
                <a:solidFill>
                  <a:srgbClr val="E20031"/>
                </a:solidFill>
                <a:latin typeface="Verdana" pitchFamily="34" charset="0"/>
              </a:defRPr>
            </a:lvl4pPr>
            <a:lvl5pPr algn="ctr" rtl="0" eaLnBrk="1" fontAlgn="base" hangingPunct="1">
              <a:spcBef>
                <a:spcPct val="0"/>
              </a:spcBef>
              <a:spcAft>
                <a:spcPct val="0"/>
              </a:spcAft>
              <a:defRPr sz="3600" b="1">
                <a:solidFill>
                  <a:srgbClr val="E20031"/>
                </a:solidFill>
                <a:latin typeface="Verdana" pitchFamily="34" charset="0"/>
              </a:defRPr>
            </a:lvl5pPr>
            <a:lvl6pPr marL="457200" algn="ctr" rtl="0" eaLnBrk="1" fontAlgn="base" hangingPunct="1">
              <a:spcBef>
                <a:spcPct val="0"/>
              </a:spcBef>
              <a:spcAft>
                <a:spcPct val="0"/>
              </a:spcAft>
              <a:defRPr sz="3600" b="1">
                <a:solidFill>
                  <a:srgbClr val="E20031"/>
                </a:solidFill>
                <a:latin typeface="Verdana" pitchFamily="34" charset="0"/>
              </a:defRPr>
            </a:lvl6pPr>
            <a:lvl7pPr marL="914400" algn="ctr" rtl="0" eaLnBrk="1" fontAlgn="base" hangingPunct="1">
              <a:spcBef>
                <a:spcPct val="0"/>
              </a:spcBef>
              <a:spcAft>
                <a:spcPct val="0"/>
              </a:spcAft>
              <a:defRPr sz="3600" b="1">
                <a:solidFill>
                  <a:srgbClr val="E20031"/>
                </a:solidFill>
                <a:latin typeface="Verdana" pitchFamily="34" charset="0"/>
              </a:defRPr>
            </a:lvl7pPr>
            <a:lvl8pPr marL="1371600" algn="ctr" rtl="0" eaLnBrk="1" fontAlgn="base" hangingPunct="1">
              <a:spcBef>
                <a:spcPct val="0"/>
              </a:spcBef>
              <a:spcAft>
                <a:spcPct val="0"/>
              </a:spcAft>
              <a:defRPr sz="3600" b="1">
                <a:solidFill>
                  <a:srgbClr val="E20031"/>
                </a:solidFill>
                <a:latin typeface="Verdana" pitchFamily="34" charset="0"/>
              </a:defRPr>
            </a:lvl8pPr>
            <a:lvl9pPr marL="1828800" algn="ctr" rtl="0" eaLnBrk="1" fontAlgn="base" hangingPunct="1">
              <a:spcBef>
                <a:spcPct val="0"/>
              </a:spcBef>
              <a:spcAft>
                <a:spcPct val="0"/>
              </a:spcAft>
              <a:defRPr sz="3600" b="1">
                <a:solidFill>
                  <a:srgbClr val="E20031"/>
                </a:solidFill>
                <a:latin typeface="Verdana" pitchFamily="34" charset="0"/>
              </a:defRPr>
            </a:lvl9pPr>
          </a:lstStyle>
          <a:p>
            <a:r>
              <a:rPr lang="nl-NL" dirty="0" smtClean="0"/>
              <a:t>Titel van deze presentatie</a:t>
            </a:r>
            <a:endParaRPr lang="nl-NL" dirty="0"/>
          </a:p>
        </p:txBody>
      </p:sp>
      <p:sp>
        <p:nvSpPr>
          <p:cNvPr id="10" name="Ondertitel 2"/>
          <p:cNvSpPr txBox="1">
            <a:spLocks/>
          </p:cNvSpPr>
          <p:nvPr userDrawn="1"/>
        </p:nvSpPr>
        <p:spPr>
          <a:xfrm>
            <a:off x="539750" y="2132856"/>
            <a:ext cx="8064500" cy="519031"/>
          </a:xfrm>
          <a:prstGeom prst="rect">
            <a:avLst/>
          </a:prstGeom>
        </p:spPr>
        <p:txBody>
          <a:bodyPr/>
          <a:lstStyle>
            <a:lvl1pPr marL="0" indent="0" algn="l" rtl="0" eaLnBrk="1" fontAlgn="base" hangingPunct="1">
              <a:spcBef>
                <a:spcPct val="20000"/>
              </a:spcBef>
              <a:spcAft>
                <a:spcPct val="0"/>
              </a:spcAft>
              <a:buClr>
                <a:srgbClr val="E20031"/>
              </a:buClr>
              <a:buFont typeface="Arial" pitchFamily="34" charset="0"/>
              <a:buNone/>
              <a:defRPr sz="2400" kern="1200">
                <a:solidFill>
                  <a:schemeClr val="bg1"/>
                </a:solidFill>
                <a:latin typeface="Verdana" pitchFamily="34" charset="0"/>
                <a:ea typeface="+mn-ea"/>
                <a:cs typeface="+mn-cs"/>
              </a:defRPr>
            </a:lvl1pPr>
            <a:lvl2pPr marL="457200" indent="0" algn="ctr" rtl="0" eaLnBrk="1" fontAlgn="base" hangingPunct="1">
              <a:spcBef>
                <a:spcPct val="20000"/>
              </a:spcBef>
              <a:spcAft>
                <a:spcPct val="0"/>
              </a:spcAft>
              <a:buClr>
                <a:srgbClr val="E20031"/>
              </a:buClr>
              <a:buFont typeface="Arial" charset="0"/>
              <a:buNone/>
              <a:defRPr sz="2800" kern="1200">
                <a:solidFill>
                  <a:schemeClr val="tx1">
                    <a:tint val="75000"/>
                  </a:schemeClr>
                </a:solidFill>
                <a:latin typeface="Verdana" pitchFamily="34" charset="0"/>
                <a:ea typeface="+mn-ea"/>
                <a:cs typeface="+mn-cs"/>
              </a:defRPr>
            </a:lvl2pPr>
            <a:lvl3pPr marL="914400" indent="0" algn="ctr" rtl="0" eaLnBrk="1" fontAlgn="base" hangingPunct="1">
              <a:spcBef>
                <a:spcPct val="20000"/>
              </a:spcBef>
              <a:spcAft>
                <a:spcPct val="0"/>
              </a:spcAft>
              <a:buClr>
                <a:srgbClr val="E20031"/>
              </a:buClr>
              <a:buFont typeface="Arial" charset="0"/>
              <a:buNone/>
              <a:defRPr sz="2400" kern="1200">
                <a:solidFill>
                  <a:schemeClr val="tx1">
                    <a:tint val="75000"/>
                  </a:schemeClr>
                </a:solidFill>
                <a:latin typeface="Verdana" pitchFamily="34" charset="0"/>
                <a:ea typeface="+mn-ea"/>
                <a:cs typeface="+mn-cs"/>
              </a:defRPr>
            </a:lvl3pPr>
            <a:lvl4pPr marL="1371600" indent="0" algn="ctr" rtl="0" eaLnBrk="1" fontAlgn="base" hangingPunct="1">
              <a:spcBef>
                <a:spcPct val="20000"/>
              </a:spcBef>
              <a:spcAft>
                <a:spcPct val="0"/>
              </a:spcAft>
              <a:buClr>
                <a:srgbClr val="E20031"/>
              </a:buClr>
              <a:buFont typeface="Arial" charset="0"/>
              <a:buNone/>
              <a:defRPr sz="2000" kern="1200">
                <a:solidFill>
                  <a:schemeClr val="tx1">
                    <a:tint val="75000"/>
                  </a:schemeClr>
                </a:solidFill>
                <a:latin typeface="Verdana" pitchFamily="34" charset="0"/>
                <a:ea typeface="+mn-ea"/>
                <a:cs typeface="+mn-cs"/>
              </a:defRPr>
            </a:lvl4pPr>
            <a:lvl5pPr marL="1828800" indent="0" algn="ctr" rtl="0" eaLnBrk="1" fontAlgn="base" hangingPunct="1">
              <a:spcBef>
                <a:spcPct val="20000"/>
              </a:spcBef>
              <a:spcAft>
                <a:spcPct val="0"/>
              </a:spcAft>
              <a:buClr>
                <a:srgbClr val="E20031"/>
              </a:buClr>
              <a:buFont typeface="Arial" charset="0"/>
              <a:buNone/>
              <a:defRPr sz="2000" kern="1200">
                <a:solidFill>
                  <a:schemeClr val="tx1">
                    <a:tint val="75000"/>
                  </a:schemeClr>
                </a:solidFill>
                <a:latin typeface="Verdana"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nl-NL" dirty="0" smtClean="0"/>
              <a:t>Subtitel van de presentatie</a:t>
            </a:r>
            <a:endParaRPr lang="nl-NL" dirty="0"/>
          </a:p>
        </p:txBody>
      </p:sp>
      <p:pic>
        <p:nvPicPr>
          <p:cNvPr id="2" name="Afbeelding 1" descr="pagina's 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el 1"/>
          <p:cNvSpPr>
            <a:spLocks noGrp="1"/>
          </p:cNvSpPr>
          <p:nvPr>
            <p:ph type="ctrTitle" hasCustomPrompt="1"/>
          </p:nvPr>
        </p:nvSpPr>
        <p:spPr>
          <a:xfrm>
            <a:off x="539749" y="476250"/>
            <a:ext cx="8064501" cy="1470025"/>
          </a:xfrm>
          <a:prstGeom prst="rect">
            <a:avLst/>
          </a:prstGeom>
        </p:spPr>
        <p:txBody>
          <a:bodyPr anchor="ctr" anchorCtr="0"/>
          <a:lstStyle>
            <a:lvl1pPr algn="l">
              <a:defRPr sz="4000" baseline="0">
                <a:solidFill>
                  <a:schemeClr val="bg1"/>
                </a:solidFill>
              </a:defRPr>
            </a:lvl1pPr>
          </a:lstStyle>
          <a:p>
            <a:r>
              <a:rPr lang="nl-NL" dirty="0" smtClean="0"/>
              <a:t>Titel van deze presentatie</a:t>
            </a:r>
            <a:endParaRPr lang="nl-NL" dirty="0"/>
          </a:p>
        </p:txBody>
      </p:sp>
      <p:sp>
        <p:nvSpPr>
          <p:cNvPr id="14" name="Ondertitel 2"/>
          <p:cNvSpPr>
            <a:spLocks noGrp="1"/>
          </p:cNvSpPr>
          <p:nvPr>
            <p:ph type="subTitle" idx="1" hasCustomPrompt="1"/>
          </p:nvPr>
        </p:nvSpPr>
        <p:spPr>
          <a:xfrm>
            <a:off x="539750" y="2132856"/>
            <a:ext cx="8064500" cy="570934"/>
          </a:xfrm>
          <a:prstGeom prst="rect">
            <a:avLst/>
          </a:prstGeom>
        </p:spPr>
        <p:txBody>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Subtitel van de presentatie</a:t>
            </a:r>
            <a:endParaRPr lang="nl-NL" dirty="0"/>
          </a:p>
        </p:txBody>
      </p:sp>
    </p:spTree>
    <p:extLst>
      <p:ext uri="{BB962C8B-B14F-4D97-AF65-F5344CB8AC3E}">
        <p14:creationId xmlns:p14="http://schemas.microsoft.com/office/powerpoint/2010/main" val="32313450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eldia 5">
    <p:spTree>
      <p:nvGrpSpPr>
        <p:cNvPr id="1" name=""/>
        <p:cNvGrpSpPr/>
        <p:nvPr/>
      </p:nvGrpSpPr>
      <p:grpSpPr>
        <a:xfrm>
          <a:off x="0" y="0"/>
          <a:ext cx="0" cy="0"/>
          <a:chOff x="0" y="0"/>
          <a:chExt cx="0" cy="0"/>
        </a:xfrm>
      </p:grpSpPr>
      <p:sp>
        <p:nvSpPr>
          <p:cNvPr id="12" name="Ondertitel 2"/>
          <p:cNvSpPr txBox="1">
            <a:spLocks/>
          </p:cNvSpPr>
          <p:nvPr userDrawn="1"/>
        </p:nvSpPr>
        <p:spPr>
          <a:xfrm>
            <a:off x="692150" y="2285256"/>
            <a:ext cx="8064500" cy="570934"/>
          </a:xfrm>
          <a:prstGeom prst="rect">
            <a:avLst/>
          </a:prstGeom>
        </p:spPr>
        <p:txBody>
          <a:bodyPr/>
          <a:lstStyle>
            <a:lvl1pPr marL="0" indent="0" algn="l" rtl="0" eaLnBrk="1" fontAlgn="base" hangingPunct="1">
              <a:spcBef>
                <a:spcPct val="20000"/>
              </a:spcBef>
              <a:spcAft>
                <a:spcPct val="0"/>
              </a:spcAft>
              <a:buClr>
                <a:srgbClr val="E20031"/>
              </a:buClr>
              <a:buFont typeface="Arial" pitchFamily="34" charset="0"/>
              <a:buNone/>
              <a:defRPr sz="2400" kern="1200">
                <a:solidFill>
                  <a:schemeClr val="bg1"/>
                </a:solidFill>
                <a:latin typeface="Verdana" pitchFamily="34" charset="0"/>
                <a:ea typeface="+mn-ea"/>
                <a:cs typeface="+mn-cs"/>
              </a:defRPr>
            </a:lvl1pPr>
            <a:lvl2pPr marL="457200" indent="0" algn="ctr" rtl="0" eaLnBrk="1" fontAlgn="base" hangingPunct="1">
              <a:spcBef>
                <a:spcPct val="20000"/>
              </a:spcBef>
              <a:spcAft>
                <a:spcPct val="0"/>
              </a:spcAft>
              <a:buClr>
                <a:srgbClr val="E20031"/>
              </a:buClr>
              <a:buFont typeface="Arial" charset="0"/>
              <a:buNone/>
              <a:defRPr sz="2800" kern="1200">
                <a:solidFill>
                  <a:schemeClr val="tx1">
                    <a:tint val="75000"/>
                  </a:schemeClr>
                </a:solidFill>
                <a:latin typeface="Verdana" pitchFamily="34" charset="0"/>
                <a:ea typeface="+mn-ea"/>
                <a:cs typeface="+mn-cs"/>
              </a:defRPr>
            </a:lvl2pPr>
            <a:lvl3pPr marL="914400" indent="0" algn="ctr" rtl="0" eaLnBrk="1" fontAlgn="base" hangingPunct="1">
              <a:spcBef>
                <a:spcPct val="20000"/>
              </a:spcBef>
              <a:spcAft>
                <a:spcPct val="0"/>
              </a:spcAft>
              <a:buClr>
                <a:srgbClr val="E20031"/>
              </a:buClr>
              <a:buFont typeface="Arial" charset="0"/>
              <a:buNone/>
              <a:defRPr sz="2400" kern="1200">
                <a:solidFill>
                  <a:schemeClr val="tx1">
                    <a:tint val="75000"/>
                  </a:schemeClr>
                </a:solidFill>
                <a:latin typeface="Verdana" pitchFamily="34" charset="0"/>
                <a:ea typeface="+mn-ea"/>
                <a:cs typeface="+mn-cs"/>
              </a:defRPr>
            </a:lvl3pPr>
            <a:lvl4pPr marL="1371600" indent="0" algn="ctr" rtl="0" eaLnBrk="1" fontAlgn="base" hangingPunct="1">
              <a:spcBef>
                <a:spcPct val="20000"/>
              </a:spcBef>
              <a:spcAft>
                <a:spcPct val="0"/>
              </a:spcAft>
              <a:buClr>
                <a:srgbClr val="E20031"/>
              </a:buClr>
              <a:buFont typeface="Arial" charset="0"/>
              <a:buNone/>
              <a:defRPr sz="2000" kern="1200">
                <a:solidFill>
                  <a:schemeClr val="tx1">
                    <a:tint val="75000"/>
                  </a:schemeClr>
                </a:solidFill>
                <a:latin typeface="Verdana" pitchFamily="34" charset="0"/>
                <a:ea typeface="+mn-ea"/>
                <a:cs typeface="+mn-cs"/>
              </a:defRPr>
            </a:lvl4pPr>
            <a:lvl5pPr marL="1828800" indent="0" algn="ctr" rtl="0" eaLnBrk="1" fontAlgn="base" hangingPunct="1">
              <a:spcBef>
                <a:spcPct val="20000"/>
              </a:spcBef>
              <a:spcAft>
                <a:spcPct val="0"/>
              </a:spcAft>
              <a:buClr>
                <a:srgbClr val="E20031"/>
              </a:buClr>
              <a:buFont typeface="Arial" charset="0"/>
              <a:buNone/>
              <a:defRPr sz="2000" kern="1200">
                <a:solidFill>
                  <a:schemeClr val="tx1">
                    <a:tint val="75000"/>
                  </a:schemeClr>
                </a:solidFill>
                <a:latin typeface="Verdana"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nl-NL" dirty="0" smtClean="0"/>
              <a:t>Subtitel van de presentatie</a:t>
            </a:r>
            <a:endParaRPr lang="nl-NL" dirty="0"/>
          </a:p>
        </p:txBody>
      </p:sp>
      <p:sp>
        <p:nvSpPr>
          <p:cNvPr id="6" name="Titel 1"/>
          <p:cNvSpPr txBox="1">
            <a:spLocks/>
          </p:cNvSpPr>
          <p:nvPr userDrawn="1"/>
        </p:nvSpPr>
        <p:spPr>
          <a:xfrm>
            <a:off x="539750" y="476672"/>
            <a:ext cx="8064501" cy="1470025"/>
          </a:xfrm>
          <a:prstGeom prst="rect">
            <a:avLst/>
          </a:prstGeom>
        </p:spPr>
        <p:txBody>
          <a:bodyPr anchor="ctr" anchorCtr="0"/>
          <a:lstStyle>
            <a:lvl1pPr algn="l" rtl="0" eaLnBrk="1" fontAlgn="base" hangingPunct="1">
              <a:spcBef>
                <a:spcPct val="0"/>
              </a:spcBef>
              <a:spcAft>
                <a:spcPct val="0"/>
              </a:spcAft>
              <a:defRPr sz="4000" b="1" kern="1200" baseline="0">
                <a:solidFill>
                  <a:schemeClr val="bg1"/>
                </a:solidFill>
                <a:latin typeface="Verdana" pitchFamily="34" charset="0"/>
                <a:ea typeface="+mj-ea"/>
                <a:cs typeface="+mj-cs"/>
              </a:defRPr>
            </a:lvl1pPr>
            <a:lvl2pPr algn="ctr" rtl="0" eaLnBrk="1" fontAlgn="base" hangingPunct="1">
              <a:spcBef>
                <a:spcPct val="0"/>
              </a:spcBef>
              <a:spcAft>
                <a:spcPct val="0"/>
              </a:spcAft>
              <a:defRPr sz="3600" b="1">
                <a:solidFill>
                  <a:srgbClr val="E20031"/>
                </a:solidFill>
                <a:latin typeface="Verdana" pitchFamily="34" charset="0"/>
              </a:defRPr>
            </a:lvl2pPr>
            <a:lvl3pPr algn="ctr" rtl="0" eaLnBrk="1" fontAlgn="base" hangingPunct="1">
              <a:spcBef>
                <a:spcPct val="0"/>
              </a:spcBef>
              <a:spcAft>
                <a:spcPct val="0"/>
              </a:spcAft>
              <a:defRPr sz="3600" b="1">
                <a:solidFill>
                  <a:srgbClr val="E20031"/>
                </a:solidFill>
                <a:latin typeface="Verdana" pitchFamily="34" charset="0"/>
              </a:defRPr>
            </a:lvl3pPr>
            <a:lvl4pPr algn="ctr" rtl="0" eaLnBrk="1" fontAlgn="base" hangingPunct="1">
              <a:spcBef>
                <a:spcPct val="0"/>
              </a:spcBef>
              <a:spcAft>
                <a:spcPct val="0"/>
              </a:spcAft>
              <a:defRPr sz="3600" b="1">
                <a:solidFill>
                  <a:srgbClr val="E20031"/>
                </a:solidFill>
                <a:latin typeface="Verdana" pitchFamily="34" charset="0"/>
              </a:defRPr>
            </a:lvl4pPr>
            <a:lvl5pPr algn="ctr" rtl="0" eaLnBrk="1" fontAlgn="base" hangingPunct="1">
              <a:spcBef>
                <a:spcPct val="0"/>
              </a:spcBef>
              <a:spcAft>
                <a:spcPct val="0"/>
              </a:spcAft>
              <a:defRPr sz="3600" b="1">
                <a:solidFill>
                  <a:srgbClr val="E20031"/>
                </a:solidFill>
                <a:latin typeface="Verdana" pitchFamily="34" charset="0"/>
              </a:defRPr>
            </a:lvl5pPr>
            <a:lvl6pPr marL="457200" algn="ctr" rtl="0" eaLnBrk="1" fontAlgn="base" hangingPunct="1">
              <a:spcBef>
                <a:spcPct val="0"/>
              </a:spcBef>
              <a:spcAft>
                <a:spcPct val="0"/>
              </a:spcAft>
              <a:defRPr sz="3600" b="1">
                <a:solidFill>
                  <a:srgbClr val="E20031"/>
                </a:solidFill>
                <a:latin typeface="Verdana" pitchFamily="34" charset="0"/>
              </a:defRPr>
            </a:lvl6pPr>
            <a:lvl7pPr marL="914400" algn="ctr" rtl="0" eaLnBrk="1" fontAlgn="base" hangingPunct="1">
              <a:spcBef>
                <a:spcPct val="0"/>
              </a:spcBef>
              <a:spcAft>
                <a:spcPct val="0"/>
              </a:spcAft>
              <a:defRPr sz="3600" b="1">
                <a:solidFill>
                  <a:srgbClr val="E20031"/>
                </a:solidFill>
                <a:latin typeface="Verdana" pitchFamily="34" charset="0"/>
              </a:defRPr>
            </a:lvl7pPr>
            <a:lvl8pPr marL="1371600" algn="ctr" rtl="0" eaLnBrk="1" fontAlgn="base" hangingPunct="1">
              <a:spcBef>
                <a:spcPct val="0"/>
              </a:spcBef>
              <a:spcAft>
                <a:spcPct val="0"/>
              </a:spcAft>
              <a:defRPr sz="3600" b="1">
                <a:solidFill>
                  <a:srgbClr val="E20031"/>
                </a:solidFill>
                <a:latin typeface="Verdana" pitchFamily="34" charset="0"/>
              </a:defRPr>
            </a:lvl8pPr>
            <a:lvl9pPr marL="1828800" algn="ctr" rtl="0" eaLnBrk="1" fontAlgn="base" hangingPunct="1">
              <a:spcBef>
                <a:spcPct val="0"/>
              </a:spcBef>
              <a:spcAft>
                <a:spcPct val="0"/>
              </a:spcAft>
              <a:defRPr sz="3600" b="1">
                <a:solidFill>
                  <a:srgbClr val="E20031"/>
                </a:solidFill>
                <a:latin typeface="Verdana" pitchFamily="34" charset="0"/>
              </a:defRPr>
            </a:lvl9pPr>
          </a:lstStyle>
          <a:p>
            <a:r>
              <a:rPr lang="nl-NL" dirty="0" smtClean="0"/>
              <a:t>Titel van deze presentatie</a:t>
            </a:r>
            <a:endParaRPr lang="nl-NL" dirty="0"/>
          </a:p>
        </p:txBody>
      </p:sp>
      <p:pic>
        <p:nvPicPr>
          <p:cNvPr id="3" name="Afbeelding 2" descr="pagina's pp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el 1"/>
          <p:cNvSpPr>
            <a:spLocks noGrp="1"/>
          </p:cNvSpPr>
          <p:nvPr>
            <p:ph type="ctrTitle" hasCustomPrompt="1"/>
          </p:nvPr>
        </p:nvSpPr>
        <p:spPr>
          <a:xfrm>
            <a:off x="539749" y="476250"/>
            <a:ext cx="8064501" cy="1470025"/>
          </a:xfrm>
          <a:prstGeom prst="rect">
            <a:avLst/>
          </a:prstGeom>
        </p:spPr>
        <p:txBody>
          <a:bodyPr anchor="ctr" anchorCtr="0"/>
          <a:lstStyle>
            <a:lvl1pPr algn="l">
              <a:defRPr sz="4000" baseline="0">
                <a:solidFill>
                  <a:schemeClr val="bg1"/>
                </a:solidFill>
              </a:defRPr>
            </a:lvl1pPr>
          </a:lstStyle>
          <a:p>
            <a:r>
              <a:rPr lang="nl-NL" dirty="0" smtClean="0"/>
              <a:t>Titel van deze presentatie</a:t>
            </a:r>
            <a:endParaRPr lang="nl-NL" dirty="0"/>
          </a:p>
        </p:txBody>
      </p:sp>
      <p:sp>
        <p:nvSpPr>
          <p:cNvPr id="10" name="Ondertitel 2"/>
          <p:cNvSpPr>
            <a:spLocks noGrp="1"/>
          </p:cNvSpPr>
          <p:nvPr>
            <p:ph type="subTitle" idx="1" hasCustomPrompt="1"/>
          </p:nvPr>
        </p:nvSpPr>
        <p:spPr>
          <a:xfrm>
            <a:off x="539750" y="2132856"/>
            <a:ext cx="8064500" cy="570934"/>
          </a:xfrm>
          <a:prstGeom prst="rect">
            <a:avLst/>
          </a:prstGeom>
        </p:spPr>
        <p:txBody>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Subtitel van de presentatie</a:t>
            </a:r>
            <a:endParaRPr lang="nl-NL" dirty="0"/>
          </a:p>
        </p:txBody>
      </p:sp>
    </p:spTree>
    <p:extLst>
      <p:ext uri="{BB962C8B-B14F-4D97-AF65-F5344CB8AC3E}">
        <p14:creationId xmlns:p14="http://schemas.microsoft.com/office/powerpoint/2010/main" val="12216544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eldia 5">
    <p:spTree>
      <p:nvGrpSpPr>
        <p:cNvPr id="1" name=""/>
        <p:cNvGrpSpPr/>
        <p:nvPr/>
      </p:nvGrpSpPr>
      <p:grpSpPr>
        <a:xfrm>
          <a:off x="0" y="0"/>
          <a:ext cx="0" cy="0"/>
          <a:chOff x="0" y="0"/>
          <a:chExt cx="0" cy="0"/>
        </a:xfrm>
      </p:grpSpPr>
      <p:sp>
        <p:nvSpPr>
          <p:cNvPr id="11" name="Titel 1"/>
          <p:cNvSpPr txBox="1">
            <a:spLocks/>
          </p:cNvSpPr>
          <p:nvPr userDrawn="1"/>
        </p:nvSpPr>
        <p:spPr>
          <a:xfrm>
            <a:off x="692149" y="628650"/>
            <a:ext cx="8064501" cy="1470025"/>
          </a:xfrm>
          <a:prstGeom prst="rect">
            <a:avLst/>
          </a:prstGeom>
        </p:spPr>
        <p:txBody>
          <a:bodyPr anchor="ctr" anchorCtr="0"/>
          <a:lstStyle>
            <a:lvl1pPr algn="l" rtl="0" eaLnBrk="1" fontAlgn="base" hangingPunct="1">
              <a:spcBef>
                <a:spcPct val="0"/>
              </a:spcBef>
              <a:spcAft>
                <a:spcPct val="0"/>
              </a:spcAft>
              <a:defRPr sz="4000" b="1" kern="1200" baseline="0">
                <a:solidFill>
                  <a:schemeClr val="bg1"/>
                </a:solidFill>
                <a:latin typeface="Verdana" pitchFamily="34" charset="0"/>
                <a:ea typeface="+mj-ea"/>
                <a:cs typeface="+mj-cs"/>
              </a:defRPr>
            </a:lvl1pPr>
            <a:lvl2pPr algn="ctr" rtl="0" eaLnBrk="1" fontAlgn="base" hangingPunct="1">
              <a:spcBef>
                <a:spcPct val="0"/>
              </a:spcBef>
              <a:spcAft>
                <a:spcPct val="0"/>
              </a:spcAft>
              <a:defRPr sz="3600" b="1">
                <a:solidFill>
                  <a:srgbClr val="E20031"/>
                </a:solidFill>
                <a:latin typeface="Verdana" pitchFamily="34" charset="0"/>
              </a:defRPr>
            </a:lvl2pPr>
            <a:lvl3pPr algn="ctr" rtl="0" eaLnBrk="1" fontAlgn="base" hangingPunct="1">
              <a:spcBef>
                <a:spcPct val="0"/>
              </a:spcBef>
              <a:spcAft>
                <a:spcPct val="0"/>
              </a:spcAft>
              <a:defRPr sz="3600" b="1">
                <a:solidFill>
                  <a:srgbClr val="E20031"/>
                </a:solidFill>
                <a:latin typeface="Verdana" pitchFamily="34" charset="0"/>
              </a:defRPr>
            </a:lvl3pPr>
            <a:lvl4pPr algn="ctr" rtl="0" eaLnBrk="1" fontAlgn="base" hangingPunct="1">
              <a:spcBef>
                <a:spcPct val="0"/>
              </a:spcBef>
              <a:spcAft>
                <a:spcPct val="0"/>
              </a:spcAft>
              <a:defRPr sz="3600" b="1">
                <a:solidFill>
                  <a:srgbClr val="E20031"/>
                </a:solidFill>
                <a:latin typeface="Verdana" pitchFamily="34" charset="0"/>
              </a:defRPr>
            </a:lvl4pPr>
            <a:lvl5pPr algn="ctr" rtl="0" eaLnBrk="1" fontAlgn="base" hangingPunct="1">
              <a:spcBef>
                <a:spcPct val="0"/>
              </a:spcBef>
              <a:spcAft>
                <a:spcPct val="0"/>
              </a:spcAft>
              <a:defRPr sz="3600" b="1">
                <a:solidFill>
                  <a:srgbClr val="E20031"/>
                </a:solidFill>
                <a:latin typeface="Verdana" pitchFamily="34" charset="0"/>
              </a:defRPr>
            </a:lvl5pPr>
            <a:lvl6pPr marL="457200" algn="ctr" rtl="0" eaLnBrk="1" fontAlgn="base" hangingPunct="1">
              <a:spcBef>
                <a:spcPct val="0"/>
              </a:spcBef>
              <a:spcAft>
                <a:spcPct val="0"/>
              </a:spcAft>
              <a:defRPr sz="3600" b="1">
                <a:solidFill>
                  <a:srgbClr val="E20031"/>
                </a:solidFill>
                <a:latin typeface="Verdana" pitchFamily="34" charset="0"/>
              </a:defRPr>
            </a:lvl6pPr>
            <a:lvl7pPr marL="914400" algn="ctr" rtl="0" eaLnBrk="1" fontAlgn="base" hangingPunct="1">
              <a:spcBef>
                <a:spcPct val="0"/>
              </a:spcBef>
              <a:spcAft>
                <a:spcPct val="0"/>
              </a:spcAft>
              <a:defRPr sz="3600" b="1">
                <a:solidFill>
                  <a:srgbClr val="E20031"/>
                </a:solidFill>
                <a:latin typeface="Verdana" pitchFamily="34" charset="0"/>
              </a:defRPr>
            </a:lvl7pPr>
            <a:lvl8pPr marL="1371600" algn="ctr" rtl="0" eaLnBrk="1" fontAlgn="base" hangingPunct="1">
              <a:spcBef>
                <a:spcPct val="0"/>
              </a:spcBef>
              <a:spcAft>
                <a:spcPct val="0"/>
              </a:spcAft>
              <a:defRPr sz="3600" b="1">
                <a:solidFill>
                  <a:srgbClr val="E20031"/>
                </a:solidFill>
                <a:latin typeface="Verdana" pitchFamily="34" charset="0"/>
              </a:defRPr>
            </a:lvl8pPr>
            <a:lvl9pPr marL="1828800" algn="ctr" rtl="0" eaLnBrk="1" fontAlgn="base" hangingPunct="1">
              <a:spcBef>
                <a:spcPct val="0"/>
              </a:spcBef>
              <a:spcAft>
                <a:spcPct val="0"/>
              </a:spcAft>
              <a:defRPr sz="3600" b="1">
                <a:solidFill>
                  <a:srgbClr val="E20031"/>
                </a:solidFill>
                <a:latin typeface="Verdana" pitchFamily="34" charset="0"/>
              </a:defRPr>
            </a:lvl9pPr>
          </a:lstStyle>
          <a:p>
            <a:r>
              <a:rPr lang="nl-NL" dirty="0" smtClean="0"/>
              <a:t>Titel van deze presentatie</a:t>
            </a:r>
            <a:endParaRPr lang="nl-NL" dirty="0"/>
          </a:p>
        </p:txBody>
      </p:sp>
      <p:sp>
        <p:nvSpPr>
          <p:cNvPr id="12" name="Ondertitel 2"/>
          <p:cNvSpPr txBox="1">
            <a:spLocks/>
          </p:cNvSpPr>
          <p:nvPr userDrawn="1"/>
        </p:nvSpPr>
        <p:spPr>
          <a:xfrm>
            <a:off x="692150" y="2285256"/>
            <a:ext cx="8064500" cy="570934"/>
          </a:xfrm>
          <a:prstGeom prst="rect">
            <a:avLst/>
          </a:prstGeom>
        </p:spPr>
        <p:txBody>
          <a:bodyPr/>
          <a:lstStyle>
            <a:lvl1pPr marL="0" indent="0" algn="l" rtl="0" eaLnBrk="1" fontAlgn="base" hangingPunct="1">
              <a:spcBef>
                <a:spcPct val="20000"/>
              </a:spcBef>
              <a:spcAft>
                <a:spcPct val="0"/>
              </a:spcAft>
              <a:buClr>
                <a:srgbClr val="E20031"/>
              </a:buClr>
              <a:buFont typeface="Arial" pitchFamily="34" charset="0"/>
              <a:buNone/>
              <a:defRPr sz="2400" kern="1200">
                <a:solidFill>
                  <a:schemeClr val="bg1"/>
                </a:solidFill>
                <a:latin typeface="Verdana" pitchFamily="34" charset="0"/>
                <a:ea typeface="+mn-ea"/>
                <a:cs typeface="+mn-cs"/>
              </a:defRPr>
            </a:lvl1pPr>
            <a:lvl2pPr marL="457200" indent="0" algn="ctr" rtl="0" eaLnBrk="1" fontAlgn="base" hangingPunct="1">
              <a:spcBef>
                <a:spcPct val="20000"/>
              </a:spcBef>
              <a:spcAft>
                <a:spcPct val="0"/>
              </a:spcAft>
              <a:buClr>
                <a:srgbClr val="E20031"/>
              </a:buClr>
              <a:buFont typeface="Arial" charset="0"/>
              <a:buNone/>
              <a:defRPr sz="2800" kern="1200">
                <a:solidFill>
                  <a:schemeClr val="tx1">
                    <a:tint val="75000"/>
                  </a:schemeClr>
                </a:solidFill>
                <a:latin typeface="Verdana" pitchFamily="34" charset="0"/>
                <a:ea typeface="+mn-ea"/>
                <a:cs typeface="+mn-cs"/>
              </a:defRPr>
            </a:lvl2pPr>
            <a:lvl3pPr marL="914400" indent="0" algn="ctr" rtl="0" eaLnBrk="1" fontAlgn="base" hangingPunct="1">
              <a:spcBef>
                <a:spcPct val="20000"/>
              </a:spcBef>
              <a:spcAft>
                <a:spcPct val="0"/>
              </a:spcAft>
              <a:buClr>
                <a:srgbClr val="E20031"/>
              </a:buClr>
              <a:buFont typeface="Arial" charset="0"/>
              <a:buNone/>
              <a:defRPr sz="2400" kern="1200">
                <a:solidFill>
                  <a:schemeClr val="tx1">
                    <a:tint val="75000"/>
                  </a:schemeClr>
                </a:solidFill>
                <a:latin typeface="Verdana" pitchFamily="34" charset="0"/>
                <a:ea typeface="+mn-ea"/>
                <a:cs typeface="+mn-cs"/>
              </a:defRPr>
            </a:lvl3pPr>
            <a:lvl4pPr marL="1371600" indent="0" algn="ctr" rtl="0" eaLnBrk="1" fontAlgn="base" hangingPunct="1">
              <a:spcBef>
                <a:spcPct val="20000"/>
              </a:spcBef>
              <a:spcAft>
                <a:spcPct val="0"/>
              </a:spcAft>
              <a:buClr>
                <a:srgbClr val="E20031"/>
              </a:buClr>
              <a:buFont typeface="Arial" charset="0"/>
              <a:buNone/>
              <a:defRPr sz="2000" kern="1200">
                <a:solidFill>
                  <a:schemeClr val="tx1">
                    <a:tint val="75000"/>
                  </a:schemeClr>
                </a:solidFill>
                <a:latin typeface="Verdana" pitchFamily="34" charset="0"/>
                <a:ea typeface="+mn-ea"/>
                <a:cs typeface="+mn-cs"/>
              </a:defRPr>
            </a:lvl4pPr>
            <a:lvl5pPr marL="1828800" indent="0" algn="ctr" rtl="0" eaLnBrk="1" fontAlgn="base" hangingPunct="1">
              <a:spcBef>
                <a:spcPct val="20000"/>
              </a:spcBef>
              <a:spcAft>
                <a:spcPct val="0"/>
              </a:spcAft>
              <a:buClr>
                <a:srgbClr val="E20031"/>
              </a:buClr>
              <a:buFont typeface="Arial" charset="0"/>
              <a:buNone/>
              <a:defRPr sz="2000" kern="1200">
                <a:solidFill>
                  <a:schemeClr val="tx1">
                    <a:tint val="75000"/>
                  </a:schemeClr>
                </a:solidFill>
                <a:latin typeface="Verdana"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nl-NL" dirty="0" smtClean="0"/>
              <a:t>Subtitel van de presentatie</a:t>
            </a:r>
            <a:endParaRPr lang="nl-NL" dirty="0"/>
          </a:p>
        </p:txBody>
      </p:sp>
      <p:pic>
        <p:nvPicPr>
          <p:cNvPr id="2" name="Afbeelding 1" descr="pagina's ppt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el 1"/>
          <p:cNvSpPr>
            <a:spLocks noGrp="1"/>
          </p:cNvSpPr>
          <p:nvPr>
            <p:ph type="ctrTitle" hasCustomPrompt="1"/>
          </p:nvPr>
        </p:nvSpPr>
        <p:spPr>
          <a:xfrm>
            <a:off x="539749" y="476250"/>
            <a:ext cx="8064501" cy="1470025"/>
          </a:xfrm>
          <a:prstGeom prst="rect">
            <a:avLst/>
          </a:prstGeom>
        </p:spPr>
        <p:txBody>
          <a:bodyPr anchor="ctr" anchorCtr="0"/>
          <a:lstStyle>
            <a:lvl1pPr algn="l">
              <a:defRPr sz="4000" baseline="0">
                <a:solidFill>
                  <a:schemeClr val="bg1"/>
                </a:solidFill>
              </a:defRPr>
            </a:lvl1pPr>
          </a:lstStyle>
          <a:p>
            <a:r>
              <a:rPr lang="nl-NL" dirty="0" smtClean="0"/>
              <a:t>Titel van deze presentatie</a:t>
            </a:r>
            <a:endParaRPr lang="nl-NL" dirty="0"/>
          </a:p>
        </p:txBody>
      </p:sp>
      <p:sp>
        <p:nvSpPr>
          <p:cNvPr id="9" name="Ondertitel 2"/>
          <p:cNvSpPr>
            <a:spLocks noGrp="1"/>
          </p:cNvSpPr>
          <p:nvPr>
            <p:ph type="subTitle" idx="1" hasCustomPrompt="1"/>
          </p:nvPr>
        </p:nvSpPr>
        <p:spPr>
          <a:xfrm>
            <a:off x="539750" y="2132856"/>
            <a:ext cx="8064500" cy="570934"/>
          </a:xfrm>
          <a:prstGeom prst="rect">
            <a:avLst/>
          </a:prstGeom>
        </p:spPr>
        <p:txBody>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Subtitel van de presentatie</a:t>
            </a:r>
            <a:endParaRPr lang="nl-NL" dirty="0"/>
          </a:p>
        </p:txBody>
      </p:sp>
    </p:spTree>
    <p:extLst>
      <p:ext uri="{BB962C8B-B14F-4D97-AF65-F5344CB8AC3E}">
        <p14:creationId xmlns:p14="http://schemas.microsoft.com/office/powerpoint/2010/main" val="8462749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4" name="Tijdelijke aanduiding voor voettekst 4"/>
          <p:cNvSpPr>
            <a:spLocks noGrp="1"/>
          </p:cNvSpPr>
          <p:nvPr>
            <p:ph type="ftr" sz="quarter" idx="10"/>
          </p:nvPr>
        </p:nvSpPr>
        <p:spPr>
          <a:xfrm>
            <a:off x="1691680" y="6309320"/>
            <a:ext cx="4032448" cy="365125"/>
          </a:xfrm>
          <a:prstGeom prst="rect">
            <a:avLst/>
          </a:prstGeom>
        </p:spPr>
        <p:txBody>
          <a:bodyPr/>
          <a:lstStyle>
            <a:lvl1pPr>
              <a:defRPr sz="900" baseline="0">
                <a:latin typeface="Verdana"/>
              </a:defRPr>
            </a:lvl1pPr>
          </a:lstStyle>
          <a:p>
            <a:pPr>
              <a:defRPr/>
            </a:pPr>
            <a:endParaRPr lang="nl-NL" dirty="0"/>
          </a:p>
        </p:txBody>
      </p:sp>
      <p:sp>
        <p:nvSpPr>
          <p:cNvPr id="5" name="Tijdelijke aanduiding voor datum 3"/>
          <p:cNvSpPr>
            <a:spLocks noGrp="1"/>
          </p:cNvSpPr>
          <p:nvPr>
            <p:ph type="dt" sz="half" idx="11"/>
          </p:nvPr>
        </p:nvSpPr>
        <p:spPr>
          <a:xfrm>
            <a:off x="5940152" y="6309320"/>
            <a:ext cx="1728192" cy="365125"/>
          </a:xfrm>
          <a:prstGeom prst="rect">
            <a:avLst/>
          </a:prstGeom>
        </p:spPr>
        <p:txBody>
          <a:bodyPr/>
          <a:lstStyle>
            <a:lvl1pPr algn="ctr">
              <a:defRPr sz="900">
                <a:latin typeface="Verdana"/>
              </a:defRPr>
            </a:lvl1pPr>
          </a:lstStyle>
          <a:p>
            <a:pPr>
              <a:defRPr/>
            </a:pPr>
            <a:endParaRPr lang="nl-NL" dirty="0"/>
          </a:p>
        </p:txBody>
      </p:sp>
      <p:sp>
        <p:nvSpPr>
          <p:cNvPr id="6" name="Tijdelijke aanduiding voor dianummer 7"/>
          <p:cNvSpPr>
            <a:spLocks noGrp="1"/>
          </p:cNvSpPr>
          <p:nvPr>
            <p:ph type="sldNum" sz="quarter" idx="12"/>
          </p:nvPr>
        </p:nvSpPr>
        <p:spPr>
          <a:xfrm>
            <a:off x="7884368" y="6309320"/>
            <a:ext cx="719882" cy="365125"/>
          </a:xfrm>
          <a:prstGeom prst="rect">
            <a:avLst/>
          </a:prstGeom>
        </p:spPr>
        <p:txBody>
          <a:bodyPr/>
          <a:lstStyle>
            <a:lvl1pPr algn="r">
              <a:defRPr sz="900">
                <a:latin typeface="Verdana"/>
              </a:defRPr>
            </a:lvl1pPr>
          </a:lstStyle>
          <a:p>
            <a:pPr>
              <a:defRPr/>
            </a:pPr>
            <a:fld id="{1C3E6859-8C28-4DE8-8846-76EA289B8E8B}" type="slidenum">
              <a:rPr lang="nl-NL" smtClean="0"/>
              <a:pPr>
                <a:defRPr/>
              </a:pPr>
              <a:t>‹nr.›</a:t>
            </a:fld>
            <a:endParaRPr lang="nl-NL" dirty="0"/>
          </a:p>
        </p:txBody>
      </p:sp>
      <p:sp>
        <p:nvSpPr>
          <p:cNvPr id="8" name="Titel 1"/>
          <p:cNvSpPr>
            <a:spLocks noGrp="1"/>
          </p:cNvSpPr>
          <p:nvPr>
            <p:ph type="ctrTitle" hasCustomPrompt="1"/>
          </p:nvPr>
        </p:nvSpPr>
        <p:spPr>
          <a:xfrm>
            <a:off x="539751" y="476249"/>
            <a:ext cx="8064500" cy="1152625"/>
          </a:xfrm>
          <a:prstGeom prst="rect">
            <a:avLst/>
          </a:prstGeom>
        </p:spPr>
        <p:txBody>
          <a:bodyPr anchor="t" anchorCtr="0"/>
          <a:lstStyle>
            <a:lvl1pPr algn="l">
              <a:defRPr sz="3200" baseline="0">
                <a:solidFill>
                  <a:srgbClr val="E20031"/>
                </a:solidFill>
              </a:defRPr>
            </a:lvl1pPr>
          </a:lstStyle>
          <a:p>
            <a:r>
              <a:rPr lang="nl-NL" dirty="0" smtClean="0"/>
              <a:t>Klik om een titel te maken</a:t>
            </a:r>
            <a:endParaRPr lang="nl-NL" dirty="0"/>
          </a:p>
        </p:txBody>
      </p:sp>
      <p:sp>
        <p:nvSpPr>
          <p:cNvPr id="10" name="Tijdelijke aanduiding voor tekst 2"/>
          <p:cNvSpPr>
            <a:spLocks noGrp="1"/>
          </p:cNvSpPr>
          <p:nvPr>
            <p:ph idx="1" hasCustomPrompt="1"/>
          </p:nvPr>
        </p:nvSpPr>
        <p:spPr bwMode="auto">
          <a:xfrm>
            <a:off x="539750" y="1815150"/>
            <a:ext cx="8064500" cy="42781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400"/>
            </a:lvl1pPr>
            <a:lvl2pPr marL="742950" indent="-285750">
              <a:buFont typeface="Arial"/>
              <a:buChar char="•"/>
              <a:defRPr sz="2000" baseline="0"/>
            </a:lvl2pPr>
            <a:lvl3pPr>
              <a:defRPr sz="2000"/>
            </a:lvl3pPr>
            <a:lvl4pPr marL="1600200" indent="-228600">
              <a:buFont typeface="Arial"/>
              <a:buChar char="•"/>
              <a:defRPr/>
            </a:lvl4pPr>
            <a:lvl5pPr marL="2057400" indent="-228600">
              <a:buFont typeface="Arial"/>
              <a:buChar char="•"/>
              <a:defRPr/>
            </a:lvl5pPr>
          </a:lstStyle>
          <a:p>
            <a:pPr lvl="0"/>
            <a:r>
              <a:rPr lang="nl-NL" dirty="0" smtClean="0"/>
              <a:t>Klik om een tekst in te voegen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Afbeelding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512" y="6040929"/>
            <a:ext cx="1803811" cy="901905"/>
          </a:xfrm>
          <a:prstGeom prst="rect">
            <a:avLst/>
          </a:prstGeom>
        </p:spPr>
      </p:pic>
      <p:sp>
        <p:nvSpPr>
          <p:cNvPr id="3" name="Tijdelijke aanduiding voor voettekst 4"/>
          <p:cNvSpPr>
            <a:spLocks noGrp="1"/>
          </p:cNvSpPr>
          <p:nvPr>
            <p:ph type="ftr" sz="quarter" idx="3"/>
          </p:nvPr>
        </p:nvSpPr>
        <p:spPr>
          <a:xfrm>
            <a:off x="1691680" y="6309320"/>
            <a:ext cx="4032448" cy="365125"/>
          </a:xfrm>
          <a:prstGeom prst="rect">
            <a:avLst/>
          </a:prstGeom>
        </p:spPr>
        <p:txBody>
          <a:bodyPr/>
          <a:lstStyle>
            <a:lvl1pPr>
              <a:defRPr sz="900" baseline="0">
                <a:latin typeface="Verdana"/>
              </a:defRPr>
            </a:lvl1pPr>
          </a:lstStyle>
          <a:p>
            <a:pPr>
              <a:defRPr/>
            </a:pPr>
            <a:endParaRPr lang="nl-NL" dirty="0"/>
          </a:p>
        </p:txBody>
      </p:sp>
      <p:sp>
        <p:nvSpPr>
          <p:cNvPr id="4" name="Tijdelijke aanduiding voor datum 3"/>
          <p:cNvSpPr>
            <a:spLocks noGrp="1"/>
          </p:cNvSpPr>
          <p:nvPr>
            <p:ph type="dt" sz="half" idx="2"/>
          </p:nvPr>
        </p:nvSpPr>
        <p:spPr>
          <a:xfrm>
            <a:off x="5940152" y="6309320"/>
            <a:ext cx="1728192" cy="365125"/>
          </a:xfrm>
          <a:prstGeom prst="rect">
            <a:avLst/>
          </a:prstGeom>
        </p:spPr>
        <p:txBody>
          <a:bodyPr/>
          <a:lstStyle>
            <a:lvl1pPr algn="ctr">
              <a:defRPr sz="900">
                <a:latin typeface="Verdana"/>
              </a:defRPr>
            </a:lvl1pPr>
          </a:lstStyle>
          <a:p>
            <a:pPr>
              <a:defRPr/>
            </a:pPr>
            <a:endParaRPr lang="nl-NL" dirty="0"/>
          </a:p>
        </p:txBody>
      </p:sp>
      <p:sp>
        <p:nvSpPr>
          <p:cNvPr id="5" name="Tijdelijke aanduiding voor dianummer 7"/>
          <p:cNvSpPr>
            <a:spLocks noGrp="1"/>
          </p:cNvSpPr>
          <p:nvPr>
            <p:ph type="sldNum" sz="quarter" idx="4"/>
          </p:nvPr>
        </p:nvSpPr>
        <p:spPr>
          <a:xfrm>
            <a:off x="7884368" y="6309320"/>
            <a:ext cx="719882" cy="365125"/>
          </a:xfrm>
          <a:prstGeom prst="rect">
            <a:avLst/>
          </a:prstGeom>
        </p:spPr>
        <p:txBody>
          <a:bodyPr/>
          <a:lstStyle>
            <a:lvl1pPr algn="r">
              <a:defRPr sz="900">
                <a:latin typeface="Verdana"/>
              </a:defRPr>
            </a:lvl1pPr>
          </a:lstStyle>
          <a:p>
            <a:pPr>
              <a:defRPr/>
            </a:pPr>
            <a:fld id="{1C3E6859-8C28-4DE8-8846-76EA289B8E8B}" type="slidenum">
              <a:rPr lang="nl-NL" smtClean="0"/>
              <a:pPr>
                <a:defRPr/>
              </a:pPr>
              <a:t>‹nr.›</a:t>
            </a:fld>
            <a:endParaRPr lang="nl-NL" dirty="0"/>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700" r:id="rId6"/>
    <p:sldLayoutId id="2147483701" r:id="rId7"/>
    <p:sldLayoutId id="2147483702" r:id="rId8"/>
    <p:sldLayoutId id="2147483678" r:id="rId9"/>
    <p:sldLayoutId id="2147483679" r:id="rId10"/>
    <p:sldLayoutId id="2147483694" r:id="rId11"/>
    <p:sldLayoutId id="2147483695" r:id="rId12"/>
    <p:sldLayoutId id="2147483696" r:id="rId13"/>
    <p:sldLayoutId id="2147483697" r:id="rId14"/>
    <p:sldLayoutId id="2147483698" r:id="rId15"/>
    <p:sldLayoutId id="2147483703" r:id="rId16"/>
    <p:sldLayoutId id="2147483699" r:id="rId17"/>
  </p:sldLayoutIdLst>
  <p:hf hdr="0"/>
  <p:txStyles>
    <p:titleStyle>
      <a:lvl1pPr algn="ctr" rtl="0" eaLnBrk="1" fontAlgn="base" hangingPunct="1">
        <a:spcBef>
          <a:spcPct val="0"/>
        </a:spcBef>
        <a:spcAft>
          <a:spcPct val="0"/>
        </a:spcAft>
        <a:defRPr sz="3600" b="1" kern="1200">
          <a:solidFill>
            <a:srgbClr val="E20031"/>
          </a:solidFill>
          <a:latin typeface="Verdana" pitchFamily="34" charset="0"/>
          <a:ea typeface="+mj-ea"/>
          <a:cs typeface="+mj-cs"/>
        </a:defRPr>
      </a:lvl1pPr>
      <a:lvl2pPr algn="ctr" rtl="0" eaLnBrk="1" fontAlgn="base" hangingPunct="1">
        <a:spcBef>
          <a:spcPct val="0"/>
        </a:spcBef>
        <a:spcAft>
          <a:spcPct val="0"/>
        </a:spcAft>
        <a:defRPr sz="3600" b="1">
          <a:solidFill>
            <a:srgbClr val="E20031"/>
          </a:solidFill>
          <a:latin typeface="Verdana" pitchFamily="34" charset="0"/>
        </a:defRPr>
      </a:lvl2pPr>
      <a:lvl3pPr algn="ctr" rtl="0" eaLnBrk="1" fontAlgn="base" hangingPunct="1">
        <a:spcBef>
          <a:spcPct val="0"/>
        </a:spcBef>
        <a:spcAft>
          <a:spcPct val="0"/>
        </a:spcAft>
        <a:defRPr sz="3600" b="1">
          <a:solidFill>
            <a:srgbClr val="E20031"/>
          </a:solidFill>
          <a:latin typeface="Verdana" pitchFamily="34" charset="0"/>
        </a:defRPr>
      </a:lvl3pPr>
      <a:lvl4pPr algn="ctr" rtl="0" eaLnBrk="1" fontAlgn="base" hangingPunct="1">
        <a:spcBef>
          <a:spcPct val="0"/>
        </a:spcBef>
        <a:spcAft>
          <a:spcPct val="0"/>
        </a:spcAft>
        <a:defRPr sz="3600" b="1">
          <a:solidFill>
            <a:srgbClr val="E20031"/>
          </a:solidFill>
          <a:latin typeface="Verdana" pitchFamily="34" charset="0"/>
        </a:defRPr>
      </a:lvl4pPr>
      <a:lvl5pPr algn="ctr" rtl="0" eaLnBrk="1" fontAlgn="base" hangingPunct="1">
        <a:spcBef>
          <a:spcPct val="0"/>
        </a:spcBef>
        <a:spcAft>
          <a:spcPct val="0"/>
        </a:spcAft>
        <a:defRPr sz="3600" b="1">
          <a:solidFill>
            <a:srgbClr val="E20031"/>
          </a:solidFill>
          <a:latin typeface="Verdana" pitchFamily="34" charset="0"/>
        </a:defRPr>
      </a:lvl5pPr>
      <a:lvl6pPr marL="457200" algn="ctr" rtl="0" eaLnBrk="1" fontAlgn="base" hangingPunct="1">
        <a:spcBef>
          <a:spcPct val="0"/>
        </a:spcBef>
        <a:spcAft>
          <a:spcPct val="0"/>
        </a:spcAft>
        <a:defRPr sz="3600" b="1">
          <a:solidFill>
            <a:srgbClr val="E20031"/>
          </a:solidFill>
          <a:latin typeface="Verdana" pitchFamily="34" charset="0"/>
        </a:defRPr>
      </a:lvl6pPr>
      <a:lvl7pPr marL="914400" algn="ctr" rtl="0" eaLnBrk="1" fontAlgn="base" hangingPunct="1">
        <a:spcBef>
          <a:spcPct val="0"/>
        </a:spcBef>
        <a:spcAft>
          <a:spcPct val="0"/>
        </a:spcAft>
        <a:defRPr sz="3600" b="1">
          <a:solidFill>
            <a:srgbClr val="E20031"/>
          </a:solidFill>
          <a:latin typeface="Verdana" pitchFamily="34" charset="0"/>
        </a:defRPr>
      </a:lvl7pPr>
      <a:lvl8pPr marL="1371600" algn="ctr" rtl="0" eaLnBrk="1" fontAlgn="base" hangingPunct="1">
        <a:spcBef>
          <a:spcPct val="0"/>
        </a:spcBef>
        <a:spcAft>
          <a:spcPct val="0"/>
        </a:spcAft>
        <a:defRPr sz="3600" b="1">
          <a:solidFill>
            <a:srgbClr val="E20031"/>
          </a:solidFill>
          <a:latin typeface="Verdana" pitchFamily="34" charset="0"/>
        </a:defRPr>
      </a:lvl8pPr>
      <a:lvl9pPr marL="1828800" algn="ctr" rtl="0" eaLnBrk="1" fontAlgn="base" hangingPunct="1">
        <a:spcBef>
          <a:spcPct val="0"/>
        </a:spcBef>
        <a:spcAft>
          <a:spcPct val="0"/>
        </a:spcAft>
        <a:defRPr sz="3600" b="1">
          <a:solidFill>
            <a:srgbClr val="E20031"/>
          </a:solidFill>
          <a:latin typeface="Verdana" pitchFamily="34" charset="0"/>
        </a:defRPr>
      </a:lvl9pPr>
    </p:titleStyle>
    <p:bodyStyle>
      <a:lvl1pPr marL="342900" indent="-342900" algn="l" rtl="0" eaLnBrk="1" fontAlgn="base" hangingPunct="1">
        <a:spcBef>
          <a:spcPct val="20000"/>
        </a:spcBef>
        <a:spcAft>
          <a:spcPct val="0"/>
        </a:spcAft>
        <a:buClr>
          <a:srgbClr val="E20031"/>
        </a:buClr>
        <a:buFont typeface="Arial" pitchFamily="34" charset="0"/>
        <a:buChar char="•"/>
        <a:defRPr sz="3200" kern="1200">
          <a:solidFill>
            <a:srgbClr val="404040"/>
          </a:solidFill>
          <a:latin typeface="Verdana" pitchFamily="34" charset="0"/>
          <a:ea typeface="+mn-ea"/>
          <a:cs typeface="+mn-cs"/>
        </a:defRPr>
      </a:lvl1pPr>
      <a:lvl2pPr marL="742950" indent="-285750" algn="l" rtl="0" eaLnBrk="1" fontAlgn="base" hangingPunct="1">
        <a:spcBef>
          <a:spcPct val="20000"/>
        </a:spcBef>
        <a:spcAft>
          <a:spcPct val="0"/>
        </a:spcAft>
        <a:buClr>
          <a:srgbClr val="E20031"/>
        </a:buClr>
        <a:buFont typeface="Arial" charset="0"/>
        <a:buChar char="–"/>
        <a:defRPr sz="2800" kern="1200">
          <a:solidFill>
            <a:srgbClr val="404040"/>
          </a:solidFill>
          <a:latin typeface="Verdana" pitchFamily="34" charset="0"/>
          <a:ea typeface="+mn-ea"/>
          <a:cs typeface="+mn-cs"/>
        </a:defRPr>
      </a:lvl2pPr>
      <a:lvl3pPr marL="1143000" indent="-228600" algn="l" rtl="0" eaLnBrk="1" fontAlgn="base" hangingPunct="1">
        <a:spcBef>
          <a:spcPct val="20000"/>
        </a:spcBef>
        <a:spcAft>
          <a:spcPct val="0"/>
        </a:spcAft>
        <a:buClr>
          <a:srgbClr val="E20031"/>
        </a:buClr>
        <a:buFont typeface="Arial" charset="0"/>
        <a:buChar char="•"/>
        <a:defRPr sz="2400" kern="1200">
          <a:solidFill>
            <a:srgbClr val="404040"/>
          </a:solidFill>
          <a:latin typeface="Verdana" pitchFamily="34" charset="0"/>
          <a:ea typeface="+mn-ea"/>
          <a:cs typeface="+mn-cs"/>
        </a:defRPr>
      </a:lvl3pPr>
      <a:lvl4pPr marL="1600200" indent="-228600" algn="l" rtl="0" eaLnBrk="1" fontAlgn="base" hangingPunct="1">
        <a:spcBef>
          <a:spcPct val="20000"/>
        </a:spcBef>
        <a:spcAft>
          <a:spcPct val="0"/>
        </a:spcAft>
        <a:buClr>
          <a:srgbClr val="E20031"/>
        </a:buClr>
        <a:buFont typeface="Arial" charset="0"/>
        <a:buChar char="–"/>
        <a:defRPr sz="2000" kern="1200">
          <a:solidFill>
            <a:srgbClr val="404040"/>
          </a:solidFill>
          <a:latin typeface="Verdana" pitchFamily="34" charset="0"/>
          <a:ea typeface="+mn-ea"/>
          <a:cs typeface="+mn-cs"/>
        </a:defRPr>
      </a:lvl4pPr>
      <a:lvl5pPr marL="2057400" indent="-228600" algn="l" rtl="0" eaLnBrk="1" fontAlgn="base" hangingPunct="1">
        <a:spcBef>
          <a:spcPct val="20000"/>
        </a:spcBef>
        <a:spcAft>
          <a:spcPct val="0"/>
        </a:spcAft>
        <a:buClr>
          <a:srgbClr val="E20031"/>
        </a:buClr>
        <a:buFont typeface="Arial" charset="0"/>
        <a:buChar char="»"/>
        <a:defRPr sz="2000" kern="1200">
          <a:solidFill>
            <a:srgbClr val="404040"/>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3.jpg"/><Relationship Id="rId5" Type="http://schemas.openxmlformats.org/officeDocument/2006/relationships/image" Target="../media/image42.emf"/><Relationship Id="rId4" Type="http://schemas.openxmlformats.org/officeDocument/2006/relationships/image" Target="../media/image41.emf"/><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5.emf"/><Relationship Id="rId7"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smtClean="0"/>
              <a:t>Alcoholgebruik bij </a:t>
            </a:r>
            <a:br>
              <a:rPr lang="nl-NL" dirty="0" smtClean="0"/>
            </a:br>
            <a:r>
              <a:rPr lang="nl-NL" dirty="0" smtClean="0"/>
              <a:t>55-plussers</a:t>
            </a:r>
            <a:endParaRPr lang="nl-NL" dirty="0"/>
          </a:p>
        </p:txBody>
      </p:sp>
      <p:sp>
        <p:nvSpPr>
          <p:cNvPr id="5" name="Subtitel 4"/>
          <p:cNvSpPr>
            <a:spLocks noGrp="1"/>
          </p:cNvSpPr>
          <p:nvPr>
            <p:ph type="subTitle" idx="1"/>
          </p:nvPr>
        </p:nvSpPr>
        <p:spPr>
          <a:xfrm>
            <a:off x="539748" y="3501008"/>
            <a:ext cx="3960243" cy="504056"/>
          </a:xfrm>
        </p:spPr>
        <p:txBody>
          <a:bodyPr/>
          <a:lstStyle/>
          <a:p>
            <a:r>
              <a:rPr lang="nl-NL" dirty="0"/>
              <a:t>d</a:t>
            </a:r>
            <a:r>
              <a:rPr lang="nl-NL" dirty="0" smtClean="0"/>
              <a:t>r. Marjolein Veerbeek</a:t>
            </a:r>
            <a:endParaRPr lang="nl-NL" dirty="0"/>
          </a:p>
          <a:p>
            <a:endParaRPr lang="nl-NL" dirty="0" smtClean="0"/>
          </a:p>
        </p:txBody>
      </p:sp>
    </p:spTree>
    <p:extLst>
      <p:ext uri="{BB962C8B-B14F-4D97-AF65-F5344CB8AC3E}">
        <p14:creationId xmlns:p14="http://schemas.microsoft.com/office/powerpoint/2010/main" val="932253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10</a:t>
            </a:fld>
            <a:endParaRPr lang="nl-NL" dirty="0"/>
          </a:p>
        </p:txBody>
      </p:sp>
      <p:sp>
        <p:nvSpPr>
          <p:cNvPr id="5" name="Titel 4"/>
          <p:cNvSpPr>
            <a:spLocks noGrp="1"/>
          </p:cNvSpPr>
          <p:nvPr>
            <p:ph type="ctrTitle"/>
          </p:nvPr>
        </p:nvSpPr>
        <p:spPr>
          <a:xfrm>
            <a:off x="539751" y="15681"/>
            <a:ext cx="8064500" cy="792511"/>
          </a:xfrm>
        </p:spPr>
        <p:txBody>
          <a:bodyPr/>
          <a:lstStyle/>
          <a:p>
            <a:endParaRPr lang="nl-NL" dirty="0"/>
          </a:p>
        </p:txBody>
      </p:sp>
      <p:sp>
        <p:nvSpPr>
          <p:cNvPr id="6" name="Tijdelijke aanduiding voor inhoud 5"/>
          <p:cNvSpPr>
            <a:spLocks noGrp="1"/>
          </p:cNvSpPr>
          <p:nvPr>
            <p:ph idx="1"/>
          </p:nvPr>
        </p:nvSpPr>
        <p:spPr>
          <a:xfrm>
            <a:off x="539751" y="5373216"/>
            <a:ext cx="8064500" cy="893770"/>
          </a:xfrm>
        </p:spPr>
        <p:txBody>
          <a:bodyPr/>
          <a:lstStyle/>
          <a:p>
            <a:r>
              <a:rPr lang="nl-NL" dirty="0">
                <a:solidFill>
                  <a:schemeClr val="tx1"/>
                </a:solidFill>
              </a:rPr>
              <a:t>Alcoholgebruik neemt af met het ouder </a:t>
            </a:r>
            <a:r>
              <a:rPr lang="nl-NL" dirty="0" smtClean="0">
                <a:solidFill>
                  <a:schemeClr val="tx1"/>
                </a:solidFill>
              </a:rPr>
              <a:t>worden, behalve bij de overmatige drinkers</a:t>
            </a:r>
            <a:endParaRPr lang="nl-NL" dirty="0">
              <a:solidFill>
                <a:schemeClr val="tx1"/>
              </a:solidFill>
            </a:endParaRPr>
          </a:p>
        </p:txBody>
      </p:sp>
      <p:pic>
        <p:nvPicPr>
          <p:cNvPr id="9" name="Afbeelding 8"/>
          <p:cNvPicPr>
            <a:picLocks noChangeAspect="1"/>
          </p:cNvPicPr>
          <p:nvPr/>
        </p:nvPicPr>
        <p:blipFill rotWithShape="1">
          <a:blip r:embed="rId3"/>
          <a:srcRect b="61821"/>
          <a:stretch/>
        </p:blipFill>
        <p:spPr>
          <a:xfrm>
            <a:off x="358775" y="188640"/>
            <a:ext cx="8426451" cy="2016224"/>
          </a:xfrm>
          <a:prstGeom prst="rect">
            <a:avLst/>
          </a:prstGeom>
        </p:spPr>
      </p:pic>
      <p:pic>
        <p:nvPicPr>
          <p:cNvPr id="8" name="Afbeelding 7"/>
          <p:cNvPicPr>
            <a:picLocks noChangeAspect="1"/>
          </p:cNvPicPr>
          <p:nvPr/>
        </p:nvPicPr>
        <p:blipFill rotWithShape="1">
          <a:blip r:embed="rId3"/>
          <a:srcRect t="40907"/>
          <a:stretch/>
        </p:blipFill>
        <p:spPr>
          <a:xfrm>
            <a:off x="358775" y="2276872"/>
            <a:ext cx="8426451" cy="3120684"/>
          </a:xfrm>
          <a:prstGeom prst="rect">
            <a:avLst/>
          </a:prstGeom>
        </p:spPr>
      </p:pic>
    </p:spTree>
    <p:extLst>
      <p:ext uri="{BB962C8B-B14F-4D97-AF65-F5344CB8AC3E}">
        <p14:creationId xmlns:p14="http://schemas.microsoft.com/office/powerpoint/2010/main" val="70941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11</a:t>
            </a:fld>
            <a:endParaRPr lang="nl-NL" dirty="0"/>
          </a:p>
        </p:txBody>
      </p:sp>
      <p:sp>
        <p:nvSpPr>
          <p:cNvPr id="5" name="Titel 4"/>
          <p:cNvSpPr>
            <a:spLocks noGrp="1"/>
          </p:cNvSpPr>
          <p:nvPr>
            <p:ph type="ctrTitle"/>
          </p:nvPr>
        </p:nvSpPr>
        <p:spPr>
          <a:xfrm>
            <a:off x="539750" y="236931"/>
            <a:ext cx="8064500" cy="546940"/>
          </a:xfrm>
        </p:spPr>
        <p:txBody>
          <a:bodyPr/>
          <a:lstStyle/>
          <a:p>
            <a:r>
              <a:rPr lang="nl-NL" dirty="0" smtClean="0"/>
              <a:t>Drinkgewoonten in meer detail</a:t>
            </a:r>
            <a:endParaRPr lang="nl-NL" dirty="0"/>
          </a:p>
        </p:txBody>
      </p:sp>
      <p:pic>
        <p:nvPicPr>
          <p:cNvPr id="16" name="Afbeelding 15"/>
          <p:cNvPicPr>
            <a:picLocks noChangeAspect="1"/>
          </p:cNvPicPr>
          <p:nvPr/>
        </p:nvPicPr>
        <p:blipFill>
          <a:blip r:embed="rId3"/>
          <a:stretch>
            <a:fillRect/>
          </a:stretch>
        </p:blipFill>
        <p:spPr>
          <a:xfrm>
            <a:off x="7812360" y="57430"/>
            <a:ext cx="1151930" cy="815264"/>
          </a:xfrm>
          <a:prstGeom prst="rect">
            <a:avLst/>
          </a:prstGeom>
        </p:spPr>
      </p:pic>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2553941476"/>
              </p:ext>
            </p:extLst>
          </p:nvPr>
        </p:nvGraphicFramePr>
        <p:xfrm>
          <a:off x="439720" y="949098"/>
          <a:ext cx="8280722" cy="5746457"/>
        </p:xfrm>
        <a:graphic>
          <a:graphicData uri="http://schemas.openxmlformats.org/drawingml/2006/table">
            <a:tbl>
              <a:tblPr firstRow="1" bandRow="1">
                <a:tableStyleId>{5C22544A-7EE6-4342-B048-85BDC9FD1C3A}</a:tableStyleId>
              </a:tblPr>
              <a:tblGrid>
                <a:gridCol w="887060"/>
                <a:gridCol w="7393662"/>
              </a:tblGrid>
              <a:tr h="728862">
                <a:tc>
                  <a:txBody>
                    <a:bodyPr/>
                    <a:lstStyle/>
                    <a:p>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84% drinkers drinkt zowel doordeweeks (ma t/m do) als in het weekend (vrij t/m zo).</a:t>
                      </a:r>
                    </a:p>
                  </a:txBody>
                  <a:tcPr/>
                </a:tc>
              </a:tr>
              <a:tr h="728862">
                <a:tc>
                  <a:txBody>
                    <a:bodyPr/>
                    <a:lstStyle/>
                    <a:p>
                      <a:endParaRPr lang="nl-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Een derde van de drinkers</a:t>
                      </a:r>
                      <a:r>
                        <a:rPr lang="nl-NL" baseline="0" dirty="0" smtClean="0"/>
                        <a:t> drinkt elke dag, gemiddeld 2,45 glas per dag vs. 1,30 glas bij drinkers die 1 dag per week drinken.</a:t>
                      </a:r>
                      <a:endParaRPr lang="nl-NL" dirty="0" smtClean="0"/>
                    </a:p>
                  </a:txBody>
                  <a:tcPr/>
                </a:tc>
              </a:tr>
              <a:tr h="728862">
                <a:tc>
                  <a:txBody>
                    <a:bodyPr/>
                    <a:lstStyle/>
                    <a:p>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41,7% van de 75-plussers drinkt alle dagen van de week vs. 19,6% van de 55-64 jarigen.</a:t>
                      </a:r>
                    </a:p>
                  </a:txBody>
                  <a:tcPr/>
                </a:tc>
              </a:tr>
              <a:tr h="836187">
                <a:tc>
                  <a:txBody>
                    <a:bodyPr/>
                    <a:lstStyle/>
                    <a:p>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85,5% drinkt wijn, sherry, port,</a:t>
                      </a:r>
                      <a:r>
                        <a:rPr lang="nl-NL" baseline="0" dirty="0" smtClean="0"/>
                        <a:t> vermout, gevolgd door bier (34,5%) of gedestilleerde dranken (19%)</a:t>
                      </a:r>
                      <a:endParaRPr lang="nl-NL" dirty="0" smtClean="0"/>
                    </a:p>
                  </a:txBody>
                  <a:tcPr/>
                </a:tc>
              </a:tr>
              <a:tr h="686214">
                <a:tc>
                  <a:txBody>
                    <a:bodyPr/>
                    <a:lstStyle/>
                    <a:p>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10% van de mannen en 7% van de vrouwen doet minimaal wekelijks aan </a:t>
                      </a:r>
                      <a:r>
                        <a:rPr lang="nl-NL" dirty="0" err="1" smtClean="0"/>
                        <a:t>binge</a:t>
                      </a:r>
                      <a:r>
                        <a:rPr lang="nl-NL" dirty="0" smtClean="0"/>
                        <a:t> drinken.</a:t>
                      </a:r>
                    </a:p>
                  </a:txBody>
                  <a:tcPr/>
                </a:tc>
              </a:tr>
              <a:tr h="848750">
                <a:tc>
                  <a:txBody>
                    <a:bodyPr/>
                    <a:lstStyle/>
                    <a:p>
                      <a:endParaRPr lang="nl-NL"/>
                    </a:p>
                  </a:txBody>
                  <a:tcPr/>
                </a:tc>
                <a:tc>
                  <a:txBody>
                    <a:bodyPr/>
                    <a:lstStyle/>
                    <a:p>
                      <a:r>
                        <a:rPr lang="nl-NL" dirty="0" smtClean="0"/>
                        <a:t>Bijna alle drinkers drinken</a:t>
                      </a:r>
                      <a:r>
                        <a:rPr lang="nl-NL" baseline="0" dirty="0" smtClean="0"/>
                        <a:t> thuis (88,7%), gevolgd door restaurant (52,5%) en bij vrienden/kennissen (51,9%).</a:t>
                      </a:r>
                      <a:endParaRPr lang="nl-NL" dirty="0"/>
                    </a:p>
                  </a:txBody>
                  <a:tcPr/>
                </a:tc>
              </a:tr>
              <a:tr h="1167609">
                <a:tc>
                  <a:txBody>
                    <a:bodyPr/>
                    <a:lstStyle/>
                    <a:p>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44,4% van de vrouwen en 25,8% van de mannen die overmatig drinken gebruiken ook slaapmiddelen, medicijnen om rustig te worden of pijnstillers.</a:t>
                      </a:r>
                    </a:p>
                    <a:p>
                      <a:endParaRPr lang="nl-NL" dirty="0"/>
                    </a:p>
                  </a:txBody>
                  <a:tcPr/>
                </a:tc>
              </a:tr>
            </a:tbl>
          </a:graphicData>
        </a:graphic>
      </p:graphicFrame>
      <p:pic>
        <p:nvPicPr>
          <p:cNvPr id="6" name="Afbeelding 5"/>
          <p:cNvPicPr>
            <a:picLocks noChangeAspect="1"/>
          </p:cNvPicPr>
          <p:nvPr/>
        </p:nvPicPr>
        <p:blipFill>
          <a:blip r:embed="rId4"/>
          <a:stretch>
            <a:fillRect/>
          </a:stretch>
        </p:blipFill>
        <p:spPr>
          <a:xfrm>
            <a:off x="475977" y="1671887"/>
            <a:ext cx="723983" cy="705458"/>
          </a:xfrm>
          <a:prstGeom prst="rect">
            <a:avLst/>
          </a:prstGeom>
        </p:spPr>
      </p:pic>
      <p:pic>
        <p:nvPicPr>
          <p:cNvPr id="8" name="Afbeelding 7"/>
          <p:cNvPicPr>
            <a:picLocks noChangeAspect="1"/>
          </p:cNvPicPr>
          <p:nvPr/>
        </p:nvPicPr>
        <p:blipFill rotWithShape="1">
          <a:blip r:embed="rId5"/>
          <a:srcRect l="3313"/>
          <a:stretch/>
        </p:blipFill>
        <p:spPr>
          <a:xfrm>
            <a:off x="513764" y="5654030"/>
            <a:ext cx="781481" cy="760675"/>
          </a:xfrm>
          <a:prstGeom prst="rect">
            <a:avLst/>
          </a:prstGeom>
        </p:spPr>
      </p:pic>
      <p:pic>
        <p:nvPicPr>
          <p:cNvPr id="9" name="Afbeelding 8"/>
          <p:cNvPicPr>
            <a:picLocks noChangeAspect="1"/>
          </p:cNvPicPr>
          <p:nvPr/>
        </p:nvPicPr>
        <p:blipFill rotWithShape="1">
          <a:blip r:embed="rId6" cstate="print">
            <a:extLst>
              <a:ext uri="{28A0092B-C50C-407E-A947-70E740481C1C}">
                <a14:useLocalDpi xmlns:a14="http://schemas.microsoft.com/office/drawing/2010/main" val="0"/>
              </a:ext>
            </a:extLst>
          </a:blip>
          <a:srcRect l="10762" t="9680" r="8146" b="19760"/>
          <a:stretch/>
        </p:blipFill>
        <p:spPr>
          <a:xfrm>
            <a:off x="467544" y="4725144"/>
            <a:ext cx="789239" cy="712862"/>
          </a:xfrm>
          <a:prstGeom prst="rect">
            <a:avLst/>
          </a:prstGeom>
        </p:spPr>
      </p:pic>
      <p:pic>
        <p:nvPicPr>
          <p:cNvPr id="10" name="Afbeelding 9"/>
          <p:cNvPicPr>
            <a:picLocks noChangeAspect="1"/>
          </p:cNvPicPr>
          <p:nvPr/>
        </p:nvPicPr>
        <p:blipFill>
          <a:blip r:embed="rId7"/>
          <a:stretch>
            <a:fillRect/>
          </a:stretch>
        </p:blipFill>
        <p:spPr>
          <a:xfrm>
            <a:off x="467544" y="3212976"/>
            <a:ext cx="827701" cy="736099"/>
          </a:xfrm>
          <a:prstGeom prst="rect">
            <a:avLst/>
          </a:prstGeom>
        </p:spPr>
      </p:pic>
      <p:pic>
        <p:nvPicPr>
          <p:cNvPr id="11" name="Afbeelding 10"/>
          <p:cNvPicPr>
            <a:picLocks noChangeAspect="1"/>
          </p:cNvPicPr>
          <p:nvPr/>
        </p:nvPicPr>
        <p:blipFill>
          <a:blip r:embed="rId8"/>
          <a:stretch>
            <a:fillRect/>
          </a:stretch>
        </p:blipFill>
        <p:spPr>
          <a:xfrm>
            <a:off x="539552" y="4028138"/>
            <a:ext cx="695562" cy="624998"/>
          </a:xfrm>
          <a:prstGeom prst="rect">
            <a:avLst/>
          </a:prstGeom>
        </p:spPr>
      </p:pic>
      <p:pic>
        <p:nvPicPr>
          <p:cNvPr id="13" name="Afbeelding 12"/>
          <p:cNvPicPr>
            <a:picLocks noChangeAspect="1"/>
          </p:cNvPicPr>
          <p:nvPr/>
        </p:nvPicPr>
        <p:blipFill>
          <a:blip r:embed="rId4"/>
          <a:stretch>
            <a:fillRect/>
          </a:stretch>
        </p:blipFill>
        <p:spPr>
          <a:xfrm>
            <a:off x="510678" y="2420888"/>
            <a:ext cx="676946" cy="659625"/>
          </a:xfrm>
          <a:prstGeom prst="rect">
            <a:avLst/>
          </a:prstGeom>
        </p:spPr>
      </p:pic>
      <p:pic>
        <p:nvPicPr>
          <p:cNvPr id="12" name="Afbeelding 11"/>
          <p:cNvPicPr>
            <a:picLocks noChangeAspect="1"/>
          </p:cNvPicPr>
          <p:nvPr/>
        </p:nvPicPr>
        <p:blipFill rotWithShape="1">
          <a:blip r:embed="rId9"/>
          <a:srcRect l="32461" r="19971" b="18374"/>
          <a:stretch/>
        </p:blipFill>
        <p:spPr>
          <a:xfrm>
            <a:off x="723199" y="2564904"/>
            <a:ext cx="334488" cy="515609"/>
          </a:xfrm>
          <a:prstGeom prst="rect">
            <a:avLst/>
          </a:prstGeom>
        </p:spPr>
      </p:pic>
    </p:spTree>
    <p:extLst>
      <p:ext uri="{BB962C8B-B14F-4D97-AF65-F5344CB8AC3E}">
        <p14:creationId xmlns:p14="http://schemas.microsoft.com/office/powerpoint/2010/main" val="30781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12</a:t>
            </a:fld>
            <a:endParaRPr lang="nl-NL" dirty="0"/>
          </a:p>
        </p:txBody>
      </p:sp>
      <p:sp>
        <p:nvSpPr>
          <p:cNvPr id="5" name="Titel 4"/>
          <p:cNvSpPr>
            <a:spLocks noGrp="1"/>
          </p:cNvSpPr>
          <p:nvPr>
            <p:ph type="ctrTitle"/>
          </p:nvPr>
        </p:nvSpPr>
        <p:spPr/>
        <p:txBody>
          <a:bodyPr/>
          <a:lstStyle/>
          <a:p>
            <a:r>
              <a:rPr lang="nl-NL" dirty="0" smtClean="0"/>
              <a:t>Norm alcoholgebruik</a:t>
            </a:r>
            <a:endParaRPr lang="nl-NL" dirty="0"/>
          </a:p>
        </p:txBody>
      </p:sp>
      <p:sp>
        <p:nvSpPr>
          <p:cNvPr id="12" name="Tijdelijke aanduiding voor inhoud 11"/>
          <p:cNvSpPr>
            <a:spLocks noGrp="1"/>
          </p:cNvSpPr>
          <p:nvPr>
            <p:ph idx="1"/>
          </p:nvPr>
        </p:nvSpPr>
        <p:spPr>
          <a:xfrm>
            <a:off x="539751" y="1268760"/>
            <a:ext cx="8064500" cy="4134130"/>
          </a:xfrm>
        </p:spPr>
        <p:txBody>
          <a:bodyPr/>
          <a:lstStyle/>
          <a:p>
            <a:r>
              <a:rPr lang="nl-NL" dirty="0" smtClean="0"/>
              <a:t>Verantwoord alcoholgebruik per dag volgens 55-plussers (in percentages)</a:t>
            </a:r>
            <a:br>
              <a:rPr lang="nl-NL" dirty="0" smtClean="0"/>
            </a:br>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r>
              <a:rPr lang="nl-NL" dirty="0" smtClean="0"/>
              <a:t>Hoe ouder, hoe vaker men geen idee heeft van verantwoord alcoholgebruik</a:t>
            </a:r>
            <a:endParaRPr lang="nl-NL" dirty="0"/>
          </a:p>
        </p:txBody>
      </p:sp>
      <p:graphicFrame>
        <p:nvGraphicFramePr>
          <p:cNvPr id="18" name="Grafiek 17"/>
          <p:cNvGraphicFramePr/>
          <p:nvPr>
            <p:extLst>
              <p:ext uri="{D42A27DB-BD31-4B8C-83A1-F6EECF244321}">
                <p14:modId xmlns:p14="http://schemas.microsoft.com/office/powerpoint/2010/main" val="1258044258"/>
              </p:ext>
            </p:extLst>
          </p:nvPr>
        </p:nvGraphicFramePr>
        <p:xfrm>
          <a:off x="1475656" y="2277369"/>
          <a:ext cx="5159896" cy="30243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3279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13</a:t>
            </a:fld>
            <a:endParaRPr lang="nl-NL" dirty="0"/>
          </a:p>
        </p:txBody>
      </p:sp>
      <p:sp>
        <p:nvSpPr>
          <p:cNvPr id="5" name="Titel 4"/>
          <p:cNvSpPr>
            <a:spLocks noGrp="1"/>
          </p:cNvSpPr>
          <p:nvPr>
            <p:ph type="ctrTitle"/>
          </p:nvPr>
        </p:nvSpPr>
        <p:spPr/>
        <p:txBody>
          <a:bodyPr/>
          <a:lstStyle/>
          <a:p>
            <a:r>
              <a:rPr lang="nl-NL" dirty="0" smtClean="0"/>
              <a:t>Redenen alcoholgebruik</a:t>
            </a:r>
            <a:endParaRPr lang="nl-NL" dirty="0"/>
          </a:p>
        </p:txBody>
      </p:sp>
      <p:sp>
        <p:nvSpPr>
          <p:cNvPr id="9" name="Tijdelijke aanduiding voor inhoud 8"/>
          <p:cNvSpPr>
            <a:spLocks noGrp="1"/>
          </p:cNvSpPr>
          <p:nvPr>
            <p:ph idx="1"/>
          </p:nvPr>
        </p:nvSpPr>
        <p:spPr>
          <a:xfrm>
            <a:off x="611560" y="1196752"/>
            <a:ext cx="8064500" cy="4278146"/>
          </a:xfrm>
        </p:spPr>
        <p:txBody>
          <a:bodyPr/>
          <a:lstStyle/>
          <a:p>
            <a:pPr marL="0" indent="0">
              <a:buNone/>
            </a:pPr>
            <a:r>
              <a:rPr lang="nl-NL" dirty="0" smtClean="0"/>
              <a:t>Methode:</a:t>
            </a:r>
          </a:p>
          <a:p>
            <a:r>
              <a:rPr lang="nl-NL" dirty="0" smtClean="0"/>
              <a:t>Vragenlijst Ouderenpanel</a:t>
            </a:r>
          </a:p>
          <a:p>
            <a:r>
              <a:rPr lang="nl-NL" dirty="0" smtClean="0"/>
              <a:t>Telefonische interviews Ouderenpanel: niet (meer) drinkers, niet overmatige drinkers, overmatige drinkers</a:t>
            </a:r>
          </a:p>
          <a:p>
            <a:r>
              <a:rPr lang="nl-NL" dirty="0" smtClean="0"/>
              <a:t>Face-</a:t>
            </a:r>
            <a:r>
              <a:rPr lang="nl-NL" dirty="0" err="1" smtClean="0"/>
              <a:t>to</a:t>
            </a:r>
            <a:r>
              <a:rPr lang="nl-NL" dirty="0" smtClean="0"/>
              <a:t>-face interviews 55-plussers behandeld in verslavingszorg </a:t>
            </a:r>
          </a:p>
          <a:p>
            <a:r>
              <a:rPr lang="nl-NL" dirty="0" smtClean="0"/>
              <a:t>Groepsinterview zorgverleners ‘aan de voorzijde’ (huisartsen, praktijkondersteuners, wijkverpleegkundigen)</a:t>
            </a:r>
          </a:p>
          <a:p>
            <a:r>
              <a:rPr lang="nl-NL" dirty="0" smtClean="0"/>
              <a:t>Groepsinterview zorgverleners gespecialiseerde </a:t>
            </a:r>
            <a:r>
              <a:rPr lang="nl-NL" dirty="0"/>
              <a:t>verslavingszorg </a:t>
            </a:r>
          </a:p>
        </p:txBody>
      </p:sp>
    </p:spTree>
    <p:extLst>
      <p:ext uri="{BB962C8B-B14F-4D97-AF65-F5344CB8AC3E}">
        <p14:creationId xmlns:p14="http://schemas.microsoft.com/office/powerpoint/2010/main" val="48249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14</a:t>
            </a:fld>
            <a:endParaRPr lang="nl-NL" dirty="0"/>
          </a:p>
        </p:txBody>
      </p:sp>
      <p:sp>
        <p:nvSpPr>
          <p:cNvPr id="5" name="Titel 4"/>
          <p:cNvSpPr>
            <a:spLocks noGrp="1"/>
          </p:cNvSpPr>
          <p:nvPr>
            <p:ph type="ctrTitle"/>
          </p:nvPr>
        </p:nvSpPr>
        <p:spPr/>
        <p:txBody>
          <a:bodyPr/>
          <a:lstStyle/>
          <a:p>
            <a:r>
              <a:rPr lang="nl-NL" dirty="0" smtClean="0"/>
              <a:t>Redenen alcoholgebruik</a:t>
            </a:r>
            <a:endParaRPr lang="nl-NL" dirty="0"/>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2963610669"/>
              </p:ext>
            </p:extLst>
          </p:nvPr>
        </p:nvGraphicFramePr>
        <p:xfrm>
          <a:off x="539552" y="1101432"/>
          <a:ext cx="2688167" cy="4651832"/>
        </p:xfrm>
        <a:graphic>
          <a:graphicData uri="http://schemas.openxmlformats.org/drawingml/2006/table">
            <a:tbl>
              <a:tblPr firstRow="1" bandRow="1">
                <a:tableStyleId>{5C22544A-7EE6-4342-B048-85BDC9FD1C3A}</a:tableStyleId>
              </a:tblPr>
              <a:tblGrid>
                <a:gridCol w="2688167"/>
              </a:tblGrid>
              <a:tr h="378826">
                <a:tc>
                  <a:txBody>
                    <a:bodyPr/>
                    <a:lstStyle/>
                    <a:p>
                      <a:r>
                        <a:rPr lang="nl-NL" dirty="0" smtClean="0"/>
                        <a:t>Positief gekleurd</a:t>
                      </a:r>
                      <a:endParaRPr lang="nl-NL" dirty="0"/>
                    </a:p>
                  </a:txBody>
                  <a:tcPr>
                    <a:solidFill>
                      <a:schemeClr val="accent3">
                        <a:lumMod val="60000"/>
                        <a:lumOff val="40000"/>
                      </a:schemeClr>
                    </a:solidFill>
                  </a:tcPr>
                </a:tc>
              </a:tr>
              <a:tr h="653864">
                <a:tc>
                  <a:txBody>
                    <a:bodyPr/>
                    <a:lstStyle/>
                    <a:p>
                      <a:r>
                        <a:rPr lang="nl-NL" dirty="0" smtClean="0"/>
                        <a:t>Ontspanning, prettig</a:t>
                      </a:r>
                      <a:r>
                        <a:rPr lang="nl-NL" baseline="0" dirty="0" smtClean="0"/>
                        <a:t> gevoel</a:t>
                      </a:r>
                      <a:endParaRPr lang="nl-NL" dirty="0"/>
                    </a:p>
                  </a:txBody>
                  <a:tcPr>
                    <a:solidFill>
                      <a:schemeClr val="accent3">
                        <a:lumMod val="60000"/>
                        <a:lumOff val="40000"/>
                      </a:schemeClr>
                    </a:solidFill>
                  </a:tcPr>
                </a:tc>
              </a:tr>
              <a:tr h="378826">
                <a:tc>
                  <a:txBody>
                    <a:bodyPr/>
                    <a:lstStyle/>
                    <a:p>
                      <a:r>
                        <a:rPr lang="nl-NL" dirty="0" smtClean="0"/>
                        <a:t>Gezelligheid</a:t>
                      </a:r>
                      <a:endParaRPr lang="nl-NL" dirty="0"/>
                    </a:p>
                  </a:txBody>
                  <a:tcPr>
                    <a:solidFill>
                      <a:schemeClr val="accent3">
                        <a:lumMod val="60000"/>
                        <a:lumOff val="40000"/>
                      </a:schemeClr>
                    </a:solidFill>
                  </a:tcPr>
                </a:tc>
              </a:tr>
              <a:tr h="378826">
                <a:tc>
                  <a:txBody>
                    <a:bodyPr/>
                    <a:lstStyle/>
                    <a:p>
                      <a:r>
                        <a:rPr lang="nl-NL" dirty="0" smtClean="0"/>
                        <a:t>Lekker</a:t>
                      </a:r>
                      <a:endParaRPr lang="nl-NL" dirty="0"/>
                    </a:p>
                  </a:txBody>
                  <a:tcPr>
                    <a:solidFill>
                      <a:schemeClr val="accent3">
                        <a:lumMod val="60000"/>
                        <a:lumOff val="40000"/>
                      </a:schemeClr>
                    </a:solidFill>
                  </a:tcPr>
                </a:tc>
              </a:tr>
              <a:tr h="378826">
                <a:tc>
                  <a:txBody>
                    <a:bodyPr/>
                    <a:lstStyle/>
                    <a:p>
                      <a:r>
                        <a:rPr lang="nl-NL" dirty="0" smtClean="0"/>
                        <a:t>Positieve associaties (o.a.</a:t>
                      </a:r>
                      <a:r>
                        <a:rPr lang="nl-NL" baseline="0" dirty="0" smtClean="0"/>
                        <a:t> luxe, beloning, reclame)</a:t>
                      </a:r>
                      <a:endParaRPr lang="nl-NL" dirty="0"/>
                    </a:p>
                  </a:txBody>
                  <a:tcPr>
                    <a:solidFill>
                      <a:schemeClr val="accent3">
                        <a:lumMod val="60000"/>
                        <a:lumOff val="40000"/>
                      </a:schemeClr>
                    </a:solidFill>
                  </a:tcPr>
                </a:tc>
              </a:tr>
              <a:tr h="653864">
                <a:tc>
                  <a:txBody>
                    <a:bodyPr/>
                    <a:lstStyle/>
                    <a:p>
                      <a:r>
                        <a:rPr lang="nl-NL" dirty="0" smtClean="0"/>
                        <a:t>Gezelschap</a:t>
                      </a:r>
                      <a:r>
                        <a:rPr lang="nl-NL" baseline="0" dirty="0" smtClean="0"/>
                        <a:t> van anderen</a:t>
                      </a:r>
                      <a:endParaRPr lang="nl-NL" dirty="0"/>
                    </a:p>
                  </a:txBody>
                  <a:tcPr>
                    <a:solidFill>
                      <a:schemeClr val="accent3">
                        <a:lumMod val="60000"/>
                        <a:lumOff val="40000"/>
                      </a:schemeClr>
                    </a:solidFill>
                  </a:tcPr>
                </a:tc>
              </a:tr>
              <a:tr h="653864">
                <a:tc>
                  <a:txBody>
                    <a:bodyPr/>
                    <a:lstStyle/>
                    <a:p>
                      <a:r>
                        <a:rPr lang="nl-NL" dirty="0" smtClean="0"/>
                        <a:t>Goed voor de gezondheid, lekker</a:t>
                      </a:r>
                      <a:r>
                        <a:rPr lang="nl-NL" baseline="0" dirty="0" smtClean="0"/>
                        <a:t> slapen</a:t>
                      </a:r>
                      <a:endParaRPr lang="nl-NL" dirty="0"/>
                    </a:p>
                  </a:txBody>
                  <a:tcPr>
                    <a:solidFill>
                      <a:schemeClr val="accent3">
                        <a:lumMod val="60000"/>
                        <a:lumOff val="40000"/>
                      </a:schemeClr>
                    </a:solidFill>
                  </a:tcPr>
                </a:tc>
              </a:tr>
              <a:tr h="378826">
                <a:tc>
                  <a:txBody>
                    <a:bodyPr/>
                    <a:lstStyle/>
                    <a:p>
                      <a:r>
                        <a:rPr lang="nl-NL" dirty="0" smtClean="0"/>
                        <a:t>Speciale gelegenheden</a:t>
                      </a:r>
                      <a:endParaRPr lang="nl-NL" dirty="0"/>
                    </a:p>
                  </a:txBody>
                  <a:tcPr>
                    <a:solidFill>
                      <a:schemeClr val="accent3">
                        <a:lumMod val="60000"/>
                        <a:lumOff val="40000"/>
                      </a:schemeClr>
                    </a:solidFill>
                  </a:tcPr>
                </a:tc>
              </a:tr>
            </a:tbl>
          </a:graphicData>
        </a:graphic>
      </p:graphicFrame>
      <p:graphicFrame>
        <p:nvGraphicFramePr>
          <p:cNvPr id="7" name="Tabel 6"/>
          <p:cNvGraphicFramePr>
            <a:graphicFrameLocks noGrp="1"/>
          </p:cNvGraphicFramePr>
          <p:nvPr>
            <p:extLst>
              <p:ext uri="{D42A27DB-BD31-4B8C-83A1-F6EECF244321}">
                <p14:modId xmlns:p14="http://schemas.microsoft.com/office/powerpoint/2010/main" val="796667800"/>
              </p:ext>
            </p:extLst>
          </p:nvPr>
        </p:nvGraphicFramePr>
        <p:xfrm>
          <a:off x="3263364" y="1101432"/>
          <a:ext cx="2688167" cy="4651833"/>
        </p:xfrm>
        <a:graphic>
          <a:graphicData uri="http://schemas.openxmlformats.org/drawingml/2006/table">
            <a:tbl>
              <a:tblPr firstRow="1" bandRow="1">
                <a:tableStyleId>{5C22544A-7EE6-4342-B048-85BDC9FD1C3A}</a:tableStyleId>
              </a:tblPr>
              <a:tblGrid>
                <a:gridCol w="2688167"/>
              </a:tblGrid>
              <a:tr h="369605">
                <a:tc>
                  <a:txBody>
                    <a:bodyPr/>
                    <a:lstStyle/>
                    <a:p>
                      <a:r>
                        <a:rPr lang="nl-NL" dirty="0" smtClean="0"/>
                        <a:t>Negatief gekleurd</a:t>
                      </a:r>
                      <a:endParaRPr lang="nl-NL" dirty="0"/>
                    </a:p>
                  </a:txBody>
                  <a:tcPr>
                    <a:solidFill>
                      <a:schemeClr val="accent2">
                        <a:lumMod val="40000"/>
                        <a:lumOff val="60000"/>
                      </a:schemeClr>
                    </a:solidFill>
                  </a:tcPr>
                </a:tc>
              </a:tr>
              <a:tr h="431365">
                <a:tc>
                  <a:txBody>
                    <a:bodyPr/>
                    <a:lstStyle/>
                    <a:p>
                      <a:r>
                        <a:rPr lang="nl-NL" dirty="0" smtClean="0"/>
                        <a:t>Eenzaamheid</a:t>
                      </a:r>
                      <a:endParaRPr lang="nl-NL" dirty="0"/>
                    </a:p>
                  </a:txBody>
                  <a:tcPr>
                    <a:solidFill>
                      <a:schemeClr val="accent2">
                        <a:lumMod val="40000"/>
                        <a:lumOff val="60000"/>
                      </a:schemeClr>
                    </a:solidFill>
                  </a:tcPr>
                </a:tc>
              </a:tr>
              <a:tr h="922396">
                <a:tc>
                  <a:txBody>
                    <a:bodyPr/>
                    <a:lstStyle/>
                    <a:p>
                      <a:r>
                        <a:rPr lang="nl-NL" dirty="0" smtClean="0"/>
                        <a:t>Weinig structuur (o.a. door pensionering, veel vrije tijd)</a:t>
                      </a:r>
                      <a:endParaRPr lang="nl-NL" dirty="0"/>
                    </a:p>
                  </a:txBody>
                  <a:tcPr>
                    <a:solidFill>
                      <a:schemeClr val="accent2">
                        <a:lumMod val="40000"/>
                        <a:lumOff val="60000"/>
                      </a:schemeClr>
                    </a:solidFill>
                  </a:tcPr>
                </a:tc>
              </a:tr>
              <a:tr h="1752553">
                <a:tc>
                  <a:txBody>
                    <a:bodyPr/>
                    <a:lstStyle/>
                    <a:p>
                      <a:r>
                        <a:rPr lang="nl-NL" dirty="0" smtClean="0"/>
                        <a:t>Stressfactoren (o.a. verlies dierbaren,</a:t>
                      </a:r>
                      <a:r>
                        <a:rPr lang="nl-NL" baseline="0" dirty="0" smtClean="0"/>
                        <a:t> verlies werk, lichamelijke ziekte, mantelzorgen, weinig financiële middelen)</a:t>
                      </a:r>
                      <a:endParaRPr lang="nl-NL" dirty="0"/>
                    </a:p>
                  </a:txBody>
                  <a:tcPr>
                    <a:solidFill>
                      <a:schemeClr val="accent2">
                        <a:lumMod val="40000"/>
                        <a:lumOff val="60000"/>
                      </a:schemeClr>
                    </a:solidFill>
                  </a:tcPr>
                </a:tc>
              </a:tr>
              <a:tr h="431365">
                <a:tc>
                  <a:txBody>
                    <a:bodyPr/>
                    <a:lstStyle/>
                    <a:p>
                      <a:r>
                        <a:rPr lang="nl-NL" dirty="0" smtClean="0"/>
                        <a:t>Niets meer te verliezen</a:t>
                      </a:r>
                      <a:endParaRPr lang="nl-NL" dirty="0"/>
                    </a:p>
                  </a:txBody>
                  <a:tcPr>
                    <a:solidFill>
                      <a:schemeClr val="accent2">
                        <a:lumMod val="40000"/>
                        <a:lumOff val="60000"/>
                      </a:schemeClr>
                    </a:solidFill>
                  </a:tcPr>
                </a:tc>
              </a:tr>
              <a:tr h="744549">
                <a:tc>
                  <a:txBody>
                    <a:bodyPr/>
                    <a:lstStyle/>
                    <a:p>
                      <a:r>
                        <a:rPr lang="nl-NL" dirty="0" smtClean="0"/>
                        <a:t>Gezelschap van anderen</a:t>
                      </a:r>
                      <a:endParaRPr lang="nl-NL" dirty="0"/>
                    </a:p>
                  </a:txBody>
                  <a:tcPr>
                    <a:solidFill>
                      <a:schemeClr val="accent2">
                        <a:lumMod val="40000"/>
                        <a:lumOff val="60000"/>
                      </a:schemeClr>
                    </a:solidFill>
                  </a:tcPr>
                </a:tc>
              </a:tr>
            </a:tbl>
          </a:graphicData>
        </a:graphic>
      </p:graphicFrame>
      <p:graphicFrame>
        <p:nvGraphicFramePr>
          <p:cNvPr id="9" name="Tabel 8"/>
          <p:cNvGraphicFramePr>
            <a:graphicFrameLocks noGrp="1"/>
          </p:cNvGraphicFramePr>
          <p:nvPr>
            <p:extLst>
              <p:ext uri="{D42A27DB-BD31-4B8C-83A1-F6EECF244321}">
                <p14:modId xmlns:p14="http://schemas.microsoft.com/office/powerpoint/2010/main" val="3597219683"/>
              </p:ext>
            </p:extLst>
          </p:nvPr>
        </p:nvGraphicFramePr>
        <p:xfrm>
          <a:off x="5987176" y="1101432"/>
          <a:ext cx="2688167" cy="1656080"/>
        </p:xfrm>
        <a:graphic>
          <a:graphicData uri="http://schemas.openxmlformats.org/drawingml/2006/table">
            <a:tbl>
              <a:tblPr firstRow="1" bandRow="1">
                <a:tableStyleId>{5C22544A-7EE6-4342-B048-85BDC9FD1C3A}</a:tableStyleId>
              </a:tblPr>
              <a:tblGrid>
                <a:gridCol w="2688167"/>
              </a:tblGrid>
              <a:tr h="370840">
                <a:tc>
                  <a:txBody>
                    <a:bodyPr/>
                    <a:lstStyle/>
                    <a:p>
                      <a:r>
                        <a:rPr lang="nl-NL" dirty="0" smtClean="0"/>
                        <a:t>Overig</a:t>
                      </a:r>
                      <a:endParaRPr lang="nl-NL" dirty="0"/>
                    </a:p>
                  </a:txBody>
                  <a:tcPr/>
                </a:tc>
              </a:tr>
              <a:tr h="370840">
                <a:tc>
                  <a:txBody>
                    <a:bodyPr/>
                    <a:lstStyle/>
                    <a:p>
                      <a:r>
                        <a:rPr lang="nl-NL" dirty="0" smtClean="0"/>
                        <a:t>Gewoontegedrag (o.a. 17.00 uur, koken, eten, televisie</a:t>
                      </a:r>
                      <a:r>
                        <a:rPr lang="nl-NL" baseline="0" dirty="0" smtClean="0"/>
                        <a:t> kijken)</a:t>
                      </a:r>
                      <a:endParaRPr lang="nl-NL" dirty="0"/>
                    </a:p>
                  </a:txBody>
                  <a:tcPr/>
                </a:tc>
              </a:tr>
              <a:tr h="370840">
                <a:tc>
                  <a:txBody>
                    <a:bodyPr/>
                    <a:lstStyle/>
                    <a:p>
                      <a:r>
                        <a:rPr lang="nl-NL" dirty="0" smtClean="0"/>
                        <a:t>Makkelijk te verkrijgen</a:t>
                      </a:r>
                      <a:endParaRPr lang="nl-NL" dirty="0"/>
                    </a:p>
                  </a:txBody>
                  <a:tcPr/>
                </a:tc>
              </a:tr>
            </a:tbl>
          </a:graphicData>
        </a:graphic>
      </p:graphicFrame>
    </p:spTree>
    <p:extLst>
      <p:ext uri="{BB962C8B-B14F-4D97-AF65-F5344CB8AC3E}">
        <p14:creationId xmlns:p14="http://schemas.microsoft.com/office/powerpoint/2010/main" val="292240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15</a:t>
            </a:fld>
            <a:endParaRPr lang="nl-NL" dirty="0"/>
          </a:p>
        </p:txBody>
      </p:sp>
      <p:sp>
        <p:nvSpPr>
          <p:cNvPr id="5" name="Titel 4"/>
          <p:cNvSpPr>
            <a:spLocks noGrp="1"/>
          </p:cNvSpPr>
          <p:nvPr>
            <p:ph type="ctrTitle"/>
          </p:nvPr>
        </p:nvSpPr>
        <p:spPr>
          <a:xfrm>
            <a:off x="571726" y="404664"/>
            <a:ext cx="8064500" cy="1152625"/>
          </a:xfrm>
        </p:spPr>
        <p:txBody>
          <a:bodyPr/>
          <a:lstStyle/>
          <a:p>
            <a:r>
              <a:rPr lang="nl-NL" dirty="0" smtClean="0"/>
              <a:t>Redenen niet of minder drinken</a:t>
            </a:r>
            <a:endParaRPr lang="nl-NL" dirty="0"/>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3692104221"/>
              </p:ext>
            </p:extLst>
          </p:nvPr>
        </p:nvGraphicFramePr>
        <p:xfrm>
          <a:off x="539552" y="1196752"/>
          <a:ext cx="2688167" cy="1651000"/>
        </p:xfrm>
        <a:graphic>
          <a:graphicData uri="http://schemas.openxmlformats.org/drawingml/2006/table">
            <a:tbl>
              <a:tblPr firstRow="1" bandRow="1">
                <a:tableStyleId>{5C22544A-7EE6-4342-B048-85BDC9FD1C3A}</a:tableStyleId>
              </a:tblPr>
              <a:tblGrid>
                <a:gridCol w="2688167"/>
              </a:tblGrid>
              <a:tr h="370840">
                <a:tc>
                  <a:txBody>
                    <a:bodyPr/>
                    <a:lstStyle/>
                    <a:p>
                      <a:r>
                        <a:rPr lang="nl-NL" dirty="0" smtClean="0"/>
                        <a:t>Positief gekleurd</a:t>
                      </a:r>
                      <a:endParaRPr lang="nl-NL" dirty="0"/>
                    </a:p>
                  </a:txBody>
                  <a:tcPr>
                    <a:solidFill>
                      <a:schemeClr val="accent3">
                        <a:lumMod val="60000"/>
                        <a:lumOff val="4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Genoeg bezigheden hebben</a:t>
                      </a:r>
                    </a:p>
                  </a:txBody>
                  <a:tcPr>
                    <a:solidFill>
                      <a:schemeClr val="accent3">
                        <a:lumMod val="60000"/>
                        <a:lumOff val="4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Bewust bezig met gezondheid</a:t>
                      </a:r>
                    </a:p>
                  </a:txBody>
                  <a:tcPr>
                    <a:solidFill>
                      <a:schemeClr val="accent3">
                        <a:lumMod val="60000"/>
                        <a:lumOff val="40000"/>
                      </a:schemeClr>
                    </a:solidFill>
                  </a:tcPr>
                </a:tc>
              </a:tr>
            </a:tbl>
          </a:graphicData>
        </a:graphic>
      </p:graphicFrame>
      <p:graphicFrame>
        <p:nvGraphicFramePr>
          <p:cNvPr id="10" name="Tabel 9"/>
          <p:cNvGraphicFramePr>
            <a:graphicFrameLocks noGrp="1"/>
          </p:cNvGraphicFramePr>
          <p:nvPr>
            <p:extLst>
              <p:ext uri="{D42A27DB-BD31-4B8C-83A1-F6EECF244321}">
                <p14:modId xmlns:p14="http://schemas.microsoft.com/office/powerpoint/2010/main" val="376812531"/>
              </p:ext>
            </p:extLst>
          </p:nvPr>
        </p:nvGraphicFramePr>
        <p:xfrm>
          <a:off x="3275856" y="1196752"/>
          <a:ext cx="2688167" cy="2763520"/>
        </p:xfrm>
        <a:graphic>
          <a:graphicData uri="http://schemas.openxmlformats.org/drawingml/2006/table">
            <a:tbl>
              <a:tblPr firstRow="1" bandRow="1">
                <a:tableStyleId>{5C22544A-7EE6-4342-B048-85BDC9FD1C3A}</a:tableStyleId>
              </a:tblPr>
              <a:tblGrid>
                <a:gridCol w="2688167"/>
              </a:tblGrid>
              <a:tr h="370840">
                <a:tc>
                  <a:txBody>
                    <a:bodyPr/>
                    <a:lstStyle/>
                    <a:p>
                      <a:r>
                        <a:rPr lang="nl-NL" dirty="0" smtClean="0"/>
                        <a:t>Negatief gekleurd</a:t>
                      </a:r>
                      <a:endParaRPr lang="nl-NL" dirty="0"/>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Lichamelijke aandoeningen hebben</a:t>
                      </a:r>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Medicatie</a:t>
                      </a:r>
                      <a:r>
                        <a:rPr lang="nl-NL" baseline="0" dirty="0" smtClean="0"/>
                        <a:t> gebruiken</a:t>
                      </a:r>
                      <a:endParaRPr lang="nl-NL" dirty="0" smtClean="0"/>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Opmerkingen krijgen uit</a:t>
                      </a:r>
                      <a:r>
                        <a:rPr lang="nl-NL" baseline="0" dirty="0" smtClean="0"/>
                        <a:t> de omgeving</a:t>
                      </a:r>
                      <a:endParaRPr lang="nl-NL" dirty="0" smtClean="0"/>
                    </a:p>
                  </a:txBody>
                  <a:tcPr>
                    <a:solidFill>
                      <a:schemeClr val="accent2">
                        <a:lumMod val="40000"/>
                        <a:lumOff val="60000"/>
                      </a:schemeClr>
                    </a:solidFill>
                  </a:tcPr>
                </a:tc>
              </a:tr>
              <a:tr h="370840">
                <a:tc>
                  <a:txBody>
                    <a:bodyPr/>
                    <a:lstStyle/>
                    <a:p>
                      <a:r>
                        <a:rPr lang="nl-NL" dirty="0" smtClean="0"/>
                        <a:t>Niet fit voelen</a:t>
                      </a:r>
                      <a:endParaRPr lang="nl-NL" dirty="0"/>
                    </a:p>
                  </a:txBody>
                  <a:tcPr>
                    <a:solidFill>
                      <a:schemeClr val="accent2">
                        <a:lumMod val="40000"/>
                        <a:lumOff val="60000"/>
                      </a:schemeClr>
                    </a:solidFill>
                  </a:tcPr>
                </a:tc>
              </a:tr>
              <a:tr h="370840">
                <a:tc>
                  <a:txBody>
                    <a:bodyPr/>
                    <a:lstStyle/>
                    <a:p>
                      <a:r>
                        <a:rPr lang="nl-NL" dirty="0" smtClean="0"/>
                        <a:t>Minder controle</a:t>
                      </a:r>
                      <a:r>
                        <a:rPr lang="nl-NL" baseline="0" dirty="0" smtClean="0"/>
                        <a:t> hebben</a:t>
                      </a:r>
                      <a:endParaRPr lang="nl-NL" dirty="0"/>
                    </a:p>
                  </a:txBody>
                  <a:tcPr>
                    <a:solidFill>
                      <a:schemeClr val="accent2">
                        <a:lumMod val="40000"/>
                        <a:lumOff val="60000"/>
                      </a:schemeClr>
                    </a:solidFill>
                  </a:tcPr>
                </a:tc>
              </a:tr>
            </a:tbl>
          </a:graphicData>
        </a:graphic>
      </p:graphicFrame>
      <p:graphicFrame>
        <p:nvGraphicFramePr>
          <p:cNvPr id="11" name="Tabel 10"/>
          <p:cNvGraphicFramePr>
            <a:graphicFrameLocks noGrp="1"/>
          </p:cNvGraphicFramePr>
          <p:nvPr>
            <p:extLst>
              <p:ext uri="{D42A27DB-BD31-4B8C-83A1-F6EECF244321}">
                <p14:modId xmlns:p14="http://schemas.microsoft.com/office/powerpoint/2010/main" val="2875267332"/>
              </p:ext>
            </p:extLst>
          </p:nvPr>
        </p:nvGraphicFramePr>
        <p:xfrm>
          <a:off x="6012160" y="1196752"/>
          <a:ext cx="2688167" cy="741680"/>
        </p:xfrm>
        <a:graphic>
          <a:graphicData uri="http://schemas.openxmlformats.org/drawingml/2006/table">
            <a:tbl>
              <a:tblPr firstRow="1" bandRow="1">
                <a:tableStyleId>{5C22544A-7EE6-4342-B048-85BDC9FD1C3A}</a:tableStyleId>
              </a:tblPr>
              <a:tblGrid>
                <a:gridCol w="2688167"/>
              </a:tblGrid>
              <a:tr h="370840">
                <a:tc>
                  <a:txBody>
                    <a:bodyPr/>
                    <a:lstStyle/>
                    <a:p>
                      <a:r>
                        <a:rPr lang="nl-NL" dirty="0" smtClean="0"/>
                        <a:t>Overig</a:t>
                      </a:r>
                      <a:endParaRPr lang="nl-NL"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Niet kunnen autorijden</a:t>
                      </a:r>
                    </a:p>
                  </a:txBody>
                  <a:tcPr/>
                </a:tc>
              </a:tr>
            </a:tbl>
          </a:graphicData>
        </a:graphic>
      </p:graphicFrame>
    </p:spTree>
    <p:extLst>
      <p:ext uri="{BB962C8B-B14F-4D97-AF65-F5344CB8AC3E}">
        <p14:creationId xmlns:p14="http://schemas.microsoft.com/office/powerpoint/2010/main" val="42727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16</a:t>
            </a:fld>
            <a:endParaRPr lang="nl-NL" dirty="0"/>
          </a:p>
        </p:txBody>
      </p:sp>
      <p:sp>
        <p:nvSpPr>
          <p:cNvPr id="5" name="Titel 4"/>
          <p:cNvSpPr>
            <a:spLocks noGrp="1"/>
          </p:cNvSpPr>
          <p:nvPr>
            <p:ph type="ctrTitle"/>
          </p:nvPr>
        </p:nvSpPr>
        <p:spPr>
          <a:xfrm>
            <a:off x="467544" y="404665"/>
            <a:ext cx="8352928" cy="720080"/>
          </a:xfrm>
        </p:spPr>
        <p:txBody>
          <a:bodyPr/>
          <a:lstStyle/>
          <a:p>
            <a:r>
              <a:rPr lang="nl-NL" dirty="0" smtClean="0"/>
              <a:t>Wat helpt om te minderen/stoppen</a:t>
            </a:r>
            <a:endParaRPr lang="nl-NL" dirty="0"/>
          </a:p>
        </p:txBody>
      </p:sp>
      <p:sp>
        <p:nvSpPr>
          <p:cNvPr id="6" name="Tijdelijke aanduiding voor inhoud 5"/>
          <p:cNvSpPr>
            <a:spLocks noGrp="1"/>
          </p:cNvSpPr>
          <p:nvPr>
            <p:ph idx="1"/>
          </p:nvPr>
        </p:nvSpPr>
        <p:spPr>
          <a:xfrm>
            <a:off x="523798" y="1268760"/>
            <a:ext cx="8064500" cy="4278146"/>
          </a:xfrm>
        </p:spPr>
        <p:txBody>
          <a:bodyPr/>
          <a:lstStyle/>
          <a:p>
            <a:pPr>
              <a:buFont typeface="Wingdings" panose="05000000000000000000" pitchFamily="2" charset="2"/>
              <a:buChar char="ü"/>
            </a:pPr>
            <a:r>
              <a:rPr lang="nl-NL" dirty="0" smtClean="0"/>
              <a:t>Actief </a:t>
            </a:r>
            <a:r>
              <a:rPr lang="nl-NL" dirty="0"/>
              <a:t>op de hoogte stellen van anderen </a:t>
            </a:r>
            <a:endParaRPr lang="nl-NL" dirty="0" smtClean="0"/>
          </a:p>
          <a:p>
            <a:pPr>
              <a:buFont typeface="Wingdings" panose="05000000000000000000" pitchFamily="2" charset="2"/>
              <a:buChar char="ü"/>
            </a:pPr>
            <a:r>
              <a:rPr lang="nl-NL" dirty="0" smtClean="0"/>
              <a:t>Intern </a:t>
            </a:r>
            <a:r>
              <a:rPr lang="nl-NL" dirty="0"/>
              <a:t>gemotiveerd </a:t>
            </a:r>
            <a:r>
              <a:rPr lang="nl-NL" dirty="0" smtClean="0"/>
              <a:t>zijn</a:t>
            </a:r>
          </a:p>
          <a:p>
            <a:pPr>
              <a:buFont typeface="Wingdings" panose="05000000000000000000" pitchFamily="2" charset="2"/>
              <a:buChar char="ü"/>
            </a:pPr>
            <a:r>
              <a:rPr lang="nl-NL" dirty="0" smtClean="0"/>
              <a:t>Wilskracht</a:t>
            </a:r>
            <a:endParaRPr lang="nl-NL"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3785173"/>
            <a:ext cx="1939618" cy="1913756"/>
          </a:xfrm>
          <a:prstGeom prst="rect">
            <a:avLst/>
          </a:prstGeom>
        </p:spPr>
      </p:pic>
    </p:spTree>
    <p:extLst>
      <p:ext uri="{BB962C8B-B14F-4D97-AF65-F5344CB8AC3E}">
        <p14:creationId xmlns:p14="http://schemas.microsoft.com/office/powerpoint/2010/main" val="2740436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17</a:t>
            </a:fld>
            <a:endParaRPr lang="nl-NL" dirty="0"/>
          </a:p>
        </p:txBody>
      </p:sp>
      <p:sp>
        <p:nvSpPr>
          <p:cNvPr id="5" name="Titel 4"/>
          <p:cNvSpPr>
            <a:spLocks noGrp="1"/>
          </p:cNvSpPr>
          <p:nvPr>
            <p:ph type="ctrTitle"/>
          </p:nvPr>
        </p:nvSpPr>
        <p:spPr/>
        <p:txBody>
          <a:bodyPr/>
          <a:lstStyle/>
          <a:p>
            <a:r>
              <a:rPr lang="nl-NL" dirty="0" smtClean="0"/>
              <a:t>Oorzaken alcoholproblematiek</a:t>
            </a:r>
            <a:endParaRPr lang="nl-NL" dirty="0"/>
          </a:p>
        </p:txBody>
      </p:sp>
      <p:sp>
        <p:nvSpPr>
          <p:cNvPr id="9" name="Tijdelijke aanduiding voor inhoud 8"/>
          <p:cNvSpPr>
            <a:spLocks noGrp="1"/>
          </p:cNvSpPr>
          <p:nvPr>
            <p:ph idx="1"/>
          </p:nvPr>
        </p:nvSpPr>
        <p:spPr>
          <a:xfrm>
            <a:off x="611560" y="1196752"/>
            <a:ext cx="8064500" cy="4278146"/>
          </a:xfrm>
        </p:spPr>
        <p:txBody>
          <a:bodyPr/>
          <a:lstStyle/>
          <a:p>
            <a:pPr marL="0" indent="0">
              <a:buNone/>
            </a:pPr>
            <a:r>
              <a:rPr lang="nl-NL" dirty="0" smtClean="0"/>
              <a:t>Methode:</a:t>
            </a:r>
          </a:p>
          <a:p>
            <a:r>
              <a:rPr lang="nl-NL" dirty="0" smtClean="0"/>
              <a:t>Face-</a:t>
            </a:r>
            <a:r>
              <a:rPr lang="nl-NL" dirty="0" err="1" smtClean="0"/>
              <a:t>to</a:t>
            </a:r>
            <a:r>
              <a:rPr lang="nl-NL" dirty="0" smtClean="0"/>
              <a:t>-face interviews 55-plussers behandeld in verslavingszorg </a:t>
            </a:r>
          </a:p>
          <a:p>
            <a:r>
              <a:rPr lang="nl-NL" dirty="0" smtClean="0"/>
              <a:t>Groepsinterview zorgverleners gespecialiseerde </a:t>
            </a:r>
            <a:r>
              <a:rPr lang="nl-NL" dirty="0"/>
              <a:t>verslavingszorg </a:t>
            </a:r>
          </a:p>
        </p:txBody>
      </p:sp>
    </p:spTree>
    <p:extLst>
      <p:ext uri="{BB962C8B-B14F-4D97-AF65-F5344CB8AC3E}">
        <p14:creationId xmlns:p14="http://schemas.microsoft.com/office/powerpoint/2010/main" val="544516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18</a:t>
            </a:fld>
            <a:endParaRPr lang="nl-NL" dirty="0"/>
          </a:p>
        </p:txBody>
      </p:sp>
      <p:sp>
        <p:nvSpPr>
          <p:cNvPr id="5" name="Titel 4"/>
          <p:cNvSpPr>
            <a:spLocks noGrp="1"/>
          </p:cNvSpPr>
          <p:nvPr>
            <p:ph type="ctrTitle"/>
          </p:nvPr>
        </p:nvSpPr>
        <p:spPr>
          <a:xfrm>
            <a:off x="467544" y="260648"/>
            <a:ext cx="8352928" cy="720080"/>
          </a:xfrm>
        </p:spPr>
        <p:txBody>
          <a:bodyPr/>
          <a:lstStyle/>
          <a:p>
            <a:r>
              <a:rPr lang="nl-NL" dirty="0" smtClean="0"/>
              <a:t>Oorzaken alcoholproblematiek</a:t>
            </a:r>
            <a:endParaRPr lang="nl-NL" dirty="0"/>
          </a:p>
        </p:txBody>
      </p:sp>
      <p:sp>
        <p:nvSpPr>
          <p:cNvPr id="7" name="Tijdelijke aanduiding voor inhoud 6"/>
          <p:cNvSpPr>
            <a:spLocks noGrp="1"/>
          </p:cNvSpPr>
          <p:nvPr>
            <p:ph idx="1"/>
          </p:nvPr>
        </p:nvSpPr>
        <p:spPr>
          <a:xfrm>
            <a:off x="467544" y="1815150"/>
            <a:ext cx="8136706" cy="4278146"/>
          </a:xfrm>
        </p:spPr>
        <p:txBody>
          <a:bodyPr/>
          <a:lstStyle/>
          <a:p>
            <a:endParaRPr lang="nl-NL" dirty="0"/>
          </a:p>
        </p:txBody>
      </p:sp>
      <p:graphicFrame>
        <p:nvGraphicFramePr>
          <p:cNvPr id="8" name="Tijdelijke aanduiding voor inhoud 7"/>
          <p:cNvGraphicFramePr>
            <a:graphicFrameLocks/>
          </p:cNvGraphicFramePr>
          <p:nvPr>
            <p:extLst>
              <p:ext uri="{D42A27DB-BD31-4B8C-83A1-F6EECF244321}">
                <p14:modId xmlns:p14="http://schemas.microsoft.com/office/powerpoint/2010/main" val="2920627153"/>
              </p:ext>
            </p:extLst>
          </p:nvPr>
        </p:nvGraphicFramePr>
        <p:xfrm>
          <a:off x="395338" y="980728"/>
          <a:ext cx="4104654" cy="5633720"/>
        </p:xfrm>
        <a:graphic>
          <a:graphicData uri="http://schemas.openxmlformats.org/drawingml/2006/table">
            <a:tbl>
              <a:tblPr firstRow="1" bandRow="1">
                <a:tableStyleId>{5C22544A-7EE6-4342-B048-85BDC9FD1C3A}</a:tableStyleId>
              </a:tblPr>
              <a:tblGrid>
                <a:gridCol w="4104654"/>
              </a:tblGrid>
              <a:tr h="370840">
                <a:tc>
                  <a:txBody>
                    <a:bodyPr/>
                    <a:lstStyle/>
                    <a:p>
                      <a:r>
                        <a:rPr lang="nl-NL" dirty="0" smtClean="0"/>
                        <a:t>Oorzaken</a:t>
                      </a:r>
                      <a:endParaRPr lang="nl-NL" dirty="0"/>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Eenzaamheid</a:t>
                      </a:r>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Stressfactoren</a:t>
                      </a:r>
                      <a:r>
                        <a:rPr lang="nl-NL" baseline="0" dirty="0" smtClean="0"/>
                        <a:t> (o.a. ziekte, mantelzorg, overlijden, scheiding)</a:t>
                      </a:r>
                      <a:endParaRPr lang="nl-NL" dirty="0" smtClean="0"/>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Genetische aanleg</a:t>
                      </a:r>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Depressie</a:t>
                      </a:r>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Beschikbaarheid van alcohol</a:t>
                      </a:r>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Onvoldoende kennis over alcohol</a:t>
                      </a:r>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Minder structuur</a:t>
                      </a:r>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Verwachtingen over hoe gepensioneerde leven zou zijn komen niet uit</a:t>
                      </a:r>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Idee gecontroleerd kunnen drinken</a:t>
                      </a:r>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Trauma</a:t>
                      </a:r>
                      <a:r>
                        <a:rPr lang="nl-NL" baseline="0" dirty="0" smtClean="0"/>
                        <a:t> uit jeugd</a:t>
                      </a:r>
                      <a:endParaRPr lang="nl-NL" dirty="0" smtClean="0"/>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Baan op hogere leeftijd</a:t>
                      </a:r>
                      <a:r>
                        <a:rPr lang="nl-NL" baseline="0" dirty="0" smtClean="0"/>
                        <a:t> is zwaar</a:t>
                      </a:r>
                      <a:endParaRPr lang="nl-NL" dirty="0" smtClean="0"/>
                    </a:p>
                  </a:txBody>
                  <a:tcPr>
                    <a:solidFill>
                      <a:schemeClr val="accent2">
                        <a:lumMod val="40000"/>
                        <a:lumOff val="6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Ermee opgegroeid</a:t>
                      </a:r>
                      <a:r>
                        <a:rPr lang="nl-NL" baseline="0" dirty="0" smtClean="0"/>
                        <a:t> zijn</a:t>
                      </a:r>
                      <a:endParaRPr lang="nl-NL" dirty="0" smtClean="0"/>
                    </a:p>
                  </a:txBody>
                  <a:tcPr>
                    <a:solidFill>
                      <a:schemeClr val="accent2">
                        <a:lumMod val="40000"/>
                        <a:lumOff val="60000"/>
                      </a:schemeClr>
                    </a:solidFill>
                  </a:tcPr>
                </a:tc>
              </a:tr>
            </a:tbl>
          </a:graphicData>
        </a:graphic>
      </p:graphicFrame>
      <p:graphicFrame>
        <p:nvGraphicFramePr>
          <p:cNvPr id="10" name="Tabel 9"/>
          <p:cNvGraphicFramePr>
            <a:graphicFrameLocks noGrp="1"/>
          </p:cNvGraphicFramePr>
          <p:nvPr>
            <p:extLst>
              <p:ext uri="{D42A27DB-BD31-4B8C-83A1-F6EECF244321}">
                <p14:modId xmlns:p14="http://schemas.microsoft.com/office/powerpoint/2010/main" val="1604641643"/>
              </p:ext>
            </p:extLst>
          </p:nvPr>
        </p:nvGraphicFramePr>
        <p:xfrm>
          <a:off x="4716016" y="980728"/>
          <a:ext cx="3960440" cy="2565400"/>
        </p:xfrm>
        <a:graphic>
          <a:graphicData uri="http://schemas.openxmlformats.org/drawingml/2006/table">
            <a:tbl>
              <a:tblPr firstRow="1" bandRow="1">
                <a:tableStyleId>{5C22544A-7EE6-4342-B048-85BDC9FD1C3A}</a:tableStyleId>
              </a:tblPr>
              <a:tblGrid>
                <a:gridCol w="3960440"/>
              </a:tblGrid>
              <a:tr h="370840">
                <a:tc>
                  <a:txBody>
                    <a:bodyPr/>
                    <a:lstStyle/>
                    <a:p>
                      <a:r>
                        <a:rPr lang="nl-NL" dirty="0" smtClean="0"/>
                        <a:t>Uitgroeien tot probleem</a:t>
                      </a:r>
                      <a:endParaRPr lang="nl-NL" dirty="0"/>
                    </a:p>
                  </a:txBody>
                  <a:tcPr>
                    <a:solidFill>
                      <a:schemeClr val="accent2">
                        <a:lumMod val="60000"/>
                        <a:lumOff val="4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Alcoholgebruik verbergen voor omgeving</a:t>
                      </a:r>
                    </a:p>
                  </a:txBody>
                  <a:tcPr>
                    <a:solidFill>
                      <a:schemeClr val="accent2">
                        <a:lumMod val="60000"/>
                        <a:lumOff val="4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Hulpverleners en anderen in omgeving spreken weinig aan op gebruik </a:t>
                      </a:r>
                      <a:r>
                        <a:rPr lang="nl-NL" baseline="0" dirty="0" smtClean="0"/>
                        <a:t>(‘eigen verantwoordelijkheid’)</a:t>
                      </a:r>
                      <a:endParaRPr lang="nl-NL" dirty="0" smtClean="0"/>
                    </a:p>
                  </a:txBody>
                  <a:tcPr>
                    <a:solidFill>
                      <a:schemeClr val="accent2">
                        <a:lumMod val="60000"/>
                        <a:lumOff val="4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Niet voldoen aan stereotype</a:t>
                      </a:r>
                      <a:r>
                        <a:rPr lang="nl-NL" baseline="0" dirty="0" smtClean="0"/>
                        <a:t> beeld van ‘alcoholist’</a:t>
                      </a:r>
                      <a:endParaRPr lang="nl-NL" dirty="0" smtClean="0"/>
                    </a:p>
                  </a:txBody>
                  <a:tcPr>
                    <a:solidFill>
                      <a:schemeClr val="accent2">
                        <a:lumMod val="60000"/>
                        <a:lumOff val="40000"/>
                      </a:schemeClr>
                    </a:solidFill>
                  </a:tcPr>
                </a:tc>
              </a:tr>
            </a:tbl>
          </a:graphicData>
        </a:graphic>
      </p:graphicFrame>
    </p:spTree>
    <p:extLst>
      <p:ext uri="{BB962C8B-B14F-4D97-AF65-F5344CB8AC3E}">
        <p14:creationId xmlns:p14="http://schemas.microsoft.com/office/powerpoint/2010/main" val="29787966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19</a:t>
            </a:fld>
            <a:endParaRPr lang="nl-NL" dirty="0"/>
          </a:p>
        </p:txBody>
      </p:sp>
      <p:sp>
        <p:nvSpPr>
          <p:cNvPr id="5" name="Titel 4"/>
          <p:cNvSpPr>
            <a:spLocks noGrp="1"/>
          </p:cNvSpPr>
          <p:nvPr>
            <p:ph type="ctrTitle"/>
          </p:nvPr>
        </p:nvSpPr>
        <p:spPr>
          <a:xfrm>
            <a:off x="467544" y="404665"/>
            <a:ext cx="8352928" cy="720080"/>
          </a:xfrm>
        </p:spPr>
        <p:txBody>
          <a:bodyPr/>
          <a:lstStyle/>
          <a:p>
            <a:r>
              <a:rPr lang="nl-NL" dirty="0" smtClean="0"/>
              <a:t>Hulp zoeken verslavingszorg</a:t>
            </a:r>
            <a:endParaRPr lang="nl-NL" dirty="0"/>
          </a:p>
        </p:txBody>
      </p:sp>
      <p:pic>
        <p:nvPicPr>
          <p:cNvPr id="7" name="Afbeelding 6"/>
          <p:cNvPicPr>
            <a:picLocks noChangeAspect="1"/>
          </p:cNvPicPr>
          <p:nvPr/>
        </p:nvPicPr>
        <p:blipFill rotWithShape="1">
          <a:blip r:embed="rId3"/>
          <a:srcRect l="40551" r="40550" b="13199"/>
          <a:stretch/>
        </p:blipFill>
        <p:spPr>
          <a:xfrm>
            <a:off x="3851920" y="3140905"/>
            <a:ext cx="1728192" cy="1714179"/>
          </a:xfrm>
          <a:prstGeom prst="rect">
            <a:avLst/>
          </a:prstGeom>
        </p:spPr>
      </p:pic>
      <p:graphicFrame>
        <p:nvGraphicFramePr>
          <p:cNvPr id="8" name="Tabel 7"/>
          <p:cNvGraphicFramePr>
            <a:graphicFrameLocks noGrp="1"/>
          </p:cNvGraphicFramePr>
          <p:nvPr>
            <p:extLst>
              <p:ext uri="{D42A27DB-BD31-4B8C-83A1-F6EECF244321}">
                <p14:modId xmlns:p14="http://schemas.microsoft.com/office/powerpoint/2010/main" val="2077865263"/>
              </p:ext>
            </p:extLst>
          </p:nvPr>
        </p:nvGraphicFramePr>
        <p:xfrm>
          <a:off x="467544" y="1117921"/>
          <a:ext cx="3996345" cy="2021840"/>
        </p:xfrm>
        <a:graphic>
          <a:graphicData uri="http://schemas.openxmlformats.org/drawingml/2006/table">
            <a:tbl>
              <a:tblPr firstRow="1" bandRow="1">
                <a:tableStyleId>{5C22544A-7EE6-4342-B048-85BDC9FD1C3A}</a:tableStyleId>
              </a:tblPr>
              <a:tblGrid>
                <a:gridCol w="3996345"/>
              </a:tblGrid>
              <a:tr h="370840">
                <a:tc>
                  <a:txBody>
                    <a:bodyPr/>
                    <a:lstStyle/>
                    <a:p>
                      <a:pPr algn="ctr"/>
                      <a:r>
                        <a:rPr lang="nl-NL" dirty="0" smtClean="0"/>
                        <a:t>Wel</a:t>
                      </a:r>
                      <a:endParaRPr lang="nl-NL" dirty="0"/>
                    </a:p>
                  </a:txBody>
                  <a:tcPr>
                    <a:solidFill>
                      <a:schemeClr val="accent3">
                        <a:lumMod val="60000"/>
                        <a:lumOff val="40000"/>
                      </a:schemeClr>
                    </a:solidFill>
                  </a:tcPr>
                </a:tc>
              </a:tr>
              <a:tr h="370840">
                <a:tc>
                  <a:txBody>
                    <a:bodyPr/>
                    <a:lstStyle/>
                    <a:p>
                      <a:r>
                        <a:rPr lang="nl-NL" dirty="0" smtClean="0"/>
                        <a:t>√ Aandringen</a:t>
                      </a:r>
                      <a:r>
                        <a:rPr lang="nl-NL" baseline="0" dirty="0" smtClean="0"/>
                        <a:t> door huisarts of naasten</a:t>
                      </a:r>
                      <a:endParaRPr lang="nl-NL" dirty="0"/>
                    </a:p>
                  </a:txBody>
                  <a:tcPr>
                    <a:solidFill>
                      <a:schemeClr val="accent3">
                        <a:lumMod val="60000"/>
                        <a:lumOff val="40000"/>
                      </a:schemeClr>
                    </a:solidFill>
                  </a:tcPr>
                </a:tc>
              </a:tr>
              <a:tr h="370840">
                <a:tc>
                  <a:txBody>
                    <a:bodyPr/>
                    <a:lstStyle/>
                    <a:p>
                      <a:r>
                        <a:rPr lang="nl-NL" dirty="0" smtClean="0"/>
                        <a:t>√ Lichamelijke ziektes als gevolg van alcoholgebruik</a:t>
                      </a:r>
                      <a:endParaRPr lang="nl-NL" dirty="0"/>
                    </a:p>
                  </a:txBody>
                  <a:tcPr>
                    <a:solidFill>
                      <a:schemeClr val="accent3">
                        <a:lumMod val="60000"/>
                        <a:lumOff val="40000"/>
                      </a:schemeClr>
                    </a:solidFill>
                  </a:tcPr>
                </a:tc>
              </a:tr>
              <a:tr h="370840">
                <a:tc>
                  <a:txBody>
                    <a:bodyPr/>
                    <a:lstStyle/>
                    <a:p>
                      <a:r>
                        <a:rPr lang="nl-NL" dirty="0" smtClean="0"/>
                        <a:t>√ Negatieve voorbeeld in omgeving</a:t>
                      </a:r>
                      <a:endParaRPr lang="nl-NL" dirty="0"/>
                    </a:p>
                  </a:txBody>
                  <a:tcPr>
                    <a:solidFill>
                      <a:schemeClr val="accent3">
                        <a:lumMod val="60000"/>
                        <a:lumOff val="40000"/>
                      </a:schemeClr>
                    </a:solidFill>
                  </a:tcPr>
                </a:tc>
              </a:tr>
            </a:tbl>
          </a:graphicData>
        </a:graphic>
      </p:graphicFrame>
      <p:graphicFrame>
        <p:nvGraphicFramePr>
          <p:cNvPr id="10" name="Tabel 9"/>
          <p:cNvGraphicFramePr>
            <a:graphicFrameLocks noGrp="1"/>
          </p:cNvGraphicFramePr>
          <p:nvPr>
            <p:extLst>
              <p:ext uri="{D42A27DB-BD31-4B8C-83A1-F6EECF244321}">
                <p14:modId xmlns:p14="http://schemas.microsoft.com/office/powerpoint/2010/main" val="14043282"/>
              </p:ext>
            </p:extLst>
          </p:nvPr>
        </p:nvGraphicFramePr>
        <p:xfrm>
          <a:off x="5004048" y="4857348"/>
          <a:ext cx="3996345" cy="1483360"/>
        </p:xfrm>
        <a:graphic>
          <a:graphicData uri="http://schemas.openxmlformats.org/drawingml/2006/table">
            <a:tbl>
              <a:tblPr firstRow="1" bandRow="1">
                <a:tableStyleId>{5C22544A-7EE6-4342-B048-85BDC9FD1C3A}</a:tableStyleId>
              </a:tblPr>
              <a:tblGrid>
                <a:gridCol w="3996345"/>
              </a:tblGrid>
              <a:tr h="370840">
                <a:tc>
                  <a:txBody>
                    <a:bodyPr/>
                    <a:lstStyle/>
                    <a:p>
                      <a:pPr algn="ctr"/>
                      <a:r>
                        <a:rPr lang="nl-NL" dirty="0" smtClean="0"/>
                        <a:t>Niet</a:t>
                      </a:r>
                      <a:endParaRPr lang="nl-NL" dirty="0"/>
                    </a:p>
                  </a:txBody>
                  <a:tcPr>
                    <a:solidFill>
                      <a:schemeClr val="accent2">
                        <a:lumMod val="40000"/>
                        <a:lumOff val="60000"/>
                      </a:schemeClr>
                    </a:solidFill>
                  </a:tcPr>
                </a:tc>
              </a:tr>
              <a:tr h="370840">
                <a:tc>
                  <a:txBody>
                    <a:bodyPr/>
                    <a:lstStyle/>
                    <a:p>
                      <a:r>
                        <a:rPr lang="nl-NL" dirty="0" smtClean="0"/>
                        <a:t>- Opzien</a:t>
                      </a:r>
                      <a:r>
                        <a:rPr lang="nl-NL" baseline="0" dirty="0" smtClean="0"/>
                        <a:t> tegen stoppen</a:t>
                      </a:r>
                      <a:endParaRPr lang="nl-NL" dirty="0"/>
                    </a:p>
                  </a:txBody>
                  <a:tcPr>
                    <a:solidFill>
                      <a:schemeClr val="accent2">
                        <a:lumMod val="40000"/>
                        <a:lumOff val="60000"/>
                      </a:schemeClr>
                    </a:solidFill>
                  </a:tcPr>
                </a:tc>
              </a:tr>
              <a:tr h="370840">
                <a:tc>
                  <a:txBody>
                    <a:bodyPr/>
                    <a:lstStyle/>
                    <a:p>
                      <a:r>
                        <a:rPr lang="nl-NL" dirty="0" smtClean="0"/>
                        <a:t>- Taboe op alcoholverslaving</a:t>
                      </a:r>
                      <a:endParaRPr lang="nl-NL" dirty="0"/>
                    </a:p>
                  </a:txBody>
                  <a:tcPr>
                    <a:solidFill>
                      <a:schemeClr val="accent2">
                        <a:lumMod val="40000"/>
                        <a:lumOff val="60000"/>
                      </a:schemeClr>
                    </a:solidFill>
                  </a:tcPr>
                </a:tc>
              </a:tr>
              <a:tr h="370840">
                <a:tc>
                  <a:txBody>
                    <a:bodyPr/>
                    <a:lstStyle/>
                    <a:p>
                      <a:r>
                        <a:rPr lang="nl-NL" dirty="0" smtClean="0"/>
                        <a:t>- Niet zinvol vanwege</a:t>
                      </a:r>
                      <a:r>
                        <a:rPr lang="nl-NL" baseline="0" dirty="0" smtClean="0"/>
                        <a:t> leeftijd</a:t>
                      </a:r>
                      <a:endParaRPr lang="nl-NL" dirty="0"/>
                    </a:p>
                  </a:txBody>
                  <a:tcPr>
                    <a:solidFill>
                      <a:schemeClr val="accent2">
                        <a:lumMod val="40000"/>
                        <a:lumOff val="60000"/>
                      </a:schemeClr>
                    </a:solidFill>
                  </a:tcPr>
                </a:tc>
              </a:tr>
            </a:tbl>
          </a:graphicData>
        </a:graphic>
      </p:graphicFrame>
    </p:spTree>
    <p:extLst>
      <p:ext uri="{BB962C8B-B14F-4D97-AF65-F5344CB8AC3E}">
        <p14:creationId xmlns:p14="http://schemas.microsoft.com/office/powerpoint/2010/main" val="2225135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a:xfrm>
            <a:off x="5652120" y="6394419"/>
            <a:ext cx="4032448" cy="365125"/>
          </a:xfrm>
        </p:spPr>
        <p:txBody>
          <a:bodyPr/>
          <a:lstStyle/>
          <a:p>
            <a:pPr>
              <a:defRPr/>
            </a:pPr>
            <a:r>
              <a:rPr lang="nl-NL" dirty="0" smtClean="0"/>
              <a:t>Financiering: </a:t>
            </a:r>
            <a:endParaRPr lang="nl-NL" dirty="0">
              <a:latin typeface="Verdana"/>
            </a:endParaRPr>
          </a:p>
        </p:txBody>
      </p:sp>
      <p:sp>
        <p:nvSpPr>
          <p:cNvPr id="3" name="Tijdelijke aanduiding voor datum 2"/>
          <p:cNvSpPr>
            <a:spLocks noGrp="1"/>
          </p:cNvSpPr>
          <p:nvPr>
            <p:ph type="dt" sz="half" idx="11"/>
          </p:nvPr>
        </p:nvSpPr>
        <p:spPr/>
        <p:txBody>
          <a:bodyPr/>
          <a:lstStyle/>
          <a:p>
            <a:pPr>
              <a:defRPr/>
            </a:pPr>
            <a:endParaRPr lang="nl-NL" dirty="0">
              <a:latin typeface="Verdana Italic"/>
              <a:cs typeface="Verdana Italic"/>
            </a:endParaRPr>
          </a:p>
        </p:txBody>
      </p:sp>
      <p:sp>
        <p:nvSpPr>
          <p:cNvPr id="4" name="Tijdelijke aanduiding voor dianummer 3"/>
          <p:cNvSpPr>
            <a:spLocks noGrp="1"/>
          </p:cNvSpPr>
          <p:nvPr>
            <p:ph type="sldNum" sz="quarter" idx="12"/>
          </p:nvPr>
        </p:nvSpPr>
        <p:spPr/>
        <p:txBody>
          <a:bodyPr/>
          <a:lstStyle/>
          <a:p>
            <a:pPr>
              <a:defRPr/>
            </a:pPr>
            <a:r>
              <a:rPr lang="nl-NL" dirty="0" smtClean="0">
                <a:latin typeface="Verdana Italic"/>
                <a:cs typeface="Verdana Italic"/>
              </a:rPr>
              <a:t>&lt;</a:t>
            </a:r>
            <a:r>
              <a:rPr lang="nl-NL" dirty="0" err="1" smtClean="0">
                <a:latin typeface="Verdana Italic"/>
                <a:cs typeface="Verdana Italic"/>
              </a:rPr>
              <a:t>nr</a:t>
            </a:r>
            <a:r>
              <a:rPr lang="nl-NL" smtClean="0">
                <a:latin typeface="Verdana Italic"/>
                <a:cs typeface="Verdana Italic"/>
              </a:rPr>
              <a:t>&gt;</a:t>
            </a:r>
          </a:p>
          <a:p>
            <a:pPr>
              <a:defRPr/>
            </a:pPr>
            <a:endParaRPr lang="nl-NL" dirty="0">
              <a:latin typeface="Verdana Italic"/>
              <a:cs typeface="Verdana Italic"/>
            </a:endParaRPr>
          </a:p>
        </p:txBody>
      </p:sp>
      <p:pic>
        <p:nvPicPr>
          <p:cNvPr id="5" name="Afbeelding 4"/>
          <p:cNvPicPr>
            <a:picLocks noChangeAspect="1"/>
          </p:cNvPicPr>
          <p:nvPr/>
        </p:nvPicPr>
        <p:blipFill>
          <a:blip r:embed="rId2"/>
          <a:stretch>
            <a:fillRect/>
          </a:stretch>
        </p:blipFill>
        <p:spPr>
          <a:xfrm>
            <a:off x="358457" y="216024"/>
            <a:ext cx="4213543" cy="5949280"/>
          </a:xfrm>
          <a:prstGeom prst="rect">
            <a:avLst/>
          </a:prstGeom>
        </p:spPr>
      </p:pic>
      <p:pic>
        <p:nvPicPr>
          <p:cNvPr id="6" name="Afbeelding 5"/>
          <p:cNvPicPr>
            <a:picLocks noChangeAspect="1"/>
          </p:cNvPicPr>
          <p:nvPr/>
        </p:nvPicPr>
        <p:blipFill>
          <a:blip r:embed="rId3"/>
          <a:stretch>
            <a:fillRect/>
          </a:stretch>
        </p:blipFill>
        <p:spPr>
          <a:xfrm>
            <a:off x="4753293" y="216024"/>
            <a:ext cx="4248615" cy="5971406"/>
          </a:xfrm>
          <a:prstGeom prst="rect">
            <a:avLst/>
          </a:prstGeom>
        </p:spPr>
      </p:pic>
      <p:pic>
        <p:nvPicPr>
          <p:cNvPr id="9" name="Afbeelding 8"/>
          <p:cNvPicPr>
            <a:picLocks noChangeAspect="1"/>
          </p:cNvPicPr>
          <p:nvPr/>
        </p:nvPicPr>
        <p:blipFill>
          <a:blip r:embed="rId4"/>
          <a:stretch>
            <a:fillRect/>
          </a:stretch>
        </p:blipFill>
        <p:spPr>
          <a:xfrm>
            <a:off x="6516216" y="6215140"/>
            <a:ext cx="2296719" cy="593261"/>
          </a:xfrm>
          <a:prstGeom prst="rect">
            <a:avLst/>
          </a:prstGeom>
        </p:spPr>
      </p:pic>
    </p:spTree>
    <p:extLst>
      <p:ext uri="{BB962C8B-B14F-4D97-AF65-F5344CB8AC3E}">
        <p14:creationId xmlns:p14="http://schemas.microsoft.com/office/powerpoint/2010/main" val="80514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20</a:t>
            </a:fld>
            <a:endParaRPr lang="nl-NL" dirty="0"/>
          </a:p>
        </p:txBody>
      </p:sp>
      <p:sp>
        <p:nvSpPr>
          <p:cNvPr id="5" name="Titel 4"/>
          <p:cNvSpPr>
            <a:spLocks noGrp="1"/>
          </p:cNvSpPr>
          <p:nvPr>
            <p:ph type="ctrTitle"/>
          </p:nvPr>
        </p:nvSpPr>
        <p:spPr>
          <a:xfrm>
            <a:off x="467544" y="404665"/>
            <a:ext cx="8352928" cy="720080"/>
          </a:xfrm>
        </p:spPr>
        <p:txBody>
          <a:bodyPr/>
          <a:lstStyle/>
          <a:p>
            <a:r>
              <a:rPr lang="nl-NL" dirty="0" smtClean="0"/>
              <a:t>Wat te doen?</a:t>
            </a:r>
            <a:endParaRPr lang="nl-NL" dirty="0"/>
          </a:p>
        </p:txBody>
      </p:sp>
      <p:pic>
        <p:nvPicPr>
          <p:cNvPr id="9" name="Tijdelijke aanduiding voor inhoud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20272" y="5525264"/>
            <a:ext cx="1938528" cy="1335024"/>
          </a:xfrm>
        </p:spPr>
      </p:pic>
      <p:sp>
        <p:nvSpPr>
          <p:cNvPr id="8" name="Tijdelijke aanduiding voor inhoud 5"/>
          <p:cNvSpPr txBox="1">
            <a:spLocks/>
          </p:cNvSpPr>
          <p:nvPr/>
        </p:nvSpPr>
        <p:spPr bwMode="auto">
          <a:xfrm>
            <a:off x="537494" y="1484784"/>
            <a:ext cx="8064500" cy="42781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E20031"/>
              </a:buClr>
              <a:buFont typeface="Arial" pitchFamily="34" charset="0"/>
              <a:buChar char="•"/>
              <a:defRPr sz="2400" kern="1200">
                <a:solidFill>
                  <a:srgbClr val="404040"/>
                </a:solidFill>
                <a:latin typeface="Verdana" pitchFamily="34" charset="0"/>
                <a:ea typeface="+mn-ea"/>
                <a:cs typeface="+mn-cs"/>
              </a:defRPr>
            </a:lvl1pPr>
            <a:lvl2pPr marL="742950" indent="-285750" algn="l" rtl="0" eaLnBrk="1" fontAlgn="base" hangingPunct="1">
              <a:spcBef>
                <a:spcPct val="20000"/>
              </a:spcBef>
              <a:spcAft>
                <a:spcPct val="0"/>
              </a:spcAft>
              <a:buClr>
                <a:srgbClr val="E20031"/>
              </a:buClr>
              <a:buFont typeface="Arial"/>
              <a:buChar char="•"/>
              <a:defRPr sz="2000" kern="1200" baseline="0">
                <a:solidFill>
                  <a:srgbClr val="404040"/>
                </a:solidFill>
                <a:latin typeface="Verdana" pitchFamily="34" charset="0"/>
                <a:ea typeface="+mn-ea"/>
                <a:cs typeface="+mn-cs"/>
              </a:defRPr>
            </a:lvl2pPr>
            <a:lvl3pPr marL="1143000" indent="-228600" algn="l" rtl="0" eaLnBrk="1" fontAlgn="base" hangingPunct="1">
              <a:spcBef>
                <a:spcPct val="20000"/>
              </a:spcBef>
              <a:spcAft>
                <a:spcPct val="0"/>
              </a:spcAft>
              <a:buClr>
                <a:srgbClr val="E20031"/>
              </a:buClr>
              <a:buFont typeface="Arial" charset="0"/>
              <a:buChar char="•"/>
              <a:defRPr sz="2000" kern="1200">
                <a:solidFill>
                  <a:srgbClr val="404040"/>
                </a:solidFill>
                <a:latin typeface="Verdana" pitchFamily="34" charset="0"/>
                <a:ea typeface="+mn-ea"/>
                <a:cs typeface="+mn-cs"/>
              </a:defRPr>
            </a:lvl3pPr>
            <a:lvl4pPr marL="1600200" indent="-228600" algn="l" rtl="0" eaLnBrk="1" fontAlgn="base" hangingPunct="1">
              <a:spcBef>
                <a:spcPct val="20000"/>
              </a:spcBef>
              <a:spcAft>
                <a:spcPct val="0"/>
              </a:spcAft>
              <a:buClr>
                <a:srgbClr val="E20031"/>
              </a:buClr>
              <a:buFont typeface="Arial"/>
              <a:buChar char="•"/>
              <a:defRPr sz="2000" kern="1200">
                <a:solidFill>
                  <a:srgbClr val="404040"/>
                </a:solidFill>
                <a:latin typeface="Verdana" pitchFamily="34" charset="0"/>
                <a:ea typeface="+mn-ea"/>
                <a:cs typeface="+mn-cs"/>
              </a:defRPr>
            </a:lvl4pPr>
            <a:lvl5pPr marL="2057400" indent="-228600" algn="l" rtl="0" eaLnBrk="1" fontAlgn="base" hangingPunct="1">
              <a:spcBef>
                <a:spcPct val="20000"/>
              </a:spcBef>
              <a:spcAft>
                <a:spcPct val="0"/>
              </a:spcAft>
              <a:buClr>
                <a:srgbClr val="E20031"/>
              </a:buClr>
              <a:buFont typeface="Arial"/>
              <a:buChar char="•"/>
              <a:defRPr sz="2000" kern="1200">
                <a:solidFill>
                  <a:srgbClr val="404040"/>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mtClean="0"/>
              <a:t>Bewustwording bij 55-plussers over de gevolgen van alcohol verbeteren.</a:t>
            </a:r>
          </a:p>
          <a:p>
            <a:r>
              <a:rPr lang="nl-NL" smtClean="0"/>
              <a:t>Training van hulpverleners in het bespreekbaar maken van alcoholgebruik bij 55-plussers. </a:t>
            </a:r>
          </a:p>
          <a:p>
            <a:r>
              <a:rPr lang="nl-NL" smtClean="0"/>
              <a:t>Passende (preventieve) interventies</a:t>
            </a:r>
          </a:p>
          <a:p>
            <a:pPr lvl="1"/>
            <a:r>
              <a:rPr lang="nl-NL" smtClean="0"/>
              <a:t>Overmatig alcoholgebruik en andere ongezonde leefstijlgewoonten (roken, weinig fysieke activiteit)</a:t>
            </a:r>
          </a:p>
          <a:p>
            <a:pPr lvl="1"/>
            <a:r>
              <a:rPr lang="nl-NL" smtClean="0"/>
              <a:t>Groep die medicatie gebruikt en daarbij overmatig drinkt.</a:t>
            </a:r>
          </a:p>
          <a:p>
            <a:pPr lvl="1"/>
            <a:r>
              <a:rPr lang="nl-NL" smtClean="0"/>
              <a:t>Ouderen die een ingrijpende levensgebeurtenis meemaken en daardoor alleen komen te staan.</a:t>
            </a:r>
          </a:p>
          <a:p>
            <a:endParaRPr lang="nl-NL" smtClean="0"/>
          </a:p>
          <a:p>
            <a:endParaRPr lang="nl-NL" dirty="0" smtClean="0"/>
          </a:p>
        </p:txBody>
      </p:sp>
    </p:spTree>
    <p:extLst>
      <p:ext uri="{BB962C8B-B14F-4D97-AF65-F5344CB8AC3E}">
        <p14:creationId xmlns:p14="http://schemas.microsoft.com/office/powerpoint/2010/main" val="329213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 calcmode="lin" valueType="num">
                                      <p:cBhvr additive="base">
                                        <p:cTn id="2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smtClean="0"/>
              <a:t>Bedankt voor uw aandacht!</a:t>
            </a:r>
            <a:endParaRPr lang="nl-NL" dirty="0"/>
          </a:p>
        </p:txBody>
      </p:sp>
      <p:sp>
        <p:nvSpPr>
          <p:cNvPr id="5" name="Subtitel 4"/>
          <p:cNvSpPr>
            <a:spLocks noGrp="1"/>
          </p:cNvSpPr>
          <p:nvPr>
            <p:ph type="subTitle" idx="1"/>
          </p:nvPr>
        </p:nvSpPr>
        <p:spPr>
          <a:xfrm>
            <a:off x="539748" y="3501008"/>
            <a:ext cx="3960243" cy="504056"/>
          </a:xfrm>
        </p:spPr>
        <p:txBody>
          <a:bodyPr/>
          <a:lstStyle/>
          <a:p>
            <a:r>
              <a:rPr lang="nl-NL" dirty="0" smtClean="0"/>
              <a:t>mveerbeek@trimbos.nl</a:t>
            </a:r>
          </a:p>
          <a:p>
            <a:r>
              <a:rPr lang="nl-NL" dirty="0" smtClean="0"/>
              <a:t>www.trimbos.nl</a:t>
            </a:r>
            <a:endParaRPr lang="nl-NL" dirty="0"/>
          </a:p>
          <a:p>
            <a:endParaRPr lang="nl-NL" dirty="0" smtClean="0"/>
          </a:p>
        </p:txBody>
      </p:sp>
    </p:spTree>
    <p:extLst>
      <p:ext uri="{BB962C8B-B14F-4D97-AF65-F5344CB8AC3E}">
        <p14:creationId xmlns:p14="http://schemas.microsoft.com/office/powerpoint/2010/main" val="3974120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3</a:t>
            </a:fld>
            <a:endParaRPr lang="nl-NL" dirty="0"/>
          </a:p>
        </p:txBody>
      </p:sp>
      <p:sp>
        <p:nvSpPr>
          <p:cNvPr id="5" name="Titel 4"/>
          <p:cNvSpPr>
            <a:spLocks noGrp="1"/>
          </p:cNvSpPr>
          <p:nvPr>
            <p:ph type="ctrTitle"/>
          </p:nvPr>
        </p:nvSpPr>
        <p:spPr/>
        <p:txBody>
          <a:bodyPr/>
          <a:lstStyle/>
          <a:p>
            <a:r>
              <a:rPr lang="nl-NL" dirty="0" smtClean="0"/>
              <a:t>Onderwerpen</a:t>
            </a:r>
            <a:endParaRPr lang="nl-NL" dirty="0"/>
          </a:p>
        </p:txBody>
      </p:sp>
      <p:sp>
        <p:nvSpPr>
          <p:cNvPr id="8" name="Tijdelijke aanduiding voor inhoud 7"/>
          <p:cNvSpPr>
            <a:spLocks noGrp="1"/>
          </p:cNvSpPr>
          <p:nvPr>
            <p:ph idx="1"/>
          </p:nvPr>
        </p:nvSpPr>
        <p:spPr/>
        <p:txBody>
          <a:bodyPr/>
          <a:lstStyle/>
          <a:p>
            <a:r>
              <a:rPr lang="nl-NL" dirty="0" smtClean="0"/>
              <a:t>Aard en omvang van alcoholgebruik</a:t>
            </a:r>
          </a:p>
          <a:p>
            <a:r>
              <a:rPr lang="nl-NL" dirty="0" smtClean="0"/>
              <a:t>Redenen waarom 55-plussers alcohol drinken</a:t>
            </a:r>
          </a:p>
          <a:p>
            <a:r>
              <a:rPr lang="nl-NL" dirty="0" smtClean="0"/>
              <a:t>Aanbevelingen</a:t>
            </a:r>
            <a:endParaRPr lang="nl-NL" dirty="0"/>
          </a:p>
        </p:txBody>
      </p:sp>
    </p:spTree>
    <p:extLst>
      <p:ext uri="{BB962C8B-B14F-4D97-AF65-F5344CB8AC3E}">
        <p14:creationId xmlns:p14="http://schemas.microsoft.com/office/powerpoint/2010/main" val="2965114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4</a:t>
            </a:fld>
            <a:endParaRPr lang="nl-NL" dirty="0"/>
          </a:p>
        </p:txBody>
      </p:sp>
      <p:graphicFrame>
        <p:nvGraphicFramePr>
          <p:cNvPr id="11" name="Tabel 10"/>
          <p:cNvGraphicFramePr>
            <a:graphicFrameLocks noGrp="1"/>
          </p:cNvGraphicFramePr>
          <p:nvPr>
            <p:extLst>
              <p:ext uri="{D42A27DB-BD31-4B8C-83A1-F6EECF244321}">
                <p14:modId xmlns:p14="http://schemas.microsoft.com/office/powerpoint/2010/main" val="4120469024"/>
              </p:ext>
            </p:extLst>
          </p:nvPr>
        </p:nvGraphicFramePr>
        <p:xfrm>
          <a:off x="467544" y="1399278"/>
          <a:ext cx="8280920" cy="4622010"/>
        </p:xfrm>
        <a:graphic>
          <a:graphicData uri="http://schemas.openxmlformats.org/drawingml/2006/table">
            <a:tbl>
              <a:tblPr firstRow="1" bandRow="1">
                <a:tableStyleId>{5C22544A-7EE6-4342-B048-85BDC9FD1C3A}</a:tableStyleId>
              </a:tblPr>
              <a:tblGrid>
                <a:gridCol w="3240360"/>
                <a:gridCol w="5040560"/>
              </a:tblGrid>
              <a:tr h="686658">
                <a:tc>
                  <a:txBody>
                    <a:bodyPr/>
                    <a:lstStyle/>
                    <a:p>
                      <a:r>
                        <a:rPr lang="nl-NL" dirty="0" smtClean="0"/>
                        <a:t>Gehanteerde definities</a:t>
                      </a:r>
                      <a:endParaRPr lang="nl-NL" dirty="0"/>
                    </a:p>
                  </a:txBody>
                  <a:tcPr/>
                </a:tc>
                <a:tc>
                  <a:txBody>
                    <a:bodyPr/>
                    <a:lstStyle/>
                    <a:p>
                      <a:endParaRPr lang="nl-NL" dirty="0"/>
                    </a:p>
                  </a:txBody>
                  <a:tcPr/>
                </a:tc>
              </a:tr>
              <a:tr h="686658">
                <a:tc>
                  <a:txBody>
                    <a:bodyPr/>
                    <a:lstStyle/>
                    <a:p>
                      <a:r>
                        <a:rPr lang="nl-NL" dirty="0" smtClean="0"/>
                        <a:t>Licht</a:t>
                      </a:r>
                      <a:endParaRPr lang="nl-NL" dirty="0"/>
                    </a:p>
                  </a:txBody>
                  <a:tcPr/>
                </a:tc>
                <a:tc>
                  <a:txBody>
                    <a:bodyPr/>
                    <a:lstStyle/>
                    <a:p>
                      <a:r>
                        <a:rPr lang="nl-NL" dirty="0" smtClean="0"/>
                        <a:t>Gemiddeld</a:t>
                      </a:r>
                      <a:r>
                        <a:rPr lang="nl-NL" baseline="0" dirty="0" smtClean="0"/>
                        <a:t> 1 t/m 7 glazen per week </a:t>
                      </a:r>
                      <a:endParaRPr lang="nl-NL" dirty="0"/>
                    </a:p>
                  </a:txBody>
                  <a:tcPr/>
                </a:tc>
              </a:tr>
              <a:tr h="686658">
                <a:tc>
                  <a:txBody>
                    <a:bodyPr/>
                    <a:lstStyle/>
                    <a:p>
                      <a:r>
                        <a:rPr lang="nl-NL" dirty="0" smtClean="0"/>
                        <a:t>Matig</a:t>
                      </a:r>
                      <a:endParaRPr lang="nl-NL" dirty="0"/>
                    </a:p>
                  </a:txBody>
                  <a:tcPr/>
                </a:tc>
                <a:tc>
                  <a:txBody>
                    <a:bodyPr/>
                    <a:lstStyle/>
                    <a:p>
                      <a:r>
                        <a:rPr lang="nl-NL" dirty="0" smtClean="0"/>
                        <a:t>   gemiddeld 8 t/m 21 glazen per week</a:t>
                      </a:r>
                    </a:p>
                    <a:p>
                      <a:r>
                        <a:rPr lang="nl-NL" dirty="0" smtClean="0"/>
                        <a:t>   gemiddeld 8 t/m 14 glazen per</a:t>
                      </a:r>
                      <a:r>
                        <a:rPr lang="nl-NL" baseline="0" dirty="0" smtClean="0"/>
                        <a:t> week</a:t>
                      </a:r>
                      <a:endParaRPr lang="nl-NL" dirty="0"/>
                    </a:p>
                  </a:txBody>
                  <a:tcPr/>
                </a:tc>
              </a:tr>
              <a:tr h="686658">
                <a:tc>
                  <a:txBody>
                    <a:bodyPr/>
                    <a:lstStyle/>
                    <a:p>
                      <a:r>
                        <a:rPr lang="nl-NL" dirty="0" smtClean="0"/>
                        <a:t>Overmatig</a:t>
                      </a:r>
                      <a:endParaRPr lang="nl-NL" dirty="0"/>
                    </a:p>
                  </a:txBody>
                  <a:tcPr/>
                </a:tc>
                <a:tc>
                  <a:txBody>
                    <a:bodyPr/>
                    <a:lstStyle/>
                    <a:p>
                      <a:r>
                        <a:rPr lang="nl-NL" dirty="0" smtClean="0"/>
                        <a:t>   gemiddeld &gt;21 glazen per week</a:t>
                      </a:r>
                    </a:p>
                    <a:p>
                      <a:r>
                        <a:rPr lang="nl-NL" dirty="0" smtClean="0"/>
                        <a:t>   gemiddeld &gt;14 glazen per week</a:t>
                      </a:r>
                      <a:endParaRPr lang="nl-NL" dirty="0"/>
                    </a:p>
                  </a:txBody>
                  <a:tcPr/>
                </a:tc>
              </a:tr>
              <a:tr h="686658">
                <a:tc>
                  <a:txBody>
                    <a:bodyPr/>
                    <a:lstStyle/>
                    <a:p>
                      <a:r>
                        <a:rPr lang="nl-NL" dirty="0" smtClean="0"/>
                        <a:t>Stoornis in het gebruik</a:t>
                      </a:r>
                      <a:endParaRPr lang="nl-NL" dirty="0"/>
                    </a:p>
                  </a:txBody>
                  <a:tcPr/>
                </a:tc>
                <a:tc>
                  <a:txBody>
                    <a:bodyPr/>
                    <a:lstStyle/>
                    <a:p>
                      <a:r>
                        <a:rPr lang="nl-NL" dirty="0" smtClean="0"/>
                        <a:t>DSM-IV</a:t>
                      </a:r>
                      <a:r>
                        <a:rPr lang="nl-NL" baseline="0" dirty="0" smtClean="0"/>
                        <a:t> diagnose alcoholmisbruik en/of alcoholafhankelijkheid</a:t>
                      </a:r>
                      <a:endParaRPr lang="nl-NL" dirty="0"/>
                    </a:p>
                  </a:txBody>
                  <a:tcPr/>
                </a:tc>
              </a:tr>
              <a:tr h="1185190">
                <a:tc>
                  <a:txBody>
                    <a:bodyPr/>
                    <a:lstStyle/>
                    <a:p>
                      <a:r>
                        <a:rPr lang="nl-NL" dirty="0" smtClean="0"/>
                        <a:t>Problematisch alcoholgebruik</a:t>
                      </a:r>
                      <a:endParaRPr lang="nl-NL" dirty="0"/>
                    </a:p>
                  </a:txBody>
                  <a:tcPr/>
                </a:tc>
                <a:tc>
                  <a:txBody>
                    <a:bodyPr/>
                    <a:lstStyle/>
                    <a:p>
                      <a:r>
                        <a:rPr lang="nl-NL" dirty="0" smtClean="0"/>
                        <a:t>International</a:t>
                      </a:r>
                      <a:r>
                        <a:rPr lang="nl-NL" baseline="0" dirty="0" smtClean="0"/>
                        <a:t> </a:t>
                      </a:r>
                      <a:r>
                        <a:rPr lang="nl-NL" baseline="0" dirty="0" err="1" smtClean="0"/>
                        <a:t>Classification</a:t>
                      </a:r>
                      <a:r>
                        <a:rPr lang="nl-NL" baseline="0" dirty="0" smtClean="0"/>
                        <a:t> of Primary Care (ICPC) diagnose ‘chronisch alcoholmisbruik’ (P15) of ‘acuut alcoholmisbruik/intoxicatie’ (P16)</a:t>
                      </a:r>
                      <a:endParaRPr lang="nl-NL" dirty="0"/>
                    </a:p>
                  </a:txBody>
                  <a:tcPr/>
                </a:tc>
              </a:tr>
            </a:tbl>
          </a:graphicData>
        </a:graphic>
      </p:graphicFrame>
      <p:sp>
        <p:nvSpPr>
          <p:cNvPr id="2" name="Tijdelijke aanduiding voor voettekst 1"/>
          <p:cNvSpPr>
            <a:spLocks noGrp="1"/>
          </p:cNvSpPr>
          <p:nvPr>
            <p:ph type="ftr" sz="quarter" idx="10"/>
          </p:nvPr>
        </p:nvSpPr>
        <p:spPr/>
        <p:txBody>
          <a:bodyPr/>
          <a:lstStyle/>
          <a:p>
            <a:pPr>
              <a:defRPr/>
            </a:pPr>
            <a:endParaRPr lang="nl-NL" dirty="0"/>
          </a:p>
        </p:txBody>
      </p:sp>
      <p:pic>
        <p:nvPicPr>
          <p:cNvPr id="14" name="Afbeelding 13"/>
          <p:cNvPicPr>
            <a:picLocks noChangeAspect="1"/>
          </p:cNvPicPr>
          <p:nvPr/>
        </p:nvPicPr>
        <p:blipFill rotWithShape="1">
          <a:blip r:embed="rId2"/>
          <a:srcRect l="45134"/>
          <a:stretch/>
        </p:blipFill>
        <p:spPr>
          <a:xfrm>
            <a:off x="3779912" y="2852936"/>
            <a:ext cx="168959" cy="216023"/>
          </a:xfrm>
          <a:prstGeom prst="rect">
            <a:avLst/>
          </a:prstGeom>
        </p:spPr>
      </p:pic>
      <p:sp>
        <p:nvSpPr>
          <p:cNvPr id="8" name="Titel 4"/>
          <p:cNvSpPr txBox="1">
            <a:spLocks/>
          </p:cNvSpPr>
          <p:nvPr/>
        </p:nvSpPr>
        <p:spPr>
          <a:xfrm>
            <a:off x="395536" y="432501"/>
            <a:ext cx="8064500" cy="667773"/>
          </a:xfrm>
          <a:prstGeom prst="rect">
            <a:avLst/>
          </a:prstGeom>
        </p:spPr>
        <p:txBody>
          <a:bodyPr anchor="t" anchorCtr="0"/>
          <a:lstStyle>
            <a:lvl1pPr algn="l" rtl="0" eaLnBrk="1" fontAlgn="base" hangingPunct="1">
              <a:spcBef>
                <a:spcPct val="0"/>
              </a:spcBef>
              <a:spcAft>
                <a:spcPct val="0"/>
              </a:spcAft>
              <a:defRPr sz="3200" b="1" kern="1200" baseline="0">
                <a:solidFill>
                  <a:srgbClr val="E20031"/>
                </a:solidFill>
                <a:latin typeface="Verdana" pitchFamily="34" charset="0"/>
                <a:ea typeface="+mj-ea"/>
                <a:cs typeface="+mj-cs"/>
              </a:defRPr>
            </a:lvl1pPr>
            <a:lvl2pPr algn="ctr" rtl="0" eaLnBrk="1" fontAlgn="base" hangingPunct="1">
              <a:spcBef>
                <a:spcPct val="0"/>
              </a:spcBef>
              <a:spcAft>
                <a:spcPct val="0"/>
              </a:spcAft>
              <a:defRPr sz="3600" b="1">
                <a:solidFill>
                  <a:srgbClr val="E20031"/>
                </a:solidFill>
                <a:latin typeface="Verdana" pitchFamily="34" charset="0"/>
              </a:defRPr>
            </a:lvl2pPr>
            <a:lvl3pPr algn="ctr" rtl="0" eaLnBrk="1" fontAlgn="base" hangingPunct="1">
              <a:spcBef>
                <a:spcPct val="0"/>
              </a:spcBef>
              <a:spcAft>
                <a:spcPct val="0"/>
              </a:spcAft>
              <a:defRPr sz="3600" b="1">
                <a:solidFill>
                  <a:srgbClr val="E20031"/>
                </a:solidFill>
                <a:latin typeface="Verdana" pitchFamily="34" charset="0"/>
              </a:defRPr>
            </a:lvl3pPr>
            <a:lvl4pPr algn="ctr" rtl="0" eaLnBrk="1" fontAlgn="base" hangingPunct="1">
              <a:spcBef>
                <a:spcPct val="0"/>
              </a:spcBef>
              <a:spcAft>
                <a:spcPct val="0"/>
              </a:spcAft>
              <a:defRPr sz="3600" b="1">
                <a:solidFill>
                  <a:srgbClr val="E20031"/>
                </a:solidFill>
                <a:latin typeface="Verdana" pitchFamily="34" charset="0"/>
              </a:defRPr>
            </a:lvl4pPr>
            <a:lvl5pPr algn="ctr" rtl="0" eaLnBrk="1" fontAlgn="base" hangingPunct="1">
              <a:spcBef>
                <a:spcPct val="0"/>
              </a:spcBef>
              <a:spcAft>
                <a:spcPct val="0"/>
              </a:spcAft>
              <a:defRPr sz="3600" b="1">
                <a:solidFill>
                  <a:srgbClr val="E20031"/>
                </a:solidFill>
                <a:latin typeface="Verdana" pitchFamily="34" charset="0"/>
              </a:defRPr>
            </a:lvl5pPr>
            <a:lvl6pPr marL="457200" algn="ctr" rtl="0" eaLnBrk="1" fontAlgn="base" hangingPunct="1">
              <a:spcBef>
                <a:spcPct val="0"/>
              </a:spcBef>
              <a:spcAft>
                <a:spcPct val="0"/>
              </a:spcAft>
              <a:defRPr sz="3600" b="1">
                <a:solidFill>
                  <a:srgbClr val="E20031"/>
                </a:solidFill>
                <a:latin typeface="Verdana" pitchFamily="34" charset="0"/>
              </a:defRPr>
            </a:lvl6pPr>
            <a:lvl7pPr marL="914400" algn="ctr" rtl="0" eaLnBrk="1" fontAlgn="base" hangingPunct="1">
              <a:spcBef>
                <a:spcPct val="0"/>
              </a:spcBef>
              <a:spcAft>
                <a:spcPct val="0"/>
              </a:spcAft>
              <a:defRPr sz="3600" b="1">
                <a:solidFill>
                  <a:srgbClr val="E20031"/>
                </a:solidFill>
                <a:latin typeface="Verdana" pitchFamily="34" charset="0"/>
              </a:defRPr>
            </a:lvl7pPr>
            <a:lvl8pPr marL="1371600" algn="ctr" rtl="0" eaLnBrk="1" fontAlgn="base" hangingPunct="1">
              <a:spcBef>
                <a:spcPct val="0"/>
              </a:spcBef>
              <a:spcAft>
                <a:spcPct val="0"/>
              </a:spcAft>
              <a:defRPr sz="3600" b="1">
                <a:solidFill>
                  <a:srgbClr val="E20031"/>
                </a:solidFill>
                <a:latin typeface="Verdana" pitchFamily="34" charset="0"/>
              </a:defRPr>
            </a:lvl8pPr>
            <a:lvl9pPr marL="1828800" algn="ctr" rtl="0" eaLnBrk="1" fontAlgn="base" hangingPunct="1">
              <a:spcBef>
                <a:spcPct val="0"/>
              </a:spcBef>
              <a:spcAft>
                <a:spcPct val="0"/>
              </a:spcAft>
              <a:defRPr sz="3600" b="1">
                <a:solidFill>
                  <a:srgbClr val="E20031"/>
                </a:solidFill>
                <a:latin typeface="Verdana" pitchFamily="34" charset="0"/>
              </a:defRPr>
            </a:lvl9pPr>
          </a:lstStyle>
          <a:p>
            <a:r>
              <a:rPr lang="nl-NL" dirty="0" smtClean="0"/>
              <a:t>Aard en omvang: definities</a:t>
            </a:r>
            <a:endParaRPr lang="nl-NL" dirty="0"/>
          </a:p>
        </p:txBody>
      </p:sp>
      <p:pic>
        <p:nvPicPr>
          <p:cNvPr id="9" name="Afbeelding 8"/>
          <p:cNvPicPr>
            <a:picLocks noChangeAspect="1"/>
          </p:cNvPicPr>
          <p:nvPr/>
        </p:nvPicPr>
        <p:blipFill rotWithShape="1">
          <a:blip r:embed="rId2"/>
          <a:srcRect r="56495"/>
          <a:stretch/>
        </p:blipFill>
        <p:spPr>
          <a:xfrm flipH="1">
            <a:off x="3779912" y="3124169"/>
            <a:ext cx="144392" cy="232823"/>
          </a:xfrm>
          <a:prstGeom prst="rect">
            <a:avLst/>
          </a:prstGeom>
        </p:spPr>
      </p:pic>
      <p:pic>
        <p:nvPicPr>
          <p:cNvPr id="10" name="Afbeelding 9"/>
          <p:cNvPicPr>
            <a:picLocks noChangeAspect="1"/>
          </p:cNvPicPr>
          <p:nvPr/>
        </p:nvPicPr>
        <p:blipFill rotWithShape="1">
          <a:blip r:embed="rId2"/>
          <a:srcRect l="45134"/>
          <a:stretch/>
        </p:blipFill>
        <p:spPr>
          <a:xfrm>
            <a:off x="3779912" y="3537012"/>
            <a:ext cx="168959" cy="216023"/>
          </a:xfrm>
          <a:prstGeom prst="rect">
            <a:avLst/>
          </a:prstGeom>
        </p:spPr>
      </p:pic>
      <p:pic>
        <p:nvPicPr>
          <p:cNvPr id="12" name="Afbeelding 11"/>
          <p:cNvPicPr>
            <a:picLocks noChangeAspect="1"/>
          </p:cNvPicPr>
          <p:nvPr/>
        </p:nvPicPr>
        <p:blipFill rotWithShape="1">
          <a:blip r:embed="rId2"/>
          <a:srcRect r="56495"/>
          <a:stretch/>
        </p:blipFill>
        <p:spPr>
          <a:xfrm flipH="1">
            <a:off x="3779912" y="3808244"/>
            <a:ext cx="144392" cy="232823"/>
          </a:xfrm>
          <a:prstGeom prst="rect">
            <a:avLst/>
          </a:prstGeom>
        </p:spPr>
      </p:pic>
    </p:spTree>
    <p:extLst>
      <p:ext uri="{BB962C8B-B14F-4D97-AF65-F5344CB8AC3E}">
        <p14:creationId xmlns:p14="http://schemas.microsoft.com/office/powerpoint/2010/main" val="78883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5</a:t>
            </a:fld>
            <a:endParaRPr lang="nl-NL" dirty="0"/>
          </a:p>
        </p:txBody>
      </p:sp>
      <p:sp>
        <p:nvSpPr>
          <p:cNvPr id="5" name="Titel 4"/>
          <p:cNvSpPr>
            <a:spLocks noGrp="1"/>
          </p:cNvSpPr>
          <p:nvPr>
            <p:ph type="ctrTitle"/>
          </p:nvPr>
        </p:nvSpPr>
        <p:spPr>
          <a:xfrm>
            <a:off x="539751" y="476249"/>
            <a:ext cx="8064500" cy="792511"/>
          </a:xfrm>
        </p:spPr>
        <p:txBody>
          <a:bodyPr/>
          <a:lstStyle/>
          <a:p>
            <a:r>
              <a:rPr lang="nl-NL" dirty="0" smtClean="0"/>
              <a:t>Aard en omvang: methoden</a:t>
            </a:r>
            <a:endParaRPr lang="nl-NL" dirty="0"/>
          </a:p>
        </p:txBody>
      </p:sp>
      <p:sp>
        <p:nvSpPr>
          <p:cNvPr id="6" name="Tijdelijke aanduiding voor inhoud 5"/>
          <p:cNvSpPr>
            <a:spLocks noGrp="1"/>
          </p:cNvSpPr>
          <p:nvPr>
            <p:ph idx="1"/>
          </p:nvPr>
        </p:nvSpPr>
        <p:spPr>
          <a:xfrm>
            <a:off x="539751" y="1268760"/>
            <a:ext cx="8064500" cy="4278146"/>
          </a:xfrm>
        </p:spPr>
        <p:txBody>
          <a:bodyPr/>
          <a:lstStyle/>
          <a:p>
            <a:r>
              <a:rPr lang="nl-NL" dirty="0" smtClean="0"/>
              <a:t>Verschillende databronnen gebruikt</a:t>
            </a:r>
            <a:br>
              <a:rPr lang="nl-NL" dirty="0" smtClean="0"/>
            </a:br>
            <a:r>
              <a:rPr lang="nl-NL" sz="1200" dirty="0" smtClean="0"/>
              <a:t> </a:t>
            </a:r>
            <a:endParaRPr lang="nl-NL" dirty="0" smtClean="0"/>
          </a:p>
          <a:p>
            <a:pPr marL="0" indent="0">
              <a:buNone/>
            </a:pPr>
            <a:r>
              <a:rPr lang="nl-NL" dirty="0" smtClean="0"/>
              <a:t>- Verschillende steekproef</a:t>
            </a:r>
          </a:p>
          <a:p>
            <a:pPr marL="0" indent="0">
              <a:buNone/>
            </a:pPr>
            <a:r>
              <a:rPr lang="nl-NL" dirty="0" smtClean="0"/>
              <a:t>- Verschillende leeftijdsgrens </a:t>
            </a:r>
          </a:p>
          <a:p>
            <a:pPr marL="0" indent="0">
              <a:buNone/>
            </a:pPr>
            <a:r>
              <a:rPr lang="nl-NL" sz="1200" dirty="0" smtClean="0"/>
              <a:t> </a:t>
            </a:r>
          </a:p>
          <a:p>
            <a:pPr marL="0" indent="0">
              <a:buNone/>
            </a:pPr>
            <a:r>
              <a:rPr lang="nl-NL" dirty="0" smtClean="0">
                <a:sym typeface="Wingdings" panose="05000000000000000000" pitchFamily="2" charset="2"/>
              </a:rPr>
              <a:t> Uitkomsten wijken wat af</a:t>
            </a:r>
            <a:endParaRPr lang="nl-NL" dirty="0"/>
          </a:p>
        </p:txBody>
      </p:sp>
      <p:pic>
        <p:nvPicPr>
          <p:cNvPr id="7" name="Afbeelding 6"/>
          <p:cNvPicPr>
            <a:picLocks noChangeAspect="1"/>
          </p:cNvPicPr>
          <p:nvPr/>
        </p:nvPicPr>
        <p:blipFill rotWithShape="1">
          <a:blip r:embed="rId2"/>
          <a:srcRect l="44489" t="76251" r="12200" b="4850"/>
          <a:stretch/>
        </p:blipFill>
        <p:spPr>
          <a:xfrm>
            <a:off x="395536" y="5187959"/>
            <a:ext cx="3096344" cy="1013349"/>
          </a:xfrm>
          <a:prstGeom prst="rect">
            <a:avLst/>
          </a:prstGeom>
        </p:spPr>
      </p:pic>
      <p:pic>
        <p:nvPicPr>
          <p:cNvPr id="8" name="Afbeelding 7"/>
          <p:cNvPicPr>
            <a:picLocks noChangeAspect="1"/>
          </p:cNvPicPr>
          <p:nvPr/>
        </p:nvPicPr>
        <p:blipFill rotWithShape="1">
          <a:blip r:embed="rId3">
            <a:extLst>
              <a:ext uri="{28A0092B-C50C-407E-A947-70E740481C1C}">
                <a14:useLocalDpi xmlns:a14="http://schemas.microsoft.com/office/drawing/2010/main" val="0"/>
              </a:ext>
            </a:extLst>
          </a:blip>
          <a:srcRect b="18918"/>
          <a:stretch/>
        </p:blipFill>
        <p:spPr>
          <a:xfrm>
            <a:off x="3707904" y="5233323"/>
            <a:ext cx="2286000" cy="1003989"/>
          </a:xfrm>
          <a:prstGeom prst="rect">
            <a:avLst/>
          </a:prstGeom>
        </p:spPr>
      </p:pic>
      <p:pic>
        <p:nvPicPr>
          <p:cNvPr id="9" name="Afbeelding 8"/>
          <p:cNvPicPr>
            <a:picLocks noChangeAspect="1"/>
          </p:cNvPicPr>
          <p:nvPr/>
        </p:nvPicPr>
        <p:blipFill>
          <a:blip r:embed="rId4"/>
          <a:stretch>
            <a:fillRect/>
          </a:stretch>
        </p:blipFill>
        <p:spPr>
          <a:xfrm>
            <a:off x="6228184" y="5233764"/>
            <a:ext cx="2508870" cy="1003548"/>
          </a:xfrm>
          <a:prstGeom prst="rect">
            <a:avLst/>
          </a:prstGeom>
        </p:spPr>
      </p:pic>
      <p:pic>
        <p:nvPicPr>
          <p:cNvPr id="10" name="Afbeelding 9"/>
          <p:cNvPicPr>
            <a:picLocks noChangeAspect="1"/>
          </p:cNvPicPr>
          <p:nvPr/>
        </p:nvPicPr>
        <p:blipFill rotWithShape="1">
          <a:blip r:embed="rId5" cstate="print">
            <a:extLst>
              <a:ext uri="{28A0092B-C50C-407E-A947-70E740481C1C}">
                <a14:useLocalDpi xmlns:a14="http://schemas.microsoft.com/office/drawing/2010/main" val="0"/>
              </a:ext>
            </a:extLst>
          </a:blip>
          <a:srcRect t="13250" b="16401"/>
          <a:stretch/>
        </p:blipFill>
        <p:spPr>
          <a:xfrm>
            <a:off x="6546895" y="3435330"/>
            <a:ext cx="2129561" cy="1505838"/>
          </a:xfrm>
          <a:prstGeom prst="rect">
            <a:avLst/>
          </a:prstGeom>
        </p:spPr>
      </p:pic>
    </p:spTree>
    <p:extLst>
      <p:ext uri="{BB962C8B-B14F-4D97-AF65-F5344CB8AC3E}">
        <p14:creationId xmlns:p14="http://schemas.microsoft.com/office/powerpoint/2010/main" val="164693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6</a:t>
            </a:fld>
            <a:endParaRPr lang="nl-NL" dirty="0"/>
          </a:p>
        </p:txBody>
      </p:sp>
      <p:sp>
        <p:nvSpPr>
          <p:cNvPr id="5" name="Titel 4"/>
          <p:cNvSpPr>
            <a:spLocks noGrp="1"/>
          </p:cNvSpPr>
          <p:nvPr>
            <p:ph type="ctrTitle"/>
          </p:nvPr>
        </p:nvSpPr>
        <p:spPr>
          <a:xfrm>
            <a:off x="539751" y="476249"/>
            <a:ext cx="8064500" cy="792511"/>
          </a:xfrm>
        </p:spPr>
        <p:txBody>
          <a:bodyPr/>
          <a:lstStyle/>
          <a:p>
            <a:r>
              <a:rPr lang="nl-NL" dirty="0" smtClean="0"/>
              <a:t>Omvang alcoholgebruik</a:t>
            </a:r>
            <a:endParaRPr lang="nl-NL"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2723557273"/>
              </p:ext>
            </p:extLst>
          </p:nvPr>
        </p:nvGraphicFramePr>
        <p:xfrm>
          <a:off x="323528" y="1484784"/>
          <a:ext cx="5942210" cy="1656247"/>
        </p:xfrm>
        <a:graphic>
          <a:graphicData uri="http://schemas.openxmlformats.org/drawingml/2006/table">
            <a:tbl>
              <a:tblPr firstRow="1" bandRow="1">
                <a:tableStyleId>{5C22544A-7EE6-4342-B048-85BDC9FD1C3A}</a:tableStyleId>
              </a:tblPr>
              <a:tblGrid>
                <a:gridCol w="719880"/>
                <a:gridCol w="1224136"/>
                <a:gridCol w="1224136"/>
                <a:gridCol w="1359172"/>
                <a:gridCol w="1414886"/>
              </a:tblGrid>
              <a:tr h="745835">
                <a:tc>
                  <a:txBody>
                    <a:bodyPr/>
                    <a:lstStyle/>
                    <a:p>
                      <a:pPr algn="ctr"/>
                      <a:endParaRPr lang="nl-NL" dirty="0"/>
                    </a:p>
                  </a:txBody>
                  <a:tcPr/>
                </a:tc>
                <a:tc>
                  <a:txBody>
                    <a:bodyPr/>
                    <a:lstStyle/>
                    <a:p>
                      <a:pPr algn="ctr"/>
                      <a:r>
                        <a:rPr lang="nl-NL" dirty="0" smtClean="0"/>
                        <a:t>Geen</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smtClean="0"/>
                        <a:t>%</a:t>
                      </a:r>
                    </a:p>
                  </a:txBody>
                  <a:tcPr/>
                </a:tc>
                <a:tc>
                  <a:txBody>
                    <a:bodyPr/>
                    <a:lstStyle/>
                    <a:p>
                      <a:pPr algn="ctr"/>
                      <a:r>
                        <a:rPr lang="nl-NL" dirty="0" smtClean="0"/>
                        <a:t>Licht</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smtClean="0"/>
                        <a:t>%</a:t>
                      </a:r>
                    </a:p>
                  </a:txBody>
                  <a:tcPr/>
                </a:tc>
                <a:tc>
                  <a:txBody>
                    <a:bodyPr/>
                    <a:lstStyle/>
                    <a:p>
                      <a:pPr algn="ctr"/>
                      <a:r>
                        <a:rPr lang="nl-NL" dirty="0" smtClean="0"/>
                        <a:t>Matig</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smtClean="0"/>
                        <a:t>%</a:t>
                      </a:r>
                    </a:p>
                  </a:txBody>
                  <a:tcPr/>
                </a:tc>
                <a:tc>
                  <a:txBody>
                    <a:bodyPr/>
                    <a:lstStyle/>
                    <a:p>
                      <a:pPr algn="ctr"/>
                      <a:r>
                        <a:rPr lang="nl-NL" dirty="0" smtClean="0"/>
                        <a:t>Overmatig</a:t>
                      </a:r>
                    </a:p>
                    <a:p>
                      <a:pPr algn="ctr"/>
                      <a:r>
                        <a:rPr lang="nl-NL" dirty="0" smtClean="0"/>
                        <a:t>%</a:t>
                      </a:r>
                      <a:endParaRPr lang="nl-NL" dirty="0"/>
                    </a:p>
                  </a:txBody>
                  <a:tcPr/>
                </a:tc>
              </a:tr>
              <a:tr h="478301">
                <a:tc>
                  <a:txBody>
                    <a:bodyPr/>
                    <a:lstStyle/>
                    <a:p>
                      <a:r>
                        <a:rPr lang="nl-NL" dirty="0" smtClean="0"/>
                        <a:t>55+</a:t>
                      </a:r>
                      <a:endParaRPr lang="nl-NL" dirty="0"/>
                    </a:p>
                  </a:txBody>
                  <a:tcPr/>
                </a:tc>
                <a:tc>
                  <a:txBody>
                    <a:bodyPr/>
                    <a:lstStyle/>
                    <a:p>
                      <a:pPr algn="ctr"/>
                      <a:r>
                        <a:rPr lang="nl-NL" dirty="0" smtClean="0"/>
                        <a:t>17,3-23,0</a:t>
                      </a:r>
                      <a:endParaRPr lang="nl-NL" dirty="0"/>
                    </a:p>
                  </a:txBody>
                  <a:tcPr/>
                </a:tc>
                <a:tc>
                  <a:txBody>
                    <a:bodyPr/>
                    <a:lstStyle/>
                    <a:p>
                      <a:pPr algn="ctr"/>
                      <a:r>
                        <a:rPr lang="nl-NL" dirty="0" smtClean="0"/>
                        <a:t>45,9-52,6</a:t>
                      </a:r>
                      <a:endParaRPr lang="nl-NL" dirty="0"/>
                    </a:p>
                  </a:txBody>
                  <a:tcPr/>
                </a:tc>
                <a:tc>
                  <a:txBody>
                    <a:bodyPr/>
                    <a:lstStyle/>
                    <a:p>
                      <a:pPr algn="ctr"/>
                      <a:r>
                        <a:rPr lang="nl-NL" dirty="0" smtClean="0"/>
                        <a:t>21,2-24,0</a:t>
                      </a:r>
                      <a:endParaRPr lang="nl-NL" dirty="0"/>
                    </a:p>
                  </a:txBody>
                  <a:tcPr/>
                </a:tc>
                <a:tc>
                  <a:txBody>
                    <a:bodyPr/>
                    <a:lstStyle/>
                    <a:p>
                      <a:pPr algn="ctr"/>
                      <a:r>
                        <a:rPr lang="nl-NL" dirty="0" smtClean="0"/>
                        <a:t>6,7-12,6</a:t>
                      </a:r>
                      <a:endParaRPr lang="nl-NL" dirty="0"/>
                    </a:p>
                  </a:txBody>
                  <a:tcPr/>
                </a:tc>
              </a:tr>
              <a:tr h="432111">
                <a:tc>
                  <a:txBody>
                    <a:bodyPr/>
                    <a:lstStyle/>
                    <a:p>
                      <a:r>
                        <a:rPr lang="nl-NL" dirty="0" smtClean="0"/>
                        <a:t>55-</a:t>
                      </a:r>
                      <a:endParaRPr lang="nl-NL" dirty="0"/>
                    </a:p>
                  </a:txBody>
                  <a:tcPr/>
                </a:tc>
                <a:tc>
                  <a:txBody>
                    <a:bodyPr/>
                    <a:lstStyle/>
                    <a:p>
                      <a:pPr algn="ctr"/>
                      <a:r>
                        <a:rPr lang="nl-NL" dirty="0" smtClean="0"/>
                        <a:t>21,6</a:t>
                      </a:r>
                      <a:endParaRPr lang="nl-NL" dirty="0"/>
                    </a:p>
                  </a:txBody>
                  <a:tcPr/>
                </a:tc>
                <a:tc>
                  <a:txBody>
                    <a:bodyPr/>
                    <a:lstStyle/>
                    <a:p>
                      <a:pPr algn="ctr"/>
                      <a:r>
                        <a:rPr lang="nl-NL" dirty="0" smtClean="0"/>
                        <a:t>60,9</a:t>
                      </a:r>
                      <a:endParaRPr lang="nl-NL" dirty="0"/>
                    </a:p>
                  </a:txBody>
                  <a:tcPr/>
                </a:tc>
                <a:tc>
                  <a:txBody>
                    <a:bodyPr/>
                    <a:lstStyle/>
                    <a:p>
                      <a:pPr algn="ctr"/>
                      <a:r>
                        <a:rPr lang="nl-NL" dirty="0" smtClean="0"/>
                        <a:t>13,7</a:t>
                      </a:r>
                      <a:endParaRPr lang="nl-NL" dirty="0"/>
                    </a:p>
                  </a:txBody>
                  <a:tcPr/>
                </a:tc>
                <a:tc>
                  <a:txBody>
                    <a:bodyPr/>
                    <a:lstStyle/>
                    <a:p>
                      <a:pPr algn="ctr"/>
                      <a:r>
                        <a:rPr lang="nl-NL" dirty="0" smtClean="0"/>
                        <a:t>3,8</a:t>
                      </a:r>
                      <a:endParaRPr lang="nl-NL" dirty="0"/>
                    </a:p>
                  </a:txBody>
                  <a:tcPr/>
                </a:tc>
              </a:tr>
            </a:tbl>
          </a:graphicData>
        </a:graphic>
      </p:graphicFrame>
      <p:sp>
        <p:nvSpPr>
          <p:cNvPr id="9" name="Tijdelijke aanduiding voor inhoud 5"/>
          <p:cNvSpPr txBox="1">
            <a:spLocks/>
          </p:cNvSpPr>
          <p:nvPr/>
        </p:nvSpPr>
        <p:spPr bwMode="auto">
          <a:xfrm>
            <a:off x="539751" y="4077072"/>
            <a:ext cx="8064500"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E20031"/>
              </a:buClr>
              <a:buFont typeface="Arial" pitchFamily="34" charset="0"/>
              <a:buChar char="•"/>
              <a:defRPr sz="2400" kern="1200">
                <a:solidFill>
                  <a:srgbClr val="404040"/>
                </a:solidFill>
                <a:latin typeface="Verdana" pitchFamily="34" charset="0"/>
                <a:ea typeface="+mn-ea"/>
                <a:cs typeface="+mn-cs"/>
              </a:defRPr>
            </a:lvl1pPr>
            <a:lvl2pPr marL="742950" indent="-285750" algn="l" rtl="0" eaLnBrk="1" fontAlgn="base" hangingPunct="1">
              <a:spcBef>
                <a:spcPct val="20000"/>
              </a:spcBef>
              <a:spcAft>
                <a:spcPct val="0"/>
              </a:spcAft>
              <a:buClr>
                <a:srgbClr val="E20031"/>
              </a:buClr>
              <a:buFont typeface="Arial"/>
              <a:buChar char="•"/>
              <a:defRPr sz="2000" kern="1200" baseline="0">
                <a:solidFill>
                  <a:srgbClr val="404040"/>
                </a:solidFill>
                <a:latin typeface="Verdana" pitchFamily="34" charset="0"/>
                <a:ea typeface="+mn-ea"/>
                <a:cs typeface="+mn-cs"/>
              </a:defRPr>
            </a:lvl2pPr>
            <a:lvl3pPr marL="1143000" indent="-228600" algn="l" rtl="0" eaLnBrk="1" fontAlgn="base" hangingPunct="1">
              <a:spcBef>
                <a:spcPct val="20000"/>
              </a:spcBef>
              <a:spcAft>
                <a:spcPct val="0"/>
              </a:spcAft>
              <a:buClr>
                <a:srgbClr val="E20031"/>
              </a:buClr>
              <a:buFont typeface="Arial" charset="0"/>
              <a:buChar char="•"/>
              <a:defRPr sz="2000" kern="1200">
                <a:solidFill>
                  <a:srgbClr val="404040"/>
                </a:solidFill>
                <a:latin typeface="Verdana" pitchFamily="34" charset="0"/>
                <a:ea typeface="+mn-ea"/>
                <a:cs typeface="+mn-cs"/>
              </a:defRPr>
            </a:lvl3pPr>
            <a:lvl4pPr marL="1600200" indent="-228600" algn="l" rtl="0" eaLnBrk="1" fontAlgn="base" hangingPunct="1">
              <a:spcBef>
                <a:spcPct val="20000"/>
              </a:spcBef>
              <a:spcAft>
                <a:spcPct val="0"/>
              </a:spcAft>
              <a:buClr>
                <a:srgbClr val="E20031"/>
              </a:buClr>
              <a:buFont typeface="Arial"/>
              <a:buChar char="•"/>
              <a:defRPr sz="2000" kern="1200">
                <a:solidFill>
                  <a:srgbClr val="404040"/>
                </a:solidFill>
                <a:latin typeface="Verdana" pitchFamily="34" charset="0"/>
                <a:ea typeface="+mn-ea"/>
                <a:cs typeface="+mn-cs"/>
              </a:defRPr>
            </a:lvl4pPr>
            <a:lvl5pPr marL="2057400" indent="-228600" algn="l" rtl="0" eaLnBrk="1" fontAlgn="base" hangingPunct="1">
              <a:spcBef>
                <a:spcPct val="20000"/>
              </a:spcBef>
              <a:spcAft>
                <a:spcPct val="0"/>
              </a:spcAft>
              <a:buClr>
                <a:srgbClr val="E20031"/>
              </a:buClr>
              <a:buFont typeface="Arial"/>
              <a:buChar char="•"/>
              <a:defRPr sz="2000" kern="1200">
                <a:solidFill>
                  <a:srgbClr val="404040"/>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000" dirty="0" smtClean="0">
                <a:solidFill>
                  <a:srgbClr val="0070C0"/>
                </a:solidFill>
              </a:rPr>
              <a:t>Overmatig</a:t>
            </a:r>
            <a:r>
              <a:rPr lang="nl-NL" sz="2000" dirty="0" smtClean="0">
                <a:solidFill>
                  <a:schemeClr val="tx1"/>
                </a:solidFill>
              </a:rPr>
              <a:t> alcoholgebruik: hoger bij 55-plussers dan bij 55-minners.</a:t>
            </a:r>
          </a:p>
          <a:p>
            <a:r>
              <a:rPr lang="nl-NL" sz="2000" dirty="0" smtClean="0">
                <a:solidFill>
                  <a:srgbClr val="0070C0"/>
                </a:solidFill>
              </a:rPr>
              <a:t>Stoornis </a:t>
            </a:r>
            <a:r>
              <a:rPr lang="nl-NL" sz="2000" dirty="0" smtClean="0">
                <a:solidFill>
                  <a:schemeClr val="tx1"/>
                </a:solidFill>
              </a:rPr>
              <a:t>gebruik: vaker bij 55-minners dan bij 55-plussers.</a:t>
            </a:r>
          </a:p>
        </p:txBody>
      </p:sp>
      <p:sp>
        <p:nvSpPr>
          <p:cNvPr id="6" name="Tekstvak 5"/>
          <p:cNvSpPr txBox="1"/>
          <p:nvPr/>
        </p:nvSpPr>
        <p:spPr>
          <a:xfrm>
            <a:off x="539751" y="3317828"/>
            <a:ext cx="5544616" cy="307777"/>
          </a:xfrm>
          <a:prstGeom prst="rect">
            <a:avLst/>
          </a:prstGeom>
          <a:noFill/>
        </p:spPr>
        <p:txBody>
          <a:bodyPr wrap="square" rtlCol="0">
            <a:spAutoFit/>
          </a:bodyPr>
          <a:lstStyle/>
          <a:p>
            <a:r>
              <a:rPr lang="nl-NL" sz="1400" dirty="0" smtClean="0"/>
              <a:t>*Aantal diagnoses per 100 patiënten</a:t>
            </a:r>
            <a:endParaRPr lang="nl-NL" dirty="0"/>
          </a:p>
        </p:txBody>
      </p:sp>
      <p:sp>
        <p:nvSpPr>
          <p:cNvPr id="8" name="Ovaal 7"/>
          <p:cNvSpPr/>
          <p:nvPr/>
        </p:nvSpPr>
        <p:spPr>
          <a:xfrm>
            <a:off x="3491880" y="2060848"/>
            <a:ext cx="2592288" cy="1080183"/>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aphicFrame>
        <p:nvGraphicFramePr>
          <p:cNvPr id="12" name="Tabel 11"/>
          <p:cNvGraphicFramePr>
            <a:graphicFrameLocks noGrp="1"/>
          </p:cNvGraphicFramePr>
          <p:nvPr>
            <p:extLst>
              <p:ext uri="{D42A27DB-BD31-4B8C-83A1-F6EECF244321}">
                <p14:modId xmlns:p14="http://schemas.microsoft.com/office/powerpoint/2010/main" val="4249460563"/>
              </p:ext>
            </p:extLst>
          </p:nvPr>
        </p:nvGraphicFramePr>
        <p:xfrm>
          <a:off x="6372200" y="1484721"/>
          <a:ext cx="1061144" cy="1656247"/>
        </p:xfrm>
        <a:graphic>
          <a:graphicData uri="http://schemas.openxmlformats.org/drawingml/2006/table">
            <a:tbl>
              <a:tblPr firstRow="1" bandRow="1">
                <a:tableStyleId>{5C22544A-7EE6-4342-B048-85BDC9FD1C3A}</a:tableStyleId>
              </a:tblPr>
              <a:tblGrid>
                <a:gridCol w="1061144"/>
              </a:tblGrid>
              <a:tr h="745835">
                <a:tc>
                  <a:txBody>
                    <a:bodyPr/>
                    <a:lstStyle/>
                    <a:p>
                      <a:pPr algn="ctr"/>
                      <a:r>
                        <a:rPr lang="nl-NL" baseline="0" dirty="0" smtClean="0"/>
                        <a:t>ICPC*</a:t>
                      </a:r>
                      <a:endParaRPr lang="nl-NL" dirty="0"/>
                    </a:p>
                  </a:txBody>
                  <a:tcPr/>
                </a:tc>
              </a:tr>
              <a:tr h="478301">
                <a:tc>
                  <a:txBody>
                    <a:bodyPr/>
                    <a:lstStyle/>
                    <a:p>
                      <a:pPr algn="ctr"/>
                      <a:r>
                        <a:rPr lang="nl-NL" dirty="0" smtClean="0"/>
                        <a:t>0,85</a:t>
                      </a:r>
                      <a:endParaRPr lang="nl-NL" dirty="0"/>
                    </a:p>
                  </a:txBody>
                  <a:tcPr/>
                </a:tc>
              </a:tr>
              <a:tr h="432111">
                <a:tc>
                  <a:txBody>
                    <a:bodyPr/>
                    <a:lstStyle/>
                    <a:p>
                      <a:pPr algn="ctr"/>
                      <a:r>
                        <a:rPr lang="nl-NL" dirty="0" smtClean="0"/>
                        <a:t>0,67</a:t>
                      </a:r>
                      <a:endParaRPr lang="nl-NL" dirty="0"/>
                    </a:p>
                  </a:txBody>
                  <a:tcPr/>
                </a:tc>
              </a:tr>
            </a:tbl>
          </a:graphicData>
        </a:graphic>
      </p:graphicFrame>
      <p:graphicFrame>
        <p:nvGraphicFramePr>
          <p:cNvPr id="13" name="Tabel 12"/>
          <p:cNvGraphicFramePr>
            <a:graphicFrameLocks noGrp="1"/>
          </p:cNvGraphicFramePr>
          <p:nvPr>
            <p:extLst>
              <p:ext uri="{D42A27DB-BD31-4B8C-83A1-F6EECF244321}">
                <p14:modId xmlns:p14="http://schemas.microsoft.com/office/powerpoint/2010/main" val="568524863"/>
              </p:ext>
            </p:extLst>
          </p:nvPr>
        </p:nvGraphicFramePr>
        <p:xfrm>
          <a:off x="7539806" y="1484720"/>
          <a:ext cx="1061144" cy="1656247"/>
        </p:xfrm>
        <a:graphic>
          <a:graphicData uri="http://schemas.openxmlformats.org/drawingml/2006/table">
            <a:tbl>
              <a:tblPr firstRow="1" bandRow="1">
                <a:tableStyleId>{5C22544A-7EE6-4342-B048-85BDC9FD1C3A}</a:tableStyleId>
              </a:tblPr>
              <a:tblGrid>
                <a:gridCol w="1061144"/>
              </a:tblGrid>
              <a:tr h="745835">
                <a:tc>
                  <a:txBody>
                    <a:bodyPr/>
                    <a:lstStyle/>
                    <a:p>
                      <a:pPr algn="ctr"/>
                      <a:r>
                        <a:rPr lang="nl-NL" dirty="0" smtClean="0"/>
                        <a:t>DSM-IV</a:t>
                      </a:r>
                    </a:p>
                    <a:p>
                      <a:pPr algn="ctr"/>
                      <a:r>
                        <a:rPr lang="nl-NL" dirty="0" smtClean="0"/>
                        <a:t>%</a:t>
                      </a:r>
                      <a:endParaRPr lang="nl-NL" dirty="0"/>
                    </a:p>
                  </a:txBody>
                  <a:tcPr/>
                </a:tc>
              </a:tr>
              <a:tr h="478301">
                <a:tc>
                  <a:txBody>
                    <a:bodyPr/>
                    <a:lstStyle/>
                    <a:p>
                      <a:pPr algn="ctr"/>
                      <a:r>
                        <a:rPr lang="nl-NL" dirty="0" smtClean="0"/>
                        <a:t>1,3</a:t>
                      </a:r>
                      <a:endParaRPr lang="nl-NL" dirty="0"/>
                    </a:p>
                  </a:txBody>
                  <a:tcPr/>
                </a:tc>
              </a:tr>
              <a:tr h="432111">
                <a:tc>
                  <a:txBody>
                    <a:bodyPr/>
                    <a:lstStyle/>
                    <a:p>
                      <a:pPr algn="ctr"/>
                      <a:r>
                        <a:rPr lang="nl-NL" dirty="0" smtClean="0"/>
                        <a:t>3,9</a:t>
                      </a:r>
                      <a:endParaRPr lang="nl-NL" dirty="0"/>
                    </a:p>
                  </a:txBody>
                  <a:tcPr/>
                </a:tc>
              </a:tr>
            </a:tbl>
          </a:graphicData>
        </a:graphic>
      </p:graphicFrame>
      <p:sp>
        <p:nvSpPr>
          <p:cNvPr id="11" name="Ovaal 10"/>
          <p:cNvSpPr/>
          <p:nvPr/>
        </p:nvSpPr>
        <p:spPr>
          <a:xfrm>
            <a:off x="6612121" y="2170529"/>
            <a:ext cx="648072" cy="97043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p:cNvSpPr/>
          <p:nvPr/>
        </p:nvSpPr>
        <p:spPr>
          <a:xfrm>
            <a:off x="7699212" y="2170529"/>
            <a:ext cx="742332" cy="97043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9805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8" grpId="0" animBg="1"/>
      <p:bldP spid="11"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7</a:t>
            </a:fld>
            <a:endParaRPr lang="nl-NL" dirty="0"/>
          </a:p>
        </p:txBody>
      </p:sp>
      <p:sp>
        <p:nvSpPr>
          <p:cNvPr id="5" name="Titel 4"/>
          <p:cNvSpPr>
            <a:spLocks noGrp="1"/>
          </p:cNvSpPr>
          <p:nvPr>
            <p:ph type="ctrTitle"/>
          </p:nvPr>
        </p:nvSpPr>
        <p:spPr>
          <a:xfrm>
            <a:off x="539751" y="188640"/>
            <a:ext cx="8064500" cy="792511"/>
          </a:xfrm>
        </p:spPr>
        <p:txBody>
          <a:bodyPr/>
          <a:lstStyle/>
          <a:p>
            <a:r>
              <a:rPr lang="nl-NL" dirty="0" smtClean="0"/>
              <a:t>Kenmerken drinkers</a:t>
            </a:r>
            <a:endParaRPr lang="nl-NL" dirty="0"/>
          </a:p>
        </p:txBody>
      </p:sp>
      <p:graphicFrame>
        <p:nvGraphicFramePr>
          <p:cNvPr id="6" name="Tabel 5"/>
          <p:cNvGraphicFramePr>
            <a:graphicFrameLocks noGrp="1"/>
          </p:cNvGraphicFramePr>
          <p:nvPr>
            <p:extLst>
              <p:ext uri="{D42A27DB-BD31-4B8C-83A1-F6EECF244321}">
                <p14:modId xmlns:p14="http://schemas.microsoft.com/office/powerpoint/2010/main" val="2791558613"/>
              </p:ext>
            </p:extLst>
          </p:nvPr>
        </p:nvGraphicFramePr>
        <p:xfrm>
          <a:off x="611560" y="836712"/>
          <a:ext cx="3924436" cy="5400598"/>
        </p:xfrm>
        <a:graphic>
          <a:graphicData uri="http://schemas.openxmlformats.org/drawingml/2006/table">
            <a:tbl>
              <a:tblPr firstRow="1" bandRow="1">
                <a:tableStyleId>{5C22544A-7EE6-4342-B048-85BDC9FD1C3A}</a:tableStyleId>
              </a:tblPr>
              <a:tblGrid>
                <a:gridCol w="3924436"/>
              </a:tblGrid>
              <a:tr h="432046">
                <a:tc>
                  <a:txBody>
                    <a:bodyPr/>
                    <a:lstStyle/>
                    <a:p>
                      <a:r>
                        <a:rPr lang="nl-NL" dirty="0" smtClean="0"/>
                        <a:t>Overmatige drinkers</a:t>
                      </a:r>
                      <a:endParaRPr lang="nl-NL" dirty="0"/>
                    </a:p>
                  </a:txBody>
                  <a:tcPr/>
                </a:tc>
              </a:tr>
              <a:tr h="828092">
                <a:tc>
                  <a:txBody>
                    <a:bodyPr/>
                    <a:lstStyle/>
                    <a:p>
                      <a:pPr algn="r"/>
                      <a:endParaRPr lang="nl-NL" dirty="0" smtClean="0"/>
                    </a:p>
                    <a:p>
                      <a:pPr algn="r"/>
                      <a:r>
                        <a:rPr lang="nl-NL" baseline="0" dirty="0" smtClean="0"/>
                        <a:t>           </a:t>
                      </a:r>
                      <a:r>
                        <a:rPr lang="nl-NL" dirty="0" smtClean="0"/>
                        <a:t>Alleenstaand</a:t>
                      </a:r>
                      <a:endParaRPr lang="nl-NL" dirty="0"/>
                    </a:p>
                  </a:txBody>
                  <a:tcPr>
                    <a:solidFill>
                      <a:schemeClr val="accent1">
                        <a:lumMod val="40000"/>
                        <a:lumOff val="60000"/>
                      </a:schemeClr>
                    </a:solidFill>
                  </a:tcPr>
                </a:tc>
              </a:tr>
              <a:tr h="828092">
                <a:tc>
                  <a:txBody>
                    <a:bodyPr/>
                    <a:lstStyle/>
                    <a:p>
                      <a:pPr algn="r"/>
                      <a:endParaRPr lang="nl-NL" dirty="0" smtClean="0"/>
                    </a:p>
                    <a:p>
                      <a:pPr algn="r"/>
                      <a:r>
                        <a:rPr lang="nl-NL" dirty="0" smtClean="0"/>
                        <a:t>Jonger dan 75 jaar</a:t>
                      </a:r>
                      <a:endParaRPr lang="nl-NL" dirty="0"/>
                    </a:p>
                  </a:txBody>
                  <a:tcPr>
                    <a:solidFill>
                      <a:schemeClr val="accent1">
                        <a:lumMod val="20000"/>
                        <a:lumOff val="80000"/>
                      </a:schemeClr>
                    </a:solidFill>
                  </a:tcPr>
                </a:tc>
              </a:tr>
              <a:tr h="828092">
                <a:tc>
                  <a:txBody>
                    <a:bodyPr/>
                    <a:lstStyle/>
                    <a:p>
                      <a:pPr algn="r"/>
                      <a:endParaRPr lang="nl-NL" dirty="0" smtClean="0"/>
                    </a:p>
                    <a:p>
                      <a:pPr algn="r"/>
                      <a:r>
                        <a:rPr lang="nl-NL" dirty="0" smtClean="0"/>
                        <a:t>Relatief hoog inkomen</a:t>
                      </a:r>
                      <a:endParaRPr lang="nl-NL" dirty="0"/>
                    </a:p>
                  </a:txBody>
                  <a:tcPr/>
                </a:tc>
              </a:tr>
              <a:tr h="828092">
                <a:tc>
                  <a:txBody>
                    <a:bodyPr/>
                    <a:lstStyle/>
                    <a:p>
                      <a:pPr algn="r"/>
                      <a:endParaRPr lang="nl-NL" dirty="0" smtClean="0"/>
                    </a:p>
                    <a:p>
                      <a:pPr algn="r"/>
                      <a:r>
                        <a:rPr lang="nl-NL" dirty="0" smtClean="0"/>
                        <a:t>Roken</a:t>
                      </a:r>
                      <a:endParaRPr lang="nl-NL" dirty="0"/>
                    </a:p>
                  </a:txBody>
                  <a:tcPr/>
                </a:tc>
              </a:tr>
              <a:tr h="828092">
                <a:tc>
                  <a:txBody>
                    <a:bodyPr/>
                    <a:lstStyle/>
                    <a:p>
                      <a:endParaRPr lang="nl-NL" dirty="0" smtClean="0"/>
                    </a:p>
                    <a:p>
                      <a:pPr algn="r"/>
                      <a:r>
                        <a:rPr lang="nl-NL" dirty="0" smtClean="0"/>
                        <a:t>Minder fysiek actief</a:t>
                      </a:r>
                      <a:endParaRPr lang="nl-NL" dirty="0"/>
                    </a:p>
                  </a:txBody>
                  <a:tcPr/>
                </a:tc>
              </a:tr>
              <a:tr h="828092">
                <a:tc>
                  <a:txBody>
                    <a:bodyPr/>
                    <a:lstStyle/>
                    <a:p>
                      <a:endParaRPr lang="nl-NL" dirty="0" smtClean="0"/>
                    </a:p>
                    <a:p>
                      <a:pPr algn="r"/>
                      <a:r>
                        <a:rPr lang="nl-NL" dirty="0" smtClean="0"/>
                        <a:t>Angststoornis</a:t>
                      </a:r>
                      <a:endParaRPr lang="nl-NL" dirty="0"/>
                    </a:p>
                  </a:txBody>
                  <a:tcPr/>
                </a:tc>
              </a:tr>
            </a:tbl>
          </a:graphicData>
        </a:graphic>
      </p:graphicFrame>
      <p:pic>
        <p:nvPicPr>
          <p:cNvPr id="8" name="Afbeelding 7"/>
          <p:cNvPicPr>
            <a:picLocks noChangeAspect="1"/>
          </p:cNvPicPr>
          <p:nvPr/>
        </p:nvPicPr>
        <p:blipFill rotWithShape="1">
          <a:blip r:embed="rId3"/>
          <a:srcRect l="17657" t="24801" r="66000" b="58400"/>
          <a:stretch/>
        </p:blipFill>
        <p:spPr>
          <a:xfrm>
            <a:off x="714421" y="1428860"/>
            <a:ext cx="576064" cy="576064"/>
          </a:xfrm>
          <a:prstGeom prst="rect">
            <a:avLst/>
          </a:prstGeom>
        </p:spPr>
      </p:pic>
      <p:pic>
        <p:nvPicPr>
          <p:cNvPr id="7" name="Afbeelding 6"/>
          <p:cNvPicPr>
            <a:picLocks noChangeAspect="1"/>
          </p:cNvPicPr>
          <p:nvPr/>
        </p:nvPicPr>
        <p:blipFill rotWithShape="1">
          <a:blip r:embed="rId4"/>
          <a:srcRect l="18395" r="13601"/>
          <a:stretch/>
        </p:blipFill>
        <p:spPr>
          <a:xfrm>
            <a:off x="683569" y="2204864"/>
            <a:ext cx="720080" cy="649130"/>
          </a:xfrm>
          <a:prstGeom prst="rect">
            <a:avLst/>
          </a:prstGeom>
        </p:spPr>
      </p:pic>
      <p:pic>
        <p:nvPicPr>
          <p:cNvPr id="13" name="Afbeelding 12"/>
          <p:cNvPicPr>
            <a:picLocks noChangeAspect="1"/>
          </p:cNvPicPr>
          <p:nvPr/>
        </p:nvPicPr>
        <p:blipFill rotWithShape="1">
          <a:blip r:embed="rId3"/>
          <a:srcRect l="60265" t="50000" r="22370" b="34250"/>
          <a:stretch/>
        </p:blipFill>
        <p:spPr>
          <a:xfrm>
            <a:off x="714421" y="2996952"/>
            <a:ext cx="720080" cy="635365"/>
          </a:xfrm>
          <a:prstGeom prst="rect">
            <a:avLst/>
          </a:prstGeom>
        </p:spPr>
      </p:pic>
      <p:pic>
        <p:nvPicPr>
          <p:cNvPr id="15" name="Afbeelding 14"/>
          <p:cNvPicPr>
            <a:picLocks noChangeAspect="1"/>
          </p:cNvPicPr>
          <p:nvPr/>
        </p:nvPicPr>
        <p:blipFill>
          <a:blip r:embed="rId5"/>
          <a:stretch>
            <a:fillRect/>
          </a:stretch>
        </p:blipFill>
        <p:spPr>
          <a:xfrm>
            <a:off x="703364" y="3789040"/>
            <a:ext cx="761990" cy="720080"/>
          </a:xfrm>
          <a:prstGeom prst="rect">
            <a:avLst/>
          </a:prstGeom>
        </p:spPr>
      </p:pic>
      <p:pic>
        <p:nvPicPr>
          <p:cNvPr id="16" name="Afbeelding 15"/>
          <p:cNvPicPr>
            <a:picLocks noChangeAspect="1"/>
          </p:cNvPicPr>
          <p:nvPr/>
        </p:nvPicPr>
        <p:blipFill rotWithShape="1">
          <a:blip r:embed="rId6"/>
          <a:srcRect t="5384" b="7932"/>
          <a:stretch/>
        </p:blipFill>
        <p:spPr>
          <a:xfrm>
            <a:off x="683569" y="4653136"/>
            <a:ext cx="781785" cy="677680"/>
          </a:xfrm>
          <a:prstGeom prst="rect">
            <a:avLst/>
          </a:prstGeom>
        </p:spPr>
      </p:pic>
      <p:pic>
        <p:nvPicPr>
          <p:cNvPr id="17" name="Afbeelding 16"/>
          <p:cNvPicPr>
            <a:picLocks noChangeAspect="1"/>
          </p:cNvPicPr>
          <p:nvPr/>
        </p:nvPicPr>
        <p:blipFill>
          <a:blip r:embed="rId7"/>
          <a:stretch>
            <a:fillRect/>
          </a:stretch>
        </p:blipFill>
        <p:spPr>
          <a:xfrm>
            <a:off x="714421" y="5445224"/>
            <a:ext cx="670256" cy="670256"/>
          </a:xfrm>
          <a:prstGeom prst="rect">
            <a:avLst/>
          </a:prstGeom>
        </p:spPr>
      </p:pic>
      <p:graphicFrame>
        <p:nvGraphicFramePr>
          <p:cNvPr id="10" name="Tabel 9"/>
          <p:cNvGraphicFramePr>
            <a:graphicFrameLocks noGrp="1"/>
          </p:cNvGraphicFramePr>
          <p:nvPr>
            <p:extLst>
              <p:ext uri="{D42A27DB-BD31-4B8C-83A1-F6EECF244321}">
                <p14:modId xmlns:p14="http://schemas.microsoft.com/office/powerpoint/2010/main" val="2571316987"/>
              </p:ext>
            </p:extLst>
          </p:nvPr>
        </p:nvGraphicFramePr>
        <p:xfrm>
          <a:off x="4644008" y="841321"/>
          <a:ext cx="3924436" cy="4585589"/>
        </p:xfrm>
        <a:graphic>
          <a:graphicData uri="http://schemas.openxmlformats.org/drawingml/2006/table">
            <a:tbl>
              <a:tblPr firstRow="1" bandRow="1">
                <a:tableStyleId>{5C22544A-7EE6-4342-B048-85BDC9FD1C3A}</a:tableStyleId>
              </a:tblPr>
              <a:tblGrid>
                <a:gridCol w="3924436"/>
              </a:tblGrid>
              <a:tr h="423597">
                <a:tc>
                  <a:txBody>
                    <a:bodyPr/>
                    <a:lstStyle/>
                    <a:p>
                      <a:r>
                        <a:rPr lang="nl-NL" dirty="0" smtClean="0"/>
                        <a:t>Stoornis in het</a:t>
                      </a:r>
                      <a:r>
                        <a:rPr lang="nl-NL" baseline="0" dirty="0" smtClean="0"/>
                        <a:t> gebruik</a:t>
                      </a:r>
                      <a:endParaRPr lang="nl-NL" dirty="0"/>
                    </a:p>
                  </a:txBody>
                  <a:tcPr/>
                </a:tc>
              </a:tr>
              <a:tr h="811898">
                <a:tc>
                  <a:txBody>
                    <a:bodyPr/>
                    <a:lstStyle/>
                    <a:p>
                      <a:pPr algn="r"/>
                      <a:endParaRPr lang="nl-NL" dirty="0" smtClean="0"/>
                    </a:p>
                    <a:p>
                      <a:pPr algn="r"/>
                      <a:r>
                        <a:rPr lang="nl-NL" dirty="0" smtClean="0"/>
                        <a:t>            Alleenstaand</a:t>
                      </a:r>
                      <a:endParaRPr lang="nl-NL" dirty="0"/>
                    </a:p>
                  </a:txBody>
                  <a:tcPr>
                    <a:solidFill>
                      <a:schemeClr val="accent1">
                        <a:lumMod val="40000"/>
                        <a:lumOff val="60000"/>
                      </a:schemeClr>
                    </a:solidFill>
                  </a:tcPr>
                </a:tc>
              </a:tr>
              <a:tr h="811898">
                <a:tc>
                  <a:txBody>
                    <a:bodyPr/>
                    <a:lstStyle/>
                    <a:p>
                      <a:pPr algn="r"/>
                      <a:endParaRPr lang="nl-NL" dirty="0" smtClean="0"/>
                    </a:p>
                    <a:p>
                      <a:pPr algn="r"/>
                      <a:r>
                        <a:rPr lang="nl-NL" dirty="0" smtClean="0"/>
                        <a:t>Jonger dan 65 jaar</a:t>
                      </a:r>
                      <a:endParaRPr lang="nl-NL" dirty="0"/>
                    </a:p>
                  </a:txBody>
                  <a:tcPr>
                    <a:solidFill>
                      <a:schemeClr val="accent1">
                        <a:lumMod val="20000"/>
                        <a:lumOff val="80000"/>
                      </a:schemeClr>
                    </a:solidFill>
                  </a:tcPr>
                </a:tc>
              </a:tr>
              <a:tr h="912901">
                <a:tc>
                  <a:txBody>
                    <a:bodyPr/>
                    <a:lstStyle/>
                    <a:p>
                      <a:pPr algn="r"/>
                      <a:endParaRPr lang="nl-NL" dirty="0" smtClean="0"/>
                    </a:p>
                    <a:p>
                      <a:pPr algn="r"/>
                      <a:r>
                        <a:rPr lang="nl-NL" dirty="0" smtClean="0"/>
                        <a:t>Niet genoeg inkomen om van </a:t>
                      </a:r>
                    </a:p>
                    <a:p>
                      <a:pPr algn="r"/>
                      <a:r>
                        <a:rPr lang="nl-NL" dirty="0" smtClean="0"/>
                        <a:t>rond te komen</a:t>
                      </a:r>
                      <a:endParaRPr lang="nl-NL" dirty="0"/>
                    </a:p>
                  </a:txBody>
                  <a:tcPr/>
                </a:tc>
              </a:tr>
              <a:tr h="811898">
                <a:tc>
                  <a:txBody>
                    <a:bodyPr/>
                    <a:lstStyle/>
                    <a:p>
                      <a:pPr algn="r"/>
                      <a:r>
                        <a:rPr lang="nl-NL" dirty="0" smtClean="0"/>
                        <a:t>Géén chronische lichamelijke aandoening</a:t>
                      </a:r>
                      <a:endParaRPr lang="nl-NL" dirty="0"/>
                    </a:p>
                  </a:txBody>
                  <a:tcPr anchor="b"/>
                </a:tc>
              </a:tr>
              <a:tr h="8118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dirty="0" smtClean="0"/>
                        <a:t>Man</a:t>
                      </a:r>
                    </a:p>
                    <a:p>
                      <a:endParaRPr lang="nl-NL" dirty="0"/>
                    </a:p>
                  </a:txBody>
                  <a:tcPr anchor="b"/>
                </a:tc>
              </a:tr>
            </a:tbl>
          </a:graphicData>
        </a:graphic>
      </p:graphicFrame>
      <p:pic>
        <p:nvPicPr>
          <p:cNvPr id="9" name="Afbeelding 8"/>
          <p:cNvPicPr>
            <a:picLocks noChangeAspect="1"/>
          </p:cNvPicPr>
          <p:nvPr/>
        </p:nvPicPr>
        <p:blipFill rotWithShape="1">
          <a:blip r:embed="rId3"/>
          <a:srcRect l="17657" t="24801" r="66000" b="58400"/>
          <a:stretch/>
        </p:blipFill>
        <p:spPr>
          <a:xfrm>
            <a:off x="4716016" y="1428713"/>
            <a:ext cx="576064" cy="576064"/>
          </a:xfrm>
          <a:prstGeom prst="rect">
            <a:avLst/>
          </a:prstGeom>
        </p:spPr>
      </p:pic>
      <p:pic>
        <p:nvPicPr>
          <p:cNvPr id="11" name="Afbeelding 10"/>
          <p:cNvPicPr>
            <a:picLocks noChangeAspect="1"/>
          </p:cNvPicPr>
          <p:nvPr/>
        </p:nvPicPr>
        <p:blipFill rotWithShape="1">
          <a:blip r:embed="rId8"/>
          <a:srcRect b="10258"/>
          <a:stretch/>
        </p:blipFill>
        <p:spPr>
          <a:xfrm>
            <a:off x="4704027" y="2204864"/>
            <a:ext cx="660061" cy="629962"/>
          </a:xfrm>
          <a:prstGeom prst="rect">
            <a:avLst/>
          </a:prstGeom>
        </p:spPr>
      </p:pic>
      <p:pic>
        <p:nvPicPr>
          <p:cNvPr id="14" name="Afbeelding 13"/>
          <p:cNvPicPr>
            <a:picLocks noChangeAspect="1"/>
          </p:cNvPicPr>
          <p:nvPr/>
        </p:nvPicPr>
        <p:blipFill rotWithShape="1">
          <a:blip r:embed="rId3"/>
          <a:srcRect l="60265" t="50000" r="22370" b="34250"/>
          <a:stretch/>
        </p:blipFill>
        <p:spPr>
          <a:xfrm>
            <a:off x="4716016" y="3035361"/>
            <a:ext cx="720080" cy="635365"/>
          </a:xfrm>
          <a:prstGeom prst="rect">
            <a:avLst/>
          </a:prstGeom>
        </p:spPr>
      </p:pic>
      <p:pic>
        <p:nvPicPr>
          <p:cNvPr id="20" name="Afbeelding 19"/>
          <p:cNvPicPr>
            <a:picLocks noChangeAspect="1"/>
          </p:cNvPicPr>
          <p:nvPr/>
        </p:nvPicPr>
        <p:blipFill>
          <a:blip r:embed="rId9"/>
          <a:stretch>
            <a:fillRect/>
          </a:stretch>
        </p:blipFill>
        <p:spPr>
          <a:xfrm>
            <a:off x="4713185" y="3861048"/>
            <a:ext cx="794919" cy="757868"/>
          </a:xfrm>
          <a:prstGeom prst="rect">
            <a:avLst/>
          </a:prstGeom>
        </p:spPr>
      </p:pic>
      <p:pic>
        <p:nvPicPr>
          <p:cNvPr id="19" name="Afbeelding 18"/>
          <p:cNvPicPr>
            <a:picLocks noChangeAspect="1"/>
          </p:cNvPicPr>
          <p:nvPr/>
        </p:nvPicPr>
        <p:blipFill rotWithShape="1">
          <a:blip r:embed="rId10"/>
          <a:srcRect l="6733" t="7131" r="8225" b="5463"/>
          <a:stretch/>
        </p:blipFill>
        <p:spPr>
          <a:xfrm>
            <a:off x="4763928" y="4740587"/>
            <a:ext cx="672168" cy="632629"/>
          </a:xfrm>
          <a:prstGeom prst="rect">
            <a:avLst/>
          </a:prstGeom>
        </p:spPr>
      </p:pic>
      <p:cxnSp>
        <p:nvCxnSpPr>
          <p:cNvPr id="18" name="Rechte verbindingslijn 17"/>
          <p:cNvCxnSpPr/>
          <p:nvPr/>
        </p:nvCxnSpPr>
        <p:spPr>
          <a:xfrm>
            <a:off x="611560" y="2924944"/>
            <a:ext cx="7956884"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9241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8</a:t>
            </a:fld>
            <a:endParaRPr lang="nl-NL" dirty="0"/>
          </a:p>
        </p:txBody>
      </p:sp>
      <p:sp>
        <p:nvSpPr>
          <p:cNvPr id="5" name="Titel 4"/>
          <p:cNvSpPr>
            <a:spLocks noGrp="1"/>
          </p:cNvSpPr>
          <p:nvPr>
            <p:ph type="ctrTitle"/>
          </p:nvPr>
        </p:nvSpPr>
        <p:spPr>
          <a:xfrm>
            <a:off x="560520" y="367012"/>
            <a:ext cx="8064500" cy="792511"/>
          </a:xfrm>
        </p:spPr>
        <p:txBody>
          <a:bodyPr/>
          <a:lstStyle/>
          <a:p>
            <a:r>
              <a:rPr lang="nl-NL" dirty="0" smtClean="0"/>
              <a:t>Ontwikkeling met ouder worden</a:t>
            </a:r>
            <a:endParaRPr lang="nl-NL" dirty="0"/>
          </a:p>
        </p:txBody>
      </p:sp>
      <p:pic>
        <p:nvPicPr>
          <p:cNvPr id="7" name="Afbeelding 6"/>
          <p:cNvPicPr>
            <a:picLocks noChangeAspect="1"/>
          </p:cNvPicPr>
          <p:nvPr/>
        </p:nvPicPr>
        <p:blipFill>
          <a:blip r:embed="rId3"/>
          <a:stretch>
            <a:fillRect/>
          </a:stretch>
        </p:blipFill>
        <p:spPr>
          <a:xfrm>
            <a:off x="539751" y="1340768"/>
            <a:ext cx="8229601" cy="3777841"/>
          </a:xfrm>
          <a:prstGeom prst="rect">
            <a:avLst/>
          </a:prstGeom>
        </p:spPr>
      </p:pic>
    </p:spTree>
    <p:extLst>
      <p:ext uri="{BB962C8B-B14F-4D97-AF65-F5344CB8AC3E}">
        <p14:creationId xmlns:p14="http://schemas.microsoft.com/office/powerpoint/2010/main" val="354660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endParaRPr lang="nl-NL" dirty="0"/>
          </a:p>
        </p:txBody>
      </p:sp>
      <p:sp>
        <p:nvSpPr>
          <p:cNvPr id="3" name="Tijdelijke aanduiding voor datum 2"/>
          <p:cNvSpPr>
            <a:spLocks noGrp="1"/>
          </p:cNvSpPr>
          <p:nvPr>
            <p:ph type="dt" sz="half" idx="11"/>
          </p:nvPr>
        </p:nvSpPr>
        <p:spPr/>
        <p:txBody>
          <a:bodyPr/>
          <a:lstStyle/>
          <a:p>
            <a:pPr>
              <a:defRPr/>
            </a:pPr>
            <a:endParaRPr lang="nl-NL" dirty="0"/>
          </a:p>
        </p:txBody>
      </p:sp>
      <p:sp>
        <p:nvSpPr>
          <p:cNvPr id="4" name="Tijdelijke aanduiding voor dianummer 3"/>
          <p:cNvSpPr>
            <a:spLocks noGrp="1"/>
          </p:cNvSpPr>
          <p:nvPr>
            <p:ph type="sldNum" sz="quarter" idx="12"/>
          </p:nvPr>
        </p:nvSpPr>
        <p:spPr/>
        <p:txBody>
          <a:bodyPr/>
          <a:lstStyle/>
          <a:p>
            <a:pPr>
              <a:defRPr/>
            </a:pPr>
            <a:fld id="{1C3E6859-8C28-4DE8-8846-76EA289B8E8B}" type="slidenum">
              <a:rPr lang="nl-NL" smtClean="0"/>
              <a:pPr>
                <a:defRPr/>
              </a:pPr>
              <a:t>9</a:t>
            </a:fld>
            <a:endParaRPr lang="nl-NL" dirty="0"/>
          </a:p>
        </p:txBody>
      </p:sp>
      <p:sp>
        <p:nvSpPr>
          <p:cNvPr id="5" name="Titel 4"/>
          <p:cNvSpPr>
            <a:spLocks noGrp="1"/>
          </p:cNvSpPr>
          <p:nvPr>
            <p:ph type="ctrTitle"/>
          </p:nvPr>
        </p:nvSpPr>
        <p:spPr>
          <a:xfrm>
            <a:off x="539751" y="15681"/>
            <a:ext cx="8064500" cy="792511"/>
          </a:xfrm>
        </p:spPr>
        <p:txBody>
          <a:bodyPr/>
          <a:lstStyle/>
          <a:p>
            <a:endParaRPr lang="nl-NL" dirty="0"/>
          </a:p>
        </p:txBody>
      </p:sp>
      <p:pic>
        <p:nvPicPr>
          <p:cNvPr id="9" name="Afbeelding 8"/>
          <p:cNvPicPr>
            <a:picLocks noChangeAspect="1"/>
          </p:cNvPicPr>
          <p:nvPr/>
        </p:nvPicPr>
        <p:blipFill rotWithShape="1">
          <a:blip r:embed="rId3"/>
          <a:srcRect b="61821"/>
          <a:stretch/>
        </p:blipFill>
        <p:spPr>
          <a:xfrm>
            <a:off x="358775" y="188640"/>
            <a:ext cx="8426451" cy="2016224"/>
          </a:xfrm>
          <a:prstGeom prst="rect">
            <a:avLst/>
          </a:prstGeom>
        </p:spPr>
      </p:pic>
      <p:sp>
        <p:nvSpPr>
          <p:cNvPr id="7" name="Tijdelijke aanduiding voor inhoud 6"/>
          <p:cNvSpPr>
            <a:spLocks noGrp="1"/>
          </p:cNvSpPr>
          <p:nvPr>
            <p:ph idx="1"/>
          </p:nvPr>
        </p:nvSpPr>
        <p:spPr/>
        <p:txBody>
          <a:bodyPr/>
          <a:lstStyle/>
          <a:p>
            <a:endParaRPr lang="nl-NL" dirty="0"/>
          </a:p>
        </p:txBody>
      </p:sp>
      <p:graphicFrame>
        <p:nvGraphicFramePr>
          <p:cNvPr id="10" name="Tabel 9"/>
          <p:cNvGraphicFramePr>
            <a:graphicFrameLocks noGrp="1"/>
          </p:cNvGraphicFramePr>
          <p:nvPr>
            <p:extLst>
              <p:ext uri="{D42A27DB-BD31-4B8C-83A1-F6EECF244321}">
                <p14:modId xmlns:p14="http://schemas.microsoft.com/office/powerpoint/2010/main" val="3614020245"/>
              </p:ext>
            </p:extLst>
          </p:nvPr>
        </p:nvGraphicFramePr>
        <p:xfrm>
          <a:off x="1547664" y="2447318"/>
          <a:ext cx="5976664" cy="4199008"/>
        </p:xfrm>
        <a:graphic>
          <a:graphicData uri="http://schemas.openxmlformats.org/drawingml/2006/table">
            <a:tbl>
              <a:tblPr firstRow="1" bandRow="1">
                <a:tableStyleId>{5C22544A-7EE6-4342-B048-85BDC9FD1C3A}</a:tableStyleId>
              </a:tblPr>
              <a:tblGrid>
                <a:gridCol w="929703"/>
                <a:gridCol w="5046961"/>
              </a:tblGrid>
              <a:tr h="701253">
                <a:tc gridSpan="2">
                  <a:txBody>
                    <a:bodyPr/>
                    <a:lstStyle/>
                    <a:p>
                      <a:pPr algn="ctr"/>
                      <a:r>
                        <a:rPr lang="nl-NL" b="1" dirty="0" smtClean="0"/>
                        <a:t>Afname in alcoholgebruik hangt</a:t>
                      </a:r>
                      <a:r>
                        <a:rPr lang="nl-NL" b="1" baseline="0" dirty="0" smtClean="0"/>
                        <a:t> samen met:</a:t>
                      </a:r>
                      <a:endParaRPr lang="nl-NL" b="1" dirty="0"/>
                    </a:p>
                  </a:txBody>
                  <a:tcPr anchor="ctr"/>
                </a:tc>
                <a:tc hMerge="1">
                  <a:txBody>
                    <a:bodyPr/>
                    <a:lstStyle/>
                    <a:p>
                      <a:pPr algn="ctr"/>
                      <a:endParaRPr lang="nl-NL" b="0" dirty="0"/>
                    </a:p>
                  </a:txBody>
                  <a:tcPr anchor="ctr"/>
                </a:tc>
              </a:tr>
              <a:tr h="699551">
                <a:tc>
                  <a:txBody>
                    <a:bodyPr/>
                    <a:lstStyle/>
                    <a:p>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0" dirty="0" smtClean="0"/>
                        <a:t>Man zijn</a:t>
                      </a:r>
                      <a:endParaRPr lang="nl-NL" b="0" dirty="0"/>
                    </a:p>
                  </a:txBody>
                  <a:tcPr anchor="ctr"/>
                </a:tc>
              </a:tr>
              <a:tr h="699551">
                <a:tc>
                  <a:txBody>
                    <a:bodyPr/>
                    <a:lstStyle/>
                    <a:p>
                      <a:endParaRPr lang="nl-NL" dirty="0"/>
                    </a:p>
                  </a:txBody>
                  <a:tcPr/>
                </a:tc>
                <a:tc>
                  <a:txBody>
                    <a:bodyPr/>
                    <a:lstStyle/>
                    <a:p>
                      <a:pPr algn="ctr"/>
                      <a:r>
                        <a:rPr lang="nl-NL" dirty="0" smtClean="0"/>
                        <a:t>Afname van cognitieve functies</a:t>
                      </a:r>
                      <a:endParaRPr lang="nl-NL" dirty="0"/>
                    </a:p>
                  </a:txBody>
                  <a:tcPr anchor="ctr"/>
                </a:tc>
              </a:tr>
              <a:tr h="699551">
                <a:tc>
                  <a:txBody>
                    <a:bodyPr/>
                    <a:lstStyle/>
                    <a:p>
                      <a:endParaRPr lang="nl-NL" dirty="0"/>
                    </a:p>
                  </a:txBody>
                  <a:tcPr/>
                </a:tc>
                <a:tc>
                  <a:txBody>
                    <a:bodyPr/>
                    <a:lstStyle/>
                    <a:p>
                      <a:pPr algn="ctr"/>
                      <a:r>
                        <a:rPr lang="nl-NL" dirty="0" smtClean="0"/>
                        <a:t>Hogere leeftijd</a:t>
                      </a:r>
                      <a:endParaRPr lang="nl-NL" dirty="0"/>
                    </a:p>
                  </a:txBody>
                  <a:tcPr anchor="ctr"/>
                </a:tc>
              </a:tr>
              <a:tr h="699551">
                <a:tc>
                  <a:txBody>
                    <a:bodyPr/>
                    <a:lstStyle/>
                    <a:p>
                      <a:endParaRPr lang="nl-NL" dirty="0"/>
                    </a:p>
                  </a:txBody>
                  <a:tcPr/>
                </a:tc>
                <a:tc>
                  <a:txBody>
                    <a:bodyPr/>
                    <a:lstStyle/>
                    <a:p>
                      <a:pPr algn="ctr"/>
                      <a:r>
                        <a:rPr lang="nl-NL" dirty="0" smtClean="0"/>
                        <a:t>Toename van het aantal chronische ziekten</a:t>
                      </a:r>
                      <a:endParaRPr lang="nl-NL" dirty="0"/>
                    </a:p>
                  </a:txBody>
                  <a:tcPr anchor="ctr"/>
                </a:tc>
              </a:tr>
              <a:tr h="699551">
                <a:tc>
                  <a:txBody>
                    <a:bodyPr/>
                    <a:lstStyle/>
                    <a:p>
                      <a:endParaRPr lang="nl-NL" dirty="0"/>
                    </a:p>
                  </a:txBody>
                  <a:tcPr/>
                </a:tc>
                <a:tc>
                  <a:txBody>
                    <a:bodyPr/>
                    <a:lstStyle/>
                    <a:p>
                      <a:pPr algn="ctr"/>
                      <a:r>
                        <a:rPr lang="nl-NL" dirty="0" smtClean="0"/>
                        <a:t>Roken</a:t>
                      </a:r>
                      <a:endParaRPr lang="nl-NL" dirty="0"/>
                    </a:p>
                  </a:txBody>
                  <a:tcPr anchor="ctr"/>
                </a:tc>
              </a:tr>
            </a:tbl>
          </a:graphicData>
        </a:graphic>
      </p:graphicFrame>
      <p:pic>
        <p:nvPicPr>
          <p:cNvPr id="11" name="Afbeelding 10"/>
          <p:cNvPicPr>
            <a:picLocks noChangeAspect="1"/>
          </p:cNvPicPr>
          <p:nvPr/>
        </p:nvPicPr>
        <p:blipFill rotWithShape="1">
          <a:blip r:embed="rId4"/>
          <a:srcRect r="4977"/>
          <a:stretch/>
        </p:blipFill>
        <p:spPr>
          <a:xfrm>
            <a:off x="1691680" y="3190873"/>
            <a:ext cx="649889" cy="626295"/>
          </a:xfrm>
          <a:prstGeom prst="rect">
            <a:avLst/>
          </a:prstGeom>
        </p:spPr>
      </p:pic>
      <p:pic>
        <p:nvPicPr>
          <p:cNvPr id="12" name="Afbeelding 11"/>
          <p:cNvPicPr>
            <a:picLocks noChangeAspect="1"/>
          </p:cNvPicPr>
          <p:nvPr/>
        </p:nvPicPr>
        <p:blipFill rotWithShape="1">
          <a:blip r:embed="rId5"/>
          <a:srcRect l="2137" r="4715"/>
          <a:stretch/>
        </p:blipFill>
        <p:spPr>
          <a:xfrm>
            <a:off x="1691680" y="3903987"/>
            <a:ext cx="648072" cy="617195"/>
          </a:xfrm>
          <a:prstGeom prst="rect">
            <a:avLst/>
          </a:prstGeom>
        </p:spPr>
      </p:pic>
      <p:pic>
        <p:nvPicPr>
          <p:cNvPr id="13" name="Tijdelijke aanduiding voor inhoud 10"/>
          <p:cNvPicPr>
            <a:picLocks noChangeAspect="1"/>
          </p:cNvPicPr>
          <p:nvPr/>
        </p:nvPicPr>
        <p:blipFill>
          <a:blip r:embed="rId6"/>
          <a:stretch>
            <a:fillRect/>
          </a:stretch>
        </p:blipFill>
        <p:spPr bwMode="auto">
          <a:xfrm>
            <a:off x="1691680" y="4617494"/>
            <a:ext cx="581721" cy="582637"/>
          </a:xfrm>
          <a:prstGeom prst="rect">
            <a:avLst/>
          </a:prstGeom>
          <a:noFill/>
          <a:ln w="9525">
            <a:noFill/>
            <a:miter lim="800000"/>
            <a:headEnd/>
            <a:tailEnd/>
          </a:ln>
        </p:spPr>
      </p:pic>
      <p:pic>
        <p:nvPicPr>
          <p:cNvPr id="14" name="Afbeelding 13"/>
          <p:cNvPicPr>
            <a:picLocks noChangeAspect="1"/>
          </p:cNvPicPr>
          <p:nvPr/>
        </p:nvPicPr>
        <p:blipFill>
          <a:blip r:embed="rId7"/>
          <a:stretch>
            <a:fillRect/>
          </a:stretch>
        </p:blipFill>
        <p:spPr>
          <a:xfrm>
            <a:off x="1691680" y="5272139"/>
            <a:ext cx="650360" cy="602037"/>
          </a:xfrm>
          <a:prstGeom prst="rect">
            <a:avLst/>
          </a:prstGeom>
        </p:spPr>
      </p:pic>
      <p:pic>
        <p:nvPicPr>
          <p:cNvPr id="15" name="Afbeelding 14"/>
          <p:cNvPicPr>
            <a:picLocks noChangeAspect="1"/>
          </p:cNvPicPr>
          <p:nvPr/>
        </p:nvPicPr>
        <p:blipFill>
          <a:blip r:embed="rId8"/>
          <a:stretch>
            <a:fillRect/>
          </a:stretch>
        </p:blipFill>
        <p:spPr>
          <a:xfrm>
            <a:off x="1691680" y="5992219"/>
            <a:ext cx="648505" cy="619080"/>
          </a:xfrm>
          <a:prstGeom prst="rect">
            <a:avLst/>
          </a:prstGeom>
        </p:spPr>
      </p:pic>
    </p:spTree>
    <p:extLst>
      <p:ext uri="{BB962C8B-B14F-4D97-AF65-F5344CB8AC3E}">
        <p14:creationId xmlns:p14="http://schemas.microsoft.com/office/powerpoint/2010/main" val="323171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imbos presentatie_Ton laatste versi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nw trimbos presentatie3.potx" id="{B2F7151A-AE10-4407-87E6-9B3EB6D77489}" vid="{A2E734E1-CD97-4B02-9EFB-9E3F94F27AAD}"/>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Trimbos presentatie</Template>
  <TotalTime>868</TotalTime>
  <Words>2765</Words>
  <Application>Microsoft Office PowerPoint</Application>
  <PresentationFormat>Diavoorstelling (4:3)</PresentationFormat>
  <Paragraphs>280</Paragraphs>
  <Slides>21</Slides>
  <Notes>16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21</vt:i4>
      </vt:variant>
    </vt:vector>
  </HeadingPairs>
  <TitlesOfParts>
    <vt:vector size="27" baseType="lpstr">
      <vt:lpstr>Arial</vt:lpstr>
      <vt:lpstr>Calibri</vt:lpstr>
      <vt:lpstr>Verdana</vt:lpstr>
      <vt:lpstr>Verdana Italic</vt:lpstr>
      <vt:lpstr>Wingdings</vt:lpstr>
      <vt:lpstr>Trimbos presentatie_Ton laatste versie</vt:lpstr>
      <vt:lpstr>Alcoholgebruik bij  55-plussers</vt:lpstr>
      <vt:lpstr>PowerPoint-presentatie</vt:lpstr>
      <vt:lpstr>Onderwerpen</vt:lpstr>
      <vt:lpstr>PowerPoint-presentatie</vt:lpstr>
      <vt:lpstr>Aard en omvang: methoden</vt:lpstr>
      <vt:lpstr>Omvang alcoholgebruik</vt:lpstr>
      <vt:lpstr>Kenmerken drinkers</vt:lpstr>
      <vt:lpstr>Ontwikkeling met ouder worden</vt:lpstr>
      <vt:lpstr>PowerPoint-presentatie</vt:lpstr>
      <vt:lpstr>PowerPoint-presentatie</vt:lpstr>
      <vt:lpstr>Drinkgewoonten in meer detail</vt:lpstr>
      <vt:lpstr>Norm alcoholgebruik</vt:lpstr>
      <vt:lpstr>Redenen alcoholgebruik</vt:lpstr>
      <vt:lpstr>Redenen alcoholgebruik</vt:lpstr>
      <vt:lpstr>Redenen niet of minder drinken</vt:lpstr>
      <vt:lpstr>Wat helpt om te minderen/stoppen</vt:lpstr>
      <vt:lpstr>Oorzaken alcoholproblematiek</vt:lpstr>
      <vt:lpstr>Oorzaken alcoholproblematiek</vt:lpstr>
      <vt:lpstr>Hulp zoeken verslavingszorg</vt:lpstr>
      <vt:lpstr>Wat te doen?</vt:lpstr>
      <vt:lpstr>Bedankt voor uw aandacht!</vt:lpstr>
    </vt:vector>
  </TitlesOfParts>
  <Company>Trimbos instituut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Alcoholgebruik bij  55-plussers</dc:title>
  <dc:creator>Marjolein Veerbeek</dc:creator>
  <cp:lastModifiedBy>Marjolein Veerbeek</cp:lastModifiedBy>
  <cp:revision>112</cp:revision>
  <dcterms:created xsi:type="dcterms:W3CDTF">2017-10-05T13:35:09Z</dcterms:created>
  <dcterms:modified xsi:type="dcterms:W3CDTF">2017-11-08T11:33:32Z</dcterms:modified>
</cp:coreProperties>
</file>