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307">
          <p15:clr>
            <a:srgbClr val="A4A3A4"/>
          </p15:clr>
        </p15:guide>
        <p15:guide id="5" pos="5420">
          <p15:clr>
            <a:srgbClr val="A4A3A4"/>
          </p15:clr>
        </p15:guide>
        <p15:guide id="6" pos="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20031"/>
    <a:srgbClr val="EC142E"/>
    <a:srgbClr val="E71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38" autoAdjust="0"/>
  </p:normalViewPr>
  <p:slideViewPr>
    <p:cSldViewPr>
      <p:cViewPr varScale="1">
        <p:scale>
          <a:sx n="76" d="100"/>
          <a:sy n="76" d="100"/>
        </p:scale>
        <p:origin x="78" y="972"/>
      </p:cViewPr>
      <p:guideLst>
        <p:guide orient="horz" pos="2160"/>
        <p:guide pos="2880"/>
        <p:guide orient="horz" pos="4110"/>
        <p:guide orient="horz" pos="307"/>
        <p:guide pos="5420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637DC1-76DF-4F06-A5B8-43B205982B89}" type="datetime1">
              <a:rPr lang="nl-NL" smtClean="0"/>
              <a:t>14-11-2017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EACE26-1B65-405B-848C-831F369562D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39263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E720CB-2621-442C-9DD9-DC3950B74F8B}" type="datetime1">
              <a:rPr lang="nl-NL" smtClean="0"/>
              <a:t>14-11-2017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0A2660-1B25-4C3D-A101-C5C90DF2248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01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" y="0"/>
            <a:ext cx="9142202" cy="6858000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" y="485301"/>
            <a:ext cx="8067143" cy="5329014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mei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250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02755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8689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vrolijke 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1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3762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d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8" y="479428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1512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6211920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htergrond vrouw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564" y="487362"/>
            <a:ext cx="5422900" cy="53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4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ma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87363"/>
            <a:ext cx="8050429" cy="5317973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3645024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4221633"/>
            <a:ext cx="2160587" cy="13681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5399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152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" y="0"/>
            <a:ext cx="9141338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99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29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20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92149" y="6286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mtClean="0"/>
              <a:t>Subtitel van de presentatie</a:t>
            </a:r>
            <a:endParaRPr lang="nl-NL" dirty="0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39750" y="47667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0" name="Ondertitel 2"/>
          <p:cNvSpPr txBox="1">
            <a:spLocks/>
          </p:cNvSpPr>
          <p:nvPr userDrawn="1"/>
        </p:nvSpPr>
        <p:spPr>
          <a:xfrm>
            <a:off x="539750" y="2132856"/>
            <a:ext cx="8064500" cy="5190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pic>
        <p:nvPicPr>
          <p:cNvPr id="2" name="Afbeelding 1" descr="pagina's 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134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539750" y="47667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pic>
        <p:nvPicPr>
          <p:cNvPr id="3" name="Afbeelding 2" descr="pagina's pp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165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92149" y="6286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pic>
        <p:nvPicPr>
          <p:cNvPr id="2" name="Afbeelding 1" descr="pagina's ppt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627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51" y="476249"/>
            <a:ext cx="8064500" cy="1152625"/>
          </a:xfrm>
          <a:prstGeom prst="rect">
            <a:avLst/>
          </a:prstGeom>
        </p:spPr>
        <p:txBody>
          <a:bodyPr anchor="t" anchorCtr="0"/>
          <a:lstStyle>
            <a:lvl1pPr algn="l">
              <a:defRPr sz="3200" baseline="0">
                <a:solidFill>
                  <a:srgbClr val="E20031"/>
                </a:solidFill>
              </a:defRPr>
            </a:lvl1pPr>
          </a:lstStyle>
          <a:p>
            <a:r>
              <a:rPr lang="nl-NL" dirty="0" smtClean="0"/>
              <a:t>Klik om een titel te maken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 hasCustomPrompt="1"/>
          </p:nvPr>
        </p:nvSpPr>
        <p:spPr bwMode="auto">
          <a:xfrm>
            <a:off x="539750" y="1815150"/>
            <a:ext cx="8064500" cy="427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 marL="742950" indent="-285750">
              <a:buFont typeface="Arial"/>
              <a:buChar char="•"/>
              <a:defRPr sz="2000" baseline="0"/>
            </a:lvl2pPr>
            <a:lvl3pPr>
              <a:defRPr sz="2000"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nl-NL" dirty="0" smtClean="0"/>
              <a:t>Klik om een tekst in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40929"/>
            <a:ext cx="1803811" cy="901905"/>
          </a:xfrm>
          <a:prstGeom prst="rect">
            <a:avLst/>
          </a:prstGeom>
        </p:spPr>
      </p:pic>
      <p:sp>
        <p:nvSpPr>
          <p:cNvPr id="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7"/>
          <p:cNvSpPr>
            <a:spLocks noGrp="1"/>
          </p:cNvSpPr>
          <p:nvPr>
            <p:ph type="sldNum" sz="quarter" idx="4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700" r:id="rId6"/>
    <p:sldLayoutId id="2147483701" r:id="rId7"/>
    <p:sldLayoutId id="2147483702" r:id="rId8"/>
    <p:sldLayoutId id="2147483678" r:id="rId9"/>
    <p:sldLayoutId id="2147483679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703" r:id="rId16"/>
    <p:sldLayoutId id="2147483699" r:id="rId17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E20031"/>
          </a:solidFill>
          <a:latin typeface="Verdan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pitchFamily="34" charset="0"/>
        <a:buChar char="•"/>
        <a:defRPr sz="3200" kern="1200">
          <a:solidFill>
            <a:srgbClr val="404040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800" kern="1200">
          <a:solidFill>
            <a:srgbClr val="404040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•"/>
        <a:defRPr sz="2400" kern="1200">
          <a:solidFill>
            <a:srgbClr val="404040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»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ub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253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r>
              <a:rPr lang="nl-NL" dirty="0" smtClean="0"/>
              <a:t>Consultatie als speciaal aandachtspunt?</a:t>
            </a:r>
            <a:endParaRPr lang="nl-NL" dirty="0"/>
          </a:p>
          <a:p>
            <a:pPr marL="0" indent="0">
              <a:buNone/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6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r>
              <a:rPr lang="nl-NL" dirty="0" smtClean="0"/>
              <a:t>Goede informatie uitwisseling:</a:t>
            </a:r>
          </a:p>
          <a:p>
            <a:pPr lvl="1"/>
            <a:r>
              <a:rPr lang="nl-NL" dirty="0" smtClean="0"/>
              <a:t>Tussen de specialist ouderengeneeskunde, psychiater, klinisch geriater en andere medisch specialisten noodzakelijk, evenals tussen het verplegend en verzorgend personeel, psychologen, verpleegkundigen en </a:t>
            </a:r>
            <a:r>
              <a:rPr lang="nl-NL" dirty="0" err="1" smtClean="0"/>
              <a:t>vaktherapeuten</a:t>
            </a:r>
            <a:r>
              <a:rPr lang="nl-NL" dirty="0" smtClean="0"/>
              <a:t>.</a:t>
            </a:r>
          </a:p>
          <a:p>
            <a:r>
              <a:rPr lang="nl-NL" dirty="0" smtClean="0"/>
              <a:t>Goede afspraken over consultatie en medebehandeling, zowel voor somatische als psychische problemen.</a:t>
            </a:r>
            <a:endParaRPr lang="nl-NL" dirty="0"/>
          </a:p>
          <a:p>
            <a:pPr marL="0" indent="0">
              <a:buNone/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56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r>
              <a:rPr lang="nl-NL" dirty="0"/>
              <a:t>Onderzoek liet zien dat met een relatief eenvoudige interventie veel vooruitgang kon worden </a:t>
            </a:r>
            <a:r>
              <a:rPr lang="nl-NL" dirty="0" smtClean="0"/>
              <a:t>geboekt.</a:t>
            </a:r>
          </a:p>
          <a:p>
            <a:pPr lvl="1"/>
            <a:r>
              <a:rPr lang="nl-NL" dirty="0" smtClean="0"/>
              <a:t>met </a:t>
            </a:r>
            <a:r>
              <a:rPr lang="nl-NL" dirty="0"/>
              <a:t>afname van agitatie, prikkelbaarheid, ontremming en psychotische symptomen</a:t>
            </a:r>
            <a:r>
              <a:rPr lang="nl-NL" dirty="0" smtClean="0"/>
              <a:t>.</a:t>
            </a:r>
          </a:p>
          <a:p>
            <a:pPr lvl="1"/>
            <a:endParaRPr lang="nl-NL" dirty="0"/>
          </a:p>
          <a:p>
            <a:r>
              <a:rPr lang="nl-NL" dirty="0" smtClean="0"/>
              <a:t>Een </a:t>
            </a:r>
            <a:r>
              <a:rPr lang="nl-NL" dirty="0"/>
              <a:t>mogelijke verklaring voor het grote </a:t>
            </a:r>
            <a:r>
              <a:rPr lang="nl-NL" dirty="0" smtClean="0"/>
              <a:t>effect </a:t>
            </a:r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nl-NL" dirty="0" smtClean="0"/>
              <a:t> </a:t>
            </a:r>
          </a:p>
          <a:p>
            <a:pPr lvl="1"/>
            <a:r>
              <a:rPr lang="nl-NL" dirty="0" smtClean="0"/>
              <a:t>De </a:t>
            </a:r>
            <a:r>
              <a:rPr lang="nl-NL" dirty="0"/>
              <a:t>gebruikte consultatievorm: structureel, multidisciplinair en langer durend.</a:t>
            </a:r>
          </a:p>
          <a:p>
            <a:pPr marL="0" indent="0">
              <a:buNone/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96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r>
              <a:rPr lang="nl-NL" dirty="0"/>
              <a:t>Verschillende bronnen van financiering vormen een extra uitdaging om de best passende zorgmodellen in de praktijk vorm te geven.</a:t>
            </a: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6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pPr marL="192881" indent="-192881">
              <a:defRPr/>
            </a:pPr>
            <a:r>
              <a:rPr lang="nl-NL" b="1" dirty="0" smtClean="0"/>
              <a:t>Stelling:</a:t>
            </a:r>
            <a:endParaRPr lang="nl-NL" i="1" dirty="0"/>
          </a:p>
          <a:p>
            <a:pPr marL="192881" indent="-192881">
              <a:defRPr/>
            </a:pPr>
            <a:r>
              <a:rPr lang="nl-NL" i="1" dirty="0" smtClean="0"/>
              <a:t>Over 10 jaar is de zorg voor ouderen niet meer gefragmenteerd, maar gaat verenigd te werk. </a:t>
            </a:r>
          </a:p>
          <a:p>
            <a:pPr marL="192881" indent="-192881">
              <a:defRPr/>
            </a:pPr>
            <a:endParaRPr lang="nl-NL" i="1" dirty="0" smtClean="0"/>
          </a:p>
          <a:p>
            <a:pPr marL="192881" indent="-192881">
              <a:defRPr/>
            </a:pPr>
            <a:r>
              <a:rPr lang="nl-NL" b="1" dirty="0" smtClean="0"/>
              <a:t>Vraag:</a:t>
            </a:r>
          </a:p>
          <a:p>
            <a:pPr marL="192881" indent="-192881">
              <a:defRPr/>
            </a:pPr>
            <a:r>
              <a:rPr lang="nl-NL" i="1" dirty="0" smtClean="0"/>
              <a:t>Moet de ouderenpsychiatrie zich wel zo afscheiden?</a:t>
            </a:r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233817" y="4893863"/>
            <a:ext cx="1008112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nl-NL" dirty="0" smtClean="0">
              <a:solidFill>
                <a:prstClr val="white"/>
              </a:solidFill>
            </a:endParaRPr>
          </a:p>
          <a:p>
            <a:pPr algn="ctr"/>
            <a:r>
              <a:rPr lang="nl-NL" dirty="0" smtClean="0">
                <a:solidFill>
                  <a:prstClr val="white"/>
                </a:solidFill>
              </a:rPr>
              <a:t>JA</a:t>
            </a:r>
            <a:endParaRPr lang="nl-NL" dirty="0">
              <a:solidFill>
                <a:prstClr val="white"/>
              </a:solidFill>
            </a:endParaRPr>
          </a:p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707904" y="4904017"/>
            <a:ext cx="1008112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nl-NL" dirty="0" smtClean="0">
              <a:solidFill>
                <a:prstClr val="white"/>
              </a:solidFill>
            </a:endParaRPr>
          </a:p>
          <a:p>
            <a:pPr algn="ctr"/>
            <a:r>
              <a:rPr lang="nl-NL" dirty="0" smtClean="0">
                <a:solidFill>
                  <a:prstClr val="white"/>
                </a:solidFill>
              </a:rPr>
              <a:t>NEE</a:t>
            </a:r>
            <a:endParaRPr lang="nl-NL" dirty="0">
              <a:solidFill>
                <a:prstClr val="white"/>
              </a:solidFill>
            </a:endParaRPr>
          </a:p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pPr marL="192881" indent="-192881">
              <a:defRPr/>
            </a:pPr>
            <a:r>
              <a:rPr lang="nl-NL" b="1" dirty="0" smtClean="0"/>
              <a:t>Stelling:</a:t>
            </a:r>
            <a:endParaRPr lang="nl-NL" i="1" dirty="0"/>
          </a:p>
          <a:p>
            <a:pPr marL="192881" indent="-192881">
              <a:defRPr/>
            </a:pPr>
            <a:r>
              <a:rPr lang="nl-NL" i="1" dirty="0" smtClean="0"/>
              <a:t>Over 10 jaar is de zorg voor ouderen niet meer gefragmenteerd, maar gaat verenigd te werk. </a:t>
            </a:r>
          </a:p>
          <a:p>
            <a:pPr marL="192881" indent="-192881">
              <a:defRPr/>
            </a:pPr>
            <a:endParaRPr lang="nl-NL" i="1" dirty="0" smtClean="0"/>
          </a:p>
          <a:p>
            <a:pPr marL="192881" indent="-192881">
              <a:defRPr/>
            </a:pPr>
            <a:r>
              <a:rPr lang="nl-NL" b="1" dirty="0" smtClean="0"/>
              <a:t>Vraag:</a:t>
            </a:r>
          </a:p>
          <a:p>
            <a:pPr marL="192881" indent="-192881">
              <a:defRPr/>
            </a:pPr>
            <a:r>
              <a:rPr lang="nl-NL" i="1" dirty="0" smtClean="0"/>
              <a:t>Moet de ouderenpsychiatrie zich wel zo afscheiden?</a:t>
            </a:r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233817" y="4893863"/>
            <a:ext cx="1008112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nl-NL" dirty="0" smtClean="0">
              <a:solidFill>
                <a:prstClr val="white"/>
              </a:solidFill>
            </a:endParaRPr>
          </a:p>
          <a:p>
            <a:pPr algn="ctr"/>
            <a:r>
              <a:rPr lang="nl-NL" dirty="0" smtClean="0">
                <a:solidFill>
                  <a:prstClr val="white"/>
                </a:solidFill>
              </a:rPr>
              <a:t>JA</a:t>
            </a:r>
            <a:endParaRPr lang="nl-NL" dirty="0">
              <a:solidFill>
                <a:prstClr val="white"/>
              </a:solidFill>
            </a:endParaRPr>
          </a:p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707904" y="4904017"/>
            <a:ext cx="1008112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nl-NL" dirty="0" smtClean="0">
              <a:solidFill>
                <a:prstClr val="white"/>
              </a:solidFill>
            </a:endParaRPr>
          </a:p>
          <a:p>
            <a:pPr algn="ctr"/>
            <a:r>
              <a:rPr lang="nl-NL" dirty="0" smtClean="0">
                <a:solidFill>
                  <a:prstClr val="white"/>
                </a:solidFill>
              </a:rPr>
              <a:t>NEE</a:t>
            </a:r>
            <a:endParaRPr lang="nl-NL" dirty="0">
              <a:solidFill>
                <a:prstClr val="white"/>
              </a:solidFill>
            </a:endParaRPr>
          </a:p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795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2881" indent="-192881">
              <a:defRPr/>
            </a:pPr>
            <a:endParaRPr lang="nl-NL" sz="2000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12" name="Titel 13"/>
          <p:cNvSpPr>
            <a:spLocks noGrp="1"/>
          </p:cNvSpPr>
          <p:nvPr>
            <p:ph type="ctrTitle"/>
          </p:nvPr>
        </p:nvSpPr>
        <p:spPr>
          <a:xfrm>
            <a:off x="179808" y="2852687"/>
            <a:ext cx="8064500" cy="1152625"/>
          </a:xfrm>
        </p:spPr>
        <p:txBody>
          <a:bodyPr/>
          <a:lstStyle/>
          <a:p>
            <a:r>
              <a:rPr lang="nl-NL" dirty="0" smtClean="0"/>
              <a:t>Generieke Module Ouderen</a:t>
            </a:r>
            <a:br>
              <a:rPr lang="nl-NL" dirty="0" smtClean="0"/>
            </a:br>
            <a:r>
              <a:rPr lang="nl-NL" dirty="0" smtClean="0"/>
              <a:t>met psychische aandoeningen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5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pPr marL="192881" indent="-192881">
              <a:defRPr/>
            </a:pPr>
            <a:r>
              <a:rPr lang="nl-NL" b="1" dirty="0" smtClean="0"/>
              <a:t>Generieke Module Ouderen met psychische aandoeningen:</a:t>
            </a:r>
            <a:endParaRPr lang="nl-NL" i="1" dirty="0"/>
          </a:p>
          <a:p>
            <a:pPr marL="192881" indent="-192881">
              <a:defRPr/>
            </a:pPr>
            <a:r>
              <a:rPr lang="nl-NL" dirty="0" smtClean="0"/>
              <a:t>Een toegankelijk en goed afgestemd zorgaanbod waarin deskundigheid voorhanden is inzake:</a:t>
            </a:r>
          </a:p>
          <a:p>
            <a:pPr marL="592931" lvl="1" indent="-192881">
              <a:defRPr/>
            </a:pPr>
            <a:r>
              <a:rPr lang="nl-NL" dirty="0" smtClean="0"/>
              <a:t>Psychisch lijden</a:t>
            </a:r>
          </a:p>
          <a:p>
            <a:pPr marL="592931" lvl="1" indent="-192881">
              <a:defRPr/>
            </a:pPr>
            <a:r>
              <a:rPr lang="nl-NL" dirty="0" smtClean="0"/>
              <a:t>Somatische problemen</a:t>
            </a:r>
          </a:p>
          <a:p>
            <a:pPr marL="592931" lvl="1" indent="-192881">
              <a:defRPr/>
            </a:pPr>
            <a:r>
              <a:rPr lang="nl-NL" dirty="0" smtClean="0"/>
              <a:t>Zorgbehoefte</a:t>
            </a:r>
          </a:p>
          <a:p>
            <a:pPr marL="192881" indent="-192881">
              <a:defRPr/>
            </a:pPr>
            <a:r>
              <a:rPr lang="nl-NL" dirty="0"/>
              <a:t>D</a:t>
            </a:r>
            <a:r>
              <a:rPr lang="nl-NL" dirty="0" smtClean="0"/>
              <a:t>it is </a:t>
            </a:r>
            <a:r>
              <a:rPr lang="nl-NL" dirty="0"/>
              <a:t>niet alleen essentieel voor het welzijn van de patiënt, maar is ook de sleutel tot het betaalbaar houden van zorg in de toekomst</a:t>
            </a:r>
            <a:r>
              <a:rPr lang="nl-NL" i="1" dirty="0"/>
              <a:t>. </a:t>
            </a:r>
            <a:endParaRPr lang="nl-NL" dirty="0"/>
          </a:p>
          <a:p>
            <a:pPr marL="592931" lvl="1" indent="-192881">
              <a:defRPr/>
            </a:pPr>
            <a:endParaRPr lang="nl-NL" dirty="0" smtClean="0"/>
          </a:p>
          <a:p>
            <a:pPr marL="192881" indent="-192881"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0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pPr marL="192881" indent="-192881">
              <a:defRPr/>
            </a:pPr>
            <a:r>
              <a:rPr lang="nl-NL" dirty="0"/>
              <a:t>Dat wil zeggen dat de ouderen de juiste hulp, op de juiste plaats en door de juiste zorgverlener(s) </a:t>
            </a:r>
            <a:r>
              <a:rPr lang="nl-NL" dirty="0" smtClean="0"/>
              <a:t>krijgen.</a:t>
            </a:r>
            <a:endParaRPr lang="nl-NL" dirty="0" smtClean="0"/>
          </a:p>
          <a:p>
            <a:pPr marL="192881" indent="-192881"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72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pPr marL="192881" indent="-192881">
              <a:defRPr/>
            </a:pPr>
            <a:r>
              <a:rPr lang="nl-NL" b="1" dirty="0" smtClean="0"/>
              <a:t>Organisatie:</a:t>
            </a:r>
            <a:endParaRPr lang="nl-NL" i="1" dirty="0"/>
          </a:p>
          <a:p>
            <a:pPr marL="192881" indent="-192881">
              <a:defRPr/>
            </a:pPr>
            <a:r>
              <a:rPr lang="nl-NL" dirty="0"/>
              <a:t>Er wordt aandacht besteed </a:t>
            </a:r>
            <a:r>
              <a:rPr lang="nl-NL" dirty="0" smtClean="0"/>
              <a:t>aan</a:t>
            </a:r>
            <a:r>
              <a:rPr lang="nl-NL" dirty="0" smtClean="0"/>
              <a:t>:</a:t>
            </a:r>
          </a:p>
          <a:p>
            <a:pPr marL="592931" lvl="1" indent="-192881">
              <a:defRPr/>
            </a:pPr>
            <a:r>
              <a:rPr lang="nl-NL" dirty="0"/>
              <a:t>B</a:t>
            </a:r>
            <a:r>
              <a:rPr lang="nl-NL" dirty="0" smtClean="0"/>
              <a:t>etrokkenen, </a:t>
            </a:r>
            <a:r>
              <a:rPr lang="nl-NL" dirty="0"/>
              <a:t>effectieve organisatie en samenwerking in de </a:t>
            </a:r>
            <a:r>
              <a:rPr lang="nl-NL" dirty="0" smtClean="0"/>
              <a:t>keten</a:t>
            </a:r>
          </a:p>
          <a:p>
            <a:pPr marL="592931" lvl="1" indent="-192881">
              <a:defRPr/>
            </a:pPr>
            <a:r>
              <a:rPr lang="nl-NL" dirty="0"/>
              <a:t>C</a:t>
            </a:r>
            <a:r>
              <a:rPr lang="nl-NL" dirty="0" smtClean="0"/>
              <a:t>ompetenties </a:t>
            </a:r>
          </a:p>
          <a:p>
            <a:pPr marL="592931" lvl="1" indent="-192881">
              <a:defRPr/>
            </a:pPr>
            <a:r>
              <a:rPr lang="nl-NL" dirty="0"/>
              <a:t>K</a:t>
            </a:r>
            <a:r>
              <a:rPr lang="nl-NL" dirty="0" smtClean="0"/>
              <a:t>waliteitsbeleid </a:t>
            </a:r>
          </a:p>
          <a:p>
            <a:pPr marL="592931" lvl="1" indent="-192881">
              <a:defRPr/>
            </a:pPr>
            <a:r>
              <a:rPr lang="nl-NL" dirty="0"/>
              <a:t>K</a:t>
            </a:r>
            <a:r>
              <a:rPr lang="nl-NL" dirty="0" smtClean="0"/>
              <a:t>osteneffectiviteit </a:t>
            </a:r>
            <a:r>
              <a:rPr lang="nl-NL" dirty="0"/>
              <a:t>en </a:t>
            </a:r>
            <a:r>
              <a:rPr lang="nl-NL" dirty="0" smtClean="0"/>
              <a:t>financiering</a:t>
            </a:r>
            <a:endParaRPr lang="nl-NL" dirty="0" smtClean="0"/>
          </a:p>
          <a:p>
            <a:pPr marL="192881" indent="-192881"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32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pPr marL="192881" indent="-192881">
              <a:defRPr/>
            </a:pPr>
            <a:r>
              <a:rPr lang="nl-NL" b="1" dirty="0" smtClean="0"/>
              <a:t>Organisatie:</a:t>
            </a:r>
            <a:endParaRPr lang="nl-NL" i="1" dirty="0"/>
          </a:p>
          <a:p>
            <a:pPr marL="192881" indent="-192881">
              <a:defRPr/>
            </a:pPr>
            <a:r>
              <a:rPr lang="nl-NL" dirty="0" smtClean="0"/>
              <a:t>Verdeeld naar locatie</a:t>
            </a:r>
            <a:r>
              <a:rPr lang="nl-NL" dirty="0" smtClean="0"/>
              <a:t>:</a:t>
            </a:r>
          </a:p>
          <a:p>
            <a:pPr marL="592931" lvl="1" indent="-192881">
              <a:defRPr/>
            </a:pPr>
            <a:r>
              <a:rPr lang="nl-NL" dirty="0" smtClean="0"/>
              <a:t>Thuis</a:t>
            </a:r>
          </a:p>
          <a:p>
            <a:pPr marL="592931" lvl="1" indent="-192881">
              <a:defRPr/>
            </a:pPr>
            <a:r>
              <a:rPr lang="nl-NL" dirty="0" smtClean="0"/>
              <a:t>Algemeen ziekenhuis</a:t>
            </a:r>
          </a:p>
          <a:p>
            <a:pPr marL="592931" lvl="1" indent="-192881">
              <a:defRPr/>
            </a:pPr>
            <a:r>
              <a:rPr lang="nl-NL" dirty="0" smtClean="0"/>
              <a:t>GGZ</a:t>
            </a:r>
          </a:p>
          <a:p>
            <a:pPr marL="592931" lvl="1" indent="-192881">
              <a:defRPr/>
            </a:pPr>
            <a:r>
              <a:rPr lang="nl-NL" dirty="0" smtClean="0"/>
              <a:t>V&amp;V</a:t>
            </a:r>
          </a:p>
          <a:p>
            <a:pPr marL="192881" indent="-192881"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78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pPr marL="192881" indent="-192881">
              <a:defRPr/>
            </a:pPr>
            <a:r>
              <a:rPr lang="nl-NL" dirty="0" smtClean="0"/>
              <a:t>Samenwerking in de keten is essentieel om een aantal doelstellingen te realiseren, die in de praktijk niet vanzelfsprekend blijken te zijn.</a:t>
            </a:r>
          </a:p>
          <a:p>
            <a:pPr marL="0" indent="0">
              <a:buNone/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prstClr val="black"/>
                </a:solidFill>
                <a:latin typeface="Verdana Italic"/>
                <a:cs typeface="Verdana Italic"/>
              </a:rPr>
              <a:t>&lt;</a:t>
            </a:r>
            <a:r>
              <a:rPr lang="nl-NL" dirty="0" err="1" smtClean="0">
                <a:solidFill>
                  <a:prstClr val="black"/>
                </a:solidFill>
                <a:latin typeface="Verdana Italic"/>
                <a:cs typeface="Verdana Italic"/>
              </a:rPr>
              <a:t>nr</a:t>
            </a:r>
            <a:r>
              <a:rPr lang="nl-NL" smtClean="0">
                <a:solidFill>
                  <a:prstClr val="black"/>
                </a:solidFill>
                <a:latin typeface="Verdana Italic"/>
                <a:cs typeface="Verdana Italic"/>
              </a:rPr>
              <a:t>&gt;</a:t>
            </a:r>
          </a:p>
          <a:p>
            <a:pPr>
              <a:defRPr/>
            </a:pPr>
            <a:endParaRPr lang="nl-NL" dirty="0">
              <a:solidFill>
                <a:prstClr val="black"/>
              </a:solidFill>
              <a:latin typeface="Verdana Italic"/>
              <a:cs typeface="Verdana Italic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39751" y="1412776"/>
            <a:ext cx="6408514" cy="4278146"/>
          </a:xfrm>
        </p:spPr>
        <p:txBody>
          <a:bodyPr/>
          <a:lstStyle/>
          <a:p>
            <a:r>
              <a:rPr lang="nl-NL" b="1" dirty="0" smtClean="0"/>
              <a:t>Doelstellingen:</a:t>
            </a:r>
          </a:p>
          <a:p>
            <a:r>
              <a:rPr lang="nl-NL" dirty="0" smtClean="0"/>
              <a:t>De </a:t>
            </a:r>
            <a:r>
              <a:rPr lang="nl-NL" dirty="0"/>
              <a:t>zorg(voorzieningen) moet(en) voor alle (kwetsbare) ouderen toegankelijk zijn; </a:t>
            </a:r>
          </a:p>
          <a:p>
            <a:r>
              <a:rPr lang="nl-NL" dirty="0" smtClean="0"/>
              <a:t>De </a:t>
            </a:r>
            <a:r>
              <a:rPr lang="nl-NL" dirty="0"/>
              <a:t>zorg(voorzieningen) moet(en) laagdrempelig zijn; </a:t>
            </a:r>
          </a:p>
          <a:p>
            <a:r>
              <a:rPr lang="nl-NL" dirty="0" smtClean="0"/>
              <a:t>Er </a:t>
            </a:r>
            <a:r>
              <a:rPr lang="nl-NL" dirty="0"/>
              <a:t>moet sprake zijn van continuïteit in de zorgverlening; </a:t>
            </a:r>
          </a:p>
          <a:p>
            <a:r>
              <a:rPr lang="nl-NL" dirty="0" smtClean="0"/>
              <a:t>Er </a:t>
            </a:r>
            <a:r>
              <a:rPr lang="nl-NL" dirty="0"/>
              <a:t>moet een duurzame visie en financiering zijn vanuit overheid en zorgverzekeraar. </a:t>
            </a:r>
          </a:p>
          <a:p>
            <a:pPr marL="0" indent="0">
              <a:buNone/>
              <a:defRPr/>
            </a:pPr>
            <a:endParaRPr lang="nl-NL" i="1" dirty="0" smtClean="0"/>
          </a:p>
          <a:p>
            <a:pPr marL="192881" indent="-192881">
              <a:defRPr/>
            </a:pPr>
            <a:endParaRPr lang="nl-NL" i="1" dirty="0"/>
          </a:p>
          <a:p>
            <a:pPr marL="192881" indent="-192881">
              <a:defRPr/>
            </a:pPr>
            <a:endParaRPr lang="nl-NL" i="1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1" y="6299166"/>
            <a:ext cx="1675791" cy="3854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78431"/>
          <a:stretch/>
        </p:blipFill>
        <p:spPr>
          <a:xfrm>
            <a:off x="7198215" y="0"/>
            <a:ext cx="2092187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Van het hart: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346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mbos presentatie_Ton laatste versi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w trimbos presentatie3.potx" id="{B2F7151A-AE10-4407-87E6-9B3EB6D77489}" vid="{A2E734E1-CD97-4B02-9EFB-9E3F94F27AAD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Trimbos presentatie</Template>
  <TotalTime>0</TotalTime>
  <Words>448</Words>
  <Application>Microsoft Office PowerPoint</Application>
  <PresentationFormat>Diavoorstelling (4:3)</PresentationFormat>
  <Paragraphs>89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Verdana</vt:lpstr>
      <vt:lpstr>Verdana Italic</vt:lpstr>
      <vt:lpstr>Trimbos presentatie_Ton laatste versie</vt:lpstr>
      <vt:lpstr>PowerPoint-presentatie</vt:lpstr>
      <vt:lpstr>Van het hart:</vt:lpstr>
      <vt:lpstr>Generieke Module Ouderen met psychische aandoeningen</vt:lpstr>
      <vt:lpstr>Van het hart:</vt:lpstr>
      <vt:lpstr>Van het hart:</vt:lpstr>
      <vt:lpstr>Van het hart:</vt:lpstr>
      <vt:lpstr>Van het hart:</vt:lpstr>
      <vt:lpstr>Van het hart:</vt:lpstr>
      <vt:lpstr>Van het hart:</vt:lpstr>
      <vt:lpstr>Van het hart:</vt:lpstr>
      <vt:lpstr>Van het hart:</vt:lpstr>
      <vt:lpstr>Van het hart:</vt:lpstr>
      <vt:lpstr>Van het hart:</vt:lpstr>
      <vt:lpstr>Van het hart:</vt:lpstr>
    </vt:vector>
  </TitlesOfParts>
  <Company>Trimbos instituut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Ceciel Heijkants</dc:creator>
  <cp:lastModifiedBy>Ceciel Heijkants</cp:lastModifiedBy>
  <cp:revision>1</cp:revision>
  <dcterms:created xsi:type="dcterms:W3CDTF">2017-11-14T16:36:27Z</dcterms:created>
  <dcterms:modified xsi:type="dcterms:W3CDTF">2017-11-14T16:37:26Z</dcterms:modified>
</cp:coreProperties>
</file>