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58"/>
  </p:notesMasterIdLst>
  <p:sldIdLst>
    <p:sldId id="271" r:id="rId6"/>
    <p:sldId id="302" r:id="rId7"/>
    <p:sldId id="303" r:id="rId8"/>
    <p:sldId id="363" r:id="rId9"/>
    <p:sldId id="352" r:id="rId10"/>
    <p:sldId id="351" r:id="rId11"/>
    <p:sldId id="345" r:id="rId12"/>
    <p:sldId id="344" r:id="rId13"/>
    <p:sldId id="343" r:id="rId14"/>
    <p:sldId id="353" r:id="rId15"/>
    <p:sldId id="330" r:id="rId16"/>
    <p:sldId id="326" r:id="rId17"/>
    <p:sldId id="327" r:id="rId18"/>
    <p:sldId id="304" r:id="rId19"/>
    <p:sldId id="322" r:id="rId20"/>
    <p:sldId id="323" r:id="rId21"/>
    <p:sldId id="324" r:id="rId22"/>
    <p:sldId id="325" r:id="rId23"/>
    <p:sldId id="355" r:id="rId24"/>
    <p:sldId id="328" r:id="rId25"/>
    <p:sldId id="331" r:id="rId26"/>
    <p:sldId id="357" r:id="rId27"/>
    <p:sldId id="356" r:id="rId28"/>
    <p:sldId id="329" r:id="rId29"/>
    <p:sldId id="341" r:id="rId30"/>
    <p:sldId id="358" r:id="rId31"/>
    <p:sldId id="342" r:id="rId32"/>
    <p:sldId id="361" r:id="rId33"/>
    <p:sldId id="365" r:id="rId34"/>
    <p:sldId id="364" r:id="rId35"/>
    <p:sldId id="362" r:id="rId36"/>
    <p:sldId id="333" r:id="rId37"/>
    <p:sldId id="334" r:id="rId38"/>
    <p:sldId id="335" r:id="rId39"/>
    <p:sldId id="332" r:id="rId40"/>
    <p:sldId id="336" r:id="rId41"/>
    <p:sldId id="337" r:id="rId42"/>
    <p:sldId id="293" r:id="rId43"/>
    <p:sldId id="292" r:id="rId44"/>
    <p:sldId id="338" r:id="rId45"/>
    <p:sldId id="339" r:id="rId46"/>
    <p:sldId id="340" r:id="rId47"/>
    <p:sldId id="275" r:id="rId48"/>
    <p:sldId id="348" r:id="rId49"/>
    <p:sldId id="346" r:id="rId50"/>
    <p:sldId id="347" r:id="rId51"/>
    <p:sldId id="349" r:id="rId52"/>
    <p:sldId id="354" r:id="rId53"/>
    <p:sldId id="350" r:id="rId54"/>
    <p:sldId id="306" r:id="rId55"/>
    <p:sldId id="366" r:id="rId56"/>
    <p:sldId id="296" r:id="rId57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7D3C998C-5E9B-4FD4-8986-A7CBDD5F22AE}">
          <p14:sldIdLst>
            <p14:sldId id="271"/>
            <p14:sldId id="302"/>
            <p14:sldId id="303"/>
            <p14:sldId id="363"/>
            <p14:sldId id="352"/>
            <p14:sldId id="351"/>
            <p14:sldId id="345"/>
            <p14:sldId id="344"/>
            <p14:sldId id="343"/>
            <p14:sldId id="353"/>
            <p14:sldId id="330"/>
            <p14:sldId id="326"/>
            <p14:sldId id="327"/>
            <p14:sldId id="304"/>
            <p14:sldId id="322"/>
            <p14:sldId id="323"/>
            <p14:sldId id="324"/>
            <p14:sldId id="325"/>
            <p14:sldId id="355"/>
            <p14:sldId id="328"/>
            <p14:sldId id="331"/>
            <p14:sldId id="357"/>
            <p14:sldId id="356"/>
            <p14:sldId id="329"/>
            <p14:sldId id="341"/>
            <p14:sldId id="358"/>
            <p14:sldId id="342"/>
            <p14:sldId id="361"/>
            <p14:sldId id="365"/>
            <p14:sldId id="364"/>
            <p14:sldId id="362"/>
            <p14:sldId id="333"/>
            <p14:sldId id="334"/>
            <p14:sldId id="335"/>
            <p14:sldId id="332"/>
            <p14:sldId id="336"/>
            <p14:sldId id="337"/>
            <p14:sldId id="293"/>
            <p14:sldId id="292"/>
            <p14:sldId id="338"/>
            <p14:sldId id="339"/>
            <p14:sldId id="340"/>
            <p14:sldId id="275"/>
            <p14:sldId id="348"/>
            <p14:sldId id="346"/>
            <p14:sldId id="347"/>
            <p14:sldId id="349"/>
            <p14:sldId id="354"/>
            <p14:sldId id="350"/>
            <p14:sldId id="306"/>
            <p14:sldId id="366"/>
          </p14:sldIdLst>
        </p14:section>
        <p14:section name="Naamloze sectie" id="{B78A74BD-F2B9-426C-BFBD-F542AE131750}">
          <p14:sldIdLst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1773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94595" autoAdjust="0"/>
  </p:normalViewPr>
  <p:slideViewPr>
    <p:cSldViewPr>
      <p:cViewPr varScale="1">
        <p:scale>
          <a:sx n="79" d="100"/>
          <a:sy n="79" d="100"/>
        </p:scale>
        <p:origin x="142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F0586-586E-4D15-AB04-B2A2DBB52C0A}" type="datetimeFigureOut">
              <a:rPr lang="nl-NL" smtClean="0"/>
              <a:t>1-11-2018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4A99E-0E0A-44F2-8248-C2A714EA7E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717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 schaal invullen!!! BPS kenmerken zie VERS schaal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4A99E-0E0A-44F2-8248-C2A714EA7E4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77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de VERS schaal uitreiken en in laten vullen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94A99E-0E0A-44F2-8248-C2A714EA7E45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31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42A94-FA33-45FC-B9CB-44214B2BC53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6572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B8F89-41F9-4858-B435-C205FD77DF6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02985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77282-A838-48B0-94BB-7A323092F2B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6571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58B0E-0AF2-42B2-9093-459B728A846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5239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52E1C-31A5-4701-ACF1-975811DC136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953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3297B-B1EC-48D1-A430-92B2A371CDE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064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EDF9C-C0FE-4659-B88D-AD93F4691A8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56050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5834F-2A98-4B38-BACE-C04F4E2A8E1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3952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DFFFF-304B-46F6-B9CB-C4FEC4C2944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5675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BA2B-F3D7-4DC5-AF29-2DDC56BD913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44808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7FD1A-44E4-4F15-81D2-C1DAD186F38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66746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24177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5777B5A-F749-4E91-A5EB-473307244C4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1031" name="Picture 7" descr="Logo_GGZBB_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338888"/>
            <a:ext cx="18732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1773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1773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1773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1773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1773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1773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1773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1773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41773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E3722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E3722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E3722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E3722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3722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3722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3722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3722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37222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328592"/>
          </a:xfrm>
        </p:spPr>
        <p:txBody>
          <a:bodyPr/>
          <a:lstStyle/>
          <a:p>
            <a:r>
              <a:rPr lang="nl-NL" sz="6000" b="1" dirty="0"/>
              <a:t>VERS bij </a:t>
            </a:r>
            <a:r>
              <a:rPr lang="nl-NL" sz="6000" b="1" dirty="0">
                <a:cs typeface="Arial"/>
              </a:rPr>
              <a:t>Senioren</a:t>
            </a:r>
            <a:br>
              <a:rPr lang="nl-NL" dirty="0">
                <a:cs typeface="Arial"/>
              </a:rPr>
            </a:br>
            <a:br>
              <a:rPr lang="nl-NL" dirty="0">
                <a:cs typeface="Arial"/>
              </a:rPr>
            </a:br>
            <a:r>
              <a:rPr lang="nl-NL" dirty="0"/>
              <a:t> </a:t>
            </a:r>
            <a:br>
              <a:rPr lang="nl-NL" dirty="0">
                <a:cs typeface="Arial"/>
              </a:rPr>
            </a:br>
            <a:endParaRPr lang="nl-NL" dirty="0">
              <a:cs typeface="Arial"/>
            </a:endParaRP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42F8EE04-B4BE-47ED-97D5-ED60BFF7D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80" y="6080125"/>
            <a:ext cx="62039" cy="46038"/>
          </a:xfrm>
        </p:spPr>
      </p:pic>
      <p:pic>
        <p:nvPicPr>
          <p:cNvPr id="7" name="Afbeelding 7" descr="Afbeelding met illustratie&#10;&#10;Beschrijving is gegenereerd met hoge betrouwbaarheid">
            <a:extLst>
              <a:ext uri="{FF2B5EF4-FFF2-40B4-BE49-F238E27FC236}">
                <a16:creationId xmlns:a16="http://schemas.microsoft.com/office/drawing/2014/main" id="{5399BBB2-5BD6-4BE9-A205-B641B815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737" y="2564903"/>
            <a:ext cx="2857500" cy="2555576"/>
          </a:xfrm>
          <a:prstGeom prst="rect">
            <a:avLst/>
          </a:prstGeom>
        </p:spPr>
      </p:pic>
      <p:pic>
        <p:nvPicPr>
          <p:cNvPr id="10" name="Afbeelding 10" descr="Afbeelding met illustratie&#10;&#10;Beschrijving is gegenereerd met hoge betrouwbaarheid">
            <a:extLst>
              <a:ext uri="{FF2B5EF4-FFF2-40B4-BE49-F238E27FC236}">
                <a16:creationId xmlns:a16="http://schemas.microsoft.com/office/drawing/2014/main" id="{114129F2-F614-4F64-A289-FB1B904CA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62" y="2847329"/>
            <a:ext cx="2286000" cy="19907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552" y="2996952"/>
            <a:ext cx="2492894" cy="341653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B21CCBC-D6E9-45B8-BFD7-7DBBE8FFF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4526508"/>
            <a:ext cx="1638529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14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63" t="14951" r="24544" b="5499"/>
          <a:stretch/>
        </p:blipFill>
        <p:spPr>
          <a:xfrm>
            <a:off x="251520" y="208112"/>
            <a:ext cx="8640960" cy="6624736"/>
          </a:xfrm>
          <a:prstGeom prst="rect">
            <a:avLst/>
          </a:prstGeom>
        </p:spPr>
      </p:pic>
      <p:sp>
        <p:nvSpPr>
          <p:cNvPr id="3" name="PIJL-OMLAAG 2"/>
          <p:cNvSpPr/>
          <p:nvPr/>
        </p:nvSpPr>
        <p:spPr>
          <a:xfrm>
            <a:off x="991699" y="5228186"/>
            <a:ext cx="818482" cy="14401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276872"/>
            <a:ext cx="2548349" cy="231058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5243399"/>
            <a:ext cx="877900" cy="1469263"/>
          </a:xfrm>
          <a:prstGeom prst="rect">
            <a:avLst/>
          </a:prstGeom>
        </p:spPr>
      </p:pic>
      <p:sp>
        <p:nvSpPr>
          <p:cNvPr id="7" name="PIJL-OMLAAG 6"/>
          <p:cNvSpPr/>
          <p:nvPr/>
        </p:nvSpPr>
        <p:spPr>
          <a:xfrm>
            <a:off x="6941969" y="5229200"/>
            <a:ext cx="818482" cy="14401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501" y="5243399"/>
            <a:ext cx="877900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0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pic>
        <p:nvPicPr>
          <p:cNvPr id="2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430" y="1600200"/>
            <a:ext cx="514313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8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Fysiologische veranderingen van emotionele reactiviteit: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Posterior-</a:t>
            </a:r>
            <a:r>
              <a:rPr lang="nl-NL" dirty="0" err="1"/>
              <a:t>anterior</a:t>
            </a:r>
            <a:r>
              <a:rPr lang="nl-NL" dirty="0"/>
              <a:t> shift:</a:t>
            </a:r>
          </a:p>
          <a:p>
            <a:pPr marL="914400" lvl="2" indent="0">
              <a:buNone/>
            </a:pPr>
            <a:r>
              <a:rPr lang="nl-NL" sz="2000" dirty="0"/>
              <a:t>Meer activiteit prefrontaal en minder mediaal en temporaal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Relatieve toename bloeddruk versus afname hartslag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HPA-as: lager maar langer hoog cortisol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lvl="1" indent="0" algn="ctr">
              <a:buNone/>
            </a:pPr>
            <a:r>
              <a:rPr lang="en-GB" sz="2000" dirty="0"/>
              <a:t>(</a:t>
            </a:r>
            <a:r>
              <a:rPr lang="en-GB" sz="2000" dirty="0" err="1"/>
              <a:t>Lantrip</a:t>
            </a:r>
            <a:r>
              <a:rPr lang="en-GB" sz="2000" dirty="0"/>
              <a:t> &amp; Huang, 2017)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054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Fysiologische afname emotionele reactiviteit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Subjectief worden emoties even sterk beleefd </a:t>
            </a:r>
            <a:r>
              <a:rPr lang="nl-NL" sz="2000" dirty="0"/>
              <a:t>(</a:t>
            </a:r>
            <a:r>
              <a:rPr lang="nl-NL" sz="2000" dirty="0" err="1"/>
              <a:t>Levenson</a:t>
            </a:r>
            <a:r>
              <a:rPr lang="nl-NL" sz="2000" dirty="0"/>
              <a:t> e.a., 1994; </a:t>
            </a:r>
            <a:r>
              <a:rPr lang="nl-NL" sz="2000" dirty="0" err="1"/>
              <a:t>Magai</a:t>
            </a:r>
            <a:r>
              <a:rPr lang="nl-NL" sz="2000" dirty="0"/>
              <a:t> e.a., 2006)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fysiologische</a:t>
            </a:r>
            <a:r>
              <a:rPr lang="en-US" dirty="0"/>
              <a:t> arousal, </a:t>
            </a:r>
            <a:r>
              <a:rPr lang="en-US" dirty="0" err="1"/>
              <a:t>ervaren</a:t>
            </a:r>
            <a:r>
              <a:rPr lang="en-US" dirty="0"/>
              <a:t> </a:t>
            </a:r>
            <a:r>
              <a:rPr lang="en-US" dirty="0" err="1"/>
              <a:t>ouderen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negatieve</a:t>
            </a:r>
            <a:r>
              <a:rPr lang="en-US" dirty="0"/>
              <a:t> </a:t>
            </a:r>
            <a:r>
              <a:rPr lang="en-US" dirty="0" err="1"/>
              <a:t>emoties</a:t>
            </a:r>
            <a:r>
              <a:rPr lang="en-US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Kunzmann</a:t>
            </a:r>
            <a:r>
              <a:rPr lang="en-US" sz="2000" dirty="0"/>
              <a:t> &amp; </a:t>
            </a:r>
            <a:r>
              <a:rPr lang="en-US" sz="2000" dirty="0" err="1"/>
              <a:t>Grühn</a:t>
            </a:r>
            <a:r>
              <a:rPr lang="en-US" sz="2000" dirty="0"/>
              <a:t>, 2005)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7394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800" dirty="0" err="1"/>
              <a:t>Socioemotional</a:t>
            </a:r>
            <a:r>
              <a:rPr lang="nl-NL" sz="2800" dirty="0"/>
              <a:t> </a:t>
            </a:r>
            <a:r>
              <a:rPr lang="nl-NL" sz="2800" dirty="0" err="1"/>
              <a:t>selectivity</a:t>
            </a:r>
            <a:r>
              <a:rPr lang="nl-NL" sz="2800" dirty="0"/>
              <a:t> </a:t>
            </a:r>
            <a:r>
              <a:rPr lang="nl-NL" sz="2800" dirty="0" err="1"/>
              <a:t>theory</a:t>
            </a:r>
            <a:r>
              <a:rPr lang="nl-NL" sz="2800" dirty="0"/>
              <a:t>:</a:t>
            </a:r>
          </a:p>
          <a:p>
            <a:pPr lvl="1"/>
            <a:r>
              <a:rPr lang="nl-NL" sz="2000" dirty="0"/>
              <a:t>Emotionele doelen worden belangrijker</a:t>
            </a:r>
          </a:p>
          <a:p>
            <a:pPr lvl="1"/>
            <a:r>
              <a:rPr lang="nl-NL" sz="2000" dirty="0"/>
              <a:t>Effectieve vorm van </a:t>
            </a:r>
            <a:r>
              <a:rPr lang="nl-NL" sz="2000" dirty="0" err="1"/>
              <a:t>antecendente</a:t>
            </a:r>
            <a:r>
              <a:rPr lang="nl-NL" sz="2000" dirty="0"/>
              <a:t> emotieregulatie </a:t>
            </a:r>
            <a:r>
              <a:rPr lang="nl-NL" sz="1800" dirty="0"/>
              <a:t>(Charles &amp; </a:t>
            </a:r>
            <a:r>
              <a:rPr lang="nl-NL" sz="1800" dirty="0" err="1"/>
              <a:t>Carstensen</a:t>
            </a:r>
            <a:r>
              <a:rPr lang="nl-NL" sz="1800" dirty="0"/>
              <a:t>, 2015)</a:t>
            </a:r>
          </a:p>
          <a:p>
            <a:pPr lvl="1"/>
            <a:endParaRPr lang="nl-NL" sz="2400" dirty="0"/>
          </a:p>
          <a:p>
            <a:r>
              <a:rPr lang="nl-NL" sz="2800" dirty="0" err="1"/>
              <a:t>Selection</a:t>
            </a:r>
            <a:r>
              <a:rPr lang="nl-NL" sz="2800" dirty="0"/>
              <a:t>, </a:t>
            </a:r>
            <a:r>
              <a:rPr lang="nl-NL" sz="2800" dirty="0" err="1"/>
              <a:t>Optimisation</a:t>
            </a:r>
            <a:r>
              <a:rPr lang="nl-NL" sz="2800" dirty="0"/>
              <a:t> </a:t>
            </a:r>
            <a:r>
              <a:rPr lang="nl-NL" sz="2800" dirty="0" err="1"/>
              <a:t>with</a:t>
            </a:r>
            <a:r>
              <a:rPr lang="nl-NL" sz="2800" dirty="0"/>
              <a:t> </a:t>
            </a:r>
            <a:r>
              <a:rPr lang="nl-NL" sz="2800" dirty="0" err="1"/>
              <a:t>Compensation</a:t>
            </a:r>
            <a:r>
              <a:rPr lang="nl-NL" sz="2800" dirty="0"/>
              <a:t> </a:t>
            </a:r>
            <a:r>
              <a:rPr lang="nl-NL" sz="1800" dirty="0"/>
              <a:t>(Baltes, 1997):</a:t>
            </a:r>
          </a:p>
          <a:p>
            <a:pPr lvl="1"/>
            <a:r>
              <a:rPr lang="nl-NL" sz="2000" dirty="0"/>
              <a:t>Bewust aanpassen om belangrijke rollen &amp;  doelen vol te houden</a:t>
            </a:r>
          </a:p>
          <a:p>
            <a:endParaRPr lang="nl-NL" sz="1800" dirty="0"/>
          </a:p>
          <a:p>
            <a:r>
              <a:rPr lang="nl-NL" sz="2800" dirty="0" err="1"/>
              <a:t>Strength</a:t>
            </a:r>
            <a:r>
              <a:rPr lang="nl-NL" sz="2800" dirty="0"/>
              <a:t> And </a:t>
            </a:r>
            <a:r>
              <a:rPr lang="nl-NL" sz="2800" dirty="0" err="1"/>
              <a:t>Vulnerability</a:t>
            </a:r>
            <a:r>
              <a:rPr lang="nl-NL" sz="2800" dirty="0"/>
              <a:t> Integration </a:t>
            </a:r>
            <a:r>
              <a:rPr lang="nl-NL" sz="1800" dirty="0"/>
              <a:t>(Charles, 2010)</a:t>
            </a:r>
            <a:endParaRPr lang="nl-NL" sz="2800" dirty="0"/>
          </a:p>
          <a:p>
            <a:pPr marL="0" indent="0" algn="ctr">
              <a:buNone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843834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/>
              <a:t>Artur Rubinstein</a:t>
            </a:r>
          </a:p>
        </p:txBody>
      </p:sp>
      <p:pic>
        <p:nvPicPr>
          <p:cNvPr id="132099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24100"/>
            <a:ext cx="4038600" cy="3078163"/>
          </a:xfrm>
        </p:spPr>
      </p:pic>
      <p:sp>
        <p:nvSpPr>
          <p:cNvPr id="132100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4648200" y="2324100"/>
            <a:ext cx="4038600" cy="3802063"/>
          </a:xfrm>
        </p:spPr>
        <p:txBody>
          <a:bodyPr/>
          <a:lstStyle/>
          <a:p>
            <a:pPr marL="514350" indent="-514350">
              <a:buFontTx/>
              <a:buAutoNum type="arabicParenR"/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41255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/>
              <a:t>Artur Rubinstein</a:t>
            </a:r>
          </a:p>
        </p:txBody>
      </p:sp>
      <p:pic>
        <p:nvPicPr>
          <p:cNvPr id="133123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24100"/>
            <a:ext cx="4038600" cy="3078163"/>
          </a:xfrm>
        </p:spPr>
      </p:pic>
      <p:sp>
        <p:nvSpPr>
          <p:cNvPr id="133124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4648200" y="2324100"/>
            <a:ext cx="4038600" cy="3802063"/>
          </a:xfrm>
        </p:spPr>
        <p:txBody>
          <a:bodyPr/>
          <a:lstStyle/>
          <a:p>
            <a:pPr marL="514350" indent="-514350">
              <a:buFontTx/>
              <a:buAutoNum type="arabicParenR"/>
            </a:pPr>
            <a:r>
              <a:rPr lang="nl-NL" altLang="nl-NL"/>
              <a:t>Beperkt repertoire</a:t>
            </a:r>
          </a:p>
          <a:p>
            <a:pPr marL="514350" indent="-514350">
              <a:buFontTx/>
              <a:buAutoNum type="arabicParenR"/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23442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/>
              <a:t>Artur Rubinstein</a:t>
            </a:r>
          </a:p>
        </p:txBody>
      </p:sp>
      <p:pic>
        <p:nvPicPr>
          <p:cNvPr id="134147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24100"/>
            <a:ext cx="4038600" cy="3078163"/>
          </a:xfrm>
        </p:spPr>
      </p:pic>
      <p:sp>
        <p:nvSpPr>
          <p:cNvPr id="134148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4648200" y="2324100"/>
            <a:ext cx="4038600" cy="3802063"/>
          </a:xfrm>
        </p:spPr>
        <p:txBody>
          <a:bodyPr/>
          <a:lstStyle/>
          <a:p>
            <a:pPr marL="514350" indent="-514350">
              <a:buFontTx/>
              <a:buAutoNum type="arabicParenR"/>
            </a:pPr>
            <a:r>
              <a:rPr lang="nl-NL" altLang="nl-NL"/>
              <a:t>Beperkt repertoire</a:t>
            </a:r>
          </a:p>
          <a:p>
            <a:pPr marL="514350" indent="-514350">
              <a:buFontTx/>
              <a:buAutoNum type="arabicParenR"/>
            </a:pPr>
            <a:r>
              <a:rPr lang="nl-NL" altLang="nl-NL"/>
              <a:t>Meer oefenen</a:t>
            </a:r>
          </a:p>
          <a:p>
            <a:pPr marL="514350" indent="-514350">
              <a:buFontTx/>
              <a:buAutoNum type="arabicParenR"/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3002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b="1"/>
              <a:t>Artur Rubinstein</a:t>
            </a:r>
          </a:p>
        </p:txBody>
      </p:sp>
      <p:pic>
        <p:nvPicPr>
          <p:cNvPr id="135171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24100"/>
            <a:ext cx="4038600" cy="3078163"/>
          </a:xfrm>
        </p:spPr>
      </p:pic>
      <p:sp>
        <p:nvSpPr>
          <p:cNvPr id="135172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4648200" y="2324100"/>
            <a:ext cx="4038600" cy="3802063"/>
          </a:xfrm>
        </p:spPr>
        <p:txBody>
          <a:bodyPr/>
          <a:lstStyle/>
          <a:p>
            <a:pPr marL="514350" indent="-514350">
              <a:buFontTx/>
              <a:buAutoNum type="arabicParenR"/>
            </a:pPr>
            <a:r>
              <a:rPr lang="nl-NL" altLang="nl-NL"/>
              <a:t>Beperkt repertoire</a:t>
            </a:r>
          </a:p>
          <a:p>
            <a:pPr marL="514350" indent="-514350">
              <a:buFontTx/>
              <a:buAutoNum type="arabicParenR"/>
            </a:pPr>
            <a:r>
              <a:rPr lang="nl-NL" altLang="nl-NL"/>
              <a:t>Meer oefenen</a:t>
            </a:r>
          </a:p>
          <a:p>
            <a:pPr marL="514350" indent="-514350">
              <a:buFontTx/>
              <a:buAutoNum type="arabicParenR"/>
            </a:pPr>
            <a:r>
              <a:rPr lang="nl-NL" altLang="nl-NL"/>
              <a:t>Langzame stukken extra langzaam spelen</a:t>
            </a:r>
          </a:p>
          <a:p>
            <a:pPr marL="514350" indent="-514350">
              <a:buFontTx/>
              <a:buAutoNum type="arabicParenR"/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30104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“</a:t>
            </a:r>
            <a:r>
              <a:rPr lang="nl-NL" dirty="0" err="1"/>
              <a:t>Positivity</a:t>
            </a:r>
            <a:r>
              <a:rPr lang="nl-NL" dirty="0"/>
              <a:t> effect”: aandacht minder op negatieve en meer op positieve stimuli</a:t>
            </a:r>
          </a:p>
        </p:txBody>
      </p:sp>
    </p:spTree>
    <p:extLst>
      <p:ext uri="{BB962C8B-B14F-4D97-AF65-F5344CB8AC3E}">
        <p14:creationId xmlns:p14="http://schemas.microsoft.com/office/powerpoint/2010/main" val="2990515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67544" y="11423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cs typeface="Arial"/>
              </a:rPr>
              <a:t>Arjan Videler</a:t>
            </a:r>
            <a:br>
              <a:rPr lang="nl-NL" dirty="0">
                <a:cs typeface="Arial"/>
              </a:rPr>
            </a:br>
            <a:r>
              <a:rPr lang="nl-NL" dirty="0">
                <a:cs typeface="Arial"/>
              </a:rPr>
              <a:t>Wim van Ravesteijn</a:t>
            </a:r>
            <a:br>
              <a:rPr lang="nl-NL" dirty="0">
                <a:cs typeface="Arial"/>
              </a:rPr>
            </a:br>
            <a:r>
              <a:rPr lang="nl-NL" dirty="0">
                <a:cs typeface="Arial"/>
              </a:rPr>
              <a:t>Machteld Ouwens</a:t>
            </a:r>
            <a:br>
              <a:rPr lang="nl-NL" dirty="0">
                <a:cs typeface="Arial"/>
              </a:rPr>
            </a:br>
            <a:r>
              <a:rPr lang="nl-NL" dirty="0">
                <a:cs typeface="Arial"/>
              </a:rPr>
              <a:t>Gonda de Bruijn</a:t>
            </a:r>
            <a:br>
              <a:rPr lang="nl-NL" dirty="0">
                <a:cs typeface="Arial"/>
              </a:rPr>
            </a:br>
            <a:br>
              <a:rPr lang="nl-NL" dirty="0">
                <a:cs typeface="Arial"/>
              </a:rPr>
            </a:br>
            <a:r>
              <a:rPr lang="nl-NL" sz="4800" b="1" dirty="0">
                <a:solidFill>
                  <a:srgbClr val="002060"/>
                </a:solidFill>
                <a:cs typeface="Arial"/>
              </a:rPr>
              <a:t>PersonaCura</a:t>
            </a:r>
          </a:p>
          <a:p>
            <a:pPr marL="0" lvl="0" indent="0">
              <a:buNone/>
            </a:pPr>
            <a:r>
              <a:rPr lang="nl-NL" sz="2000" b="1" dirty="0">
                <a:solidFill>
                  <a:srgbClr val="002060"/>
                </a:solidFill>
              </a:rPr>
              <a:t>Expertisecentrum voor </a:t>
            </a:r>
          </a:p>
          <a:p>
            <a:pPr marL="0" lvl="0" indent="0">
              <a:buNone/>
            </a:pPr>
            <a:r>
              <a:rPr lang="nl-NL" sz="2000" b="1" dirty="0">
                <a:solidFill>
                  <a:srgbClr val="002060"/>
                </a:solidFill>
              </a:rPr>
              <a:t>persoonlijkheidsproblematiek &amp; </a:t>
            </a:r>
          </a:p>
          <a:p>
            <a:pPr marL="0" lvl="0" indent="0">
              <a:buNone/>
            </a:pPr>
            <a:r>
              <a:rPr lang="nl-NL" sz="2000" b="1" dirty="0">
                <a:solidFill>
                  <a:srgbClr val="002060"/>
                </a:solidFill>
              </a:rPr>
              <a:t>autismespectrumstoornissen</a:t>
            </a:r>
          </a:p>
          <a:p>
            <a:pPr marL="0" lvl="0" indent="0">
              <a:buNone/>
            </a:pPr>
            <a:r>
              <a:rPr lang="nl-NL" sz="2000" b="1" dirty="0">
                <a:solidFill>
                  <a:srgbClr val="002060"/>
                </a:solidFill>
              </a:rPr>
              <a:t>bij senioren </a:t>
            </a:r>
          </a:p>
          <a:p>
            <a:pPr marL="0" indent="0">
              <a:buNone/>
            </a:pPr>
            <a:endParaRPr lang="nl-NL" sz="4800" b="1" dirty="0">
              <a:solidFill>
                <a:srgbClr val="002060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663" y="355650"/>
            <a:ext cx="2366798" cy="158575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63" y="5013176"/>
            <a:ext cx="2369840" cy="157890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478" y="2184248"/>
            <a:ext cx="1693168" cy="244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6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Emotieregulatie verbetert met de leeftijd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056" y="3356992"/>
            <a:ext cx="2801888" cy="2465661"/>
          </a:xfrm>
          <a:prstGeom prst="rect">
            <a:avLst/>
          </a:prstGeom>
        </p:spPr>
      </p:pic>
      <p:pic>
        <p:nvPicPr>
          <p:cNvPr id="5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53483"/>
            <a:ext cx="2088233" cy="210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074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Maar: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631682"/>
            <a:ext cx="2804403" cy="24629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010" y="2811529"/>
            <a:ext cx="208501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10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Maar: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Bij onvermijdelijke negatieve stimuli hebben ouderen meer negatieve emoties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863181"/>
            <a:ext cx="2804403" cy="24629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4014951"/>
            <a:ext cx="208501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01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Maar: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Bij onvermijdelijke negatieve stimuli hebben ouderen meer negatieve emoties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Hoog neuroticisme: geen </a:t>
            </a:r>
            <a:r>
              <a:rPr lang="nl-NL" dirty="0" err="1">
                <a:solidFill>
                  <a:srgbClr val="FF0000"/>
                </a:solidFill>
              </a:rPr>
              <a:t>positiviteitseffect</a:t>
            </a:r>
            <a:r>
              <a:rPr lang="nl-NL" dirty="0">
                <a:solidFill>
                  <a:srgbClr val="FF0000"/>
                </a:solidFill>
              </a:rPr>
              <a:t> bij ouderen!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3863181"/>
            <a:ext cx="2804403" cy="24629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4014951"/>
            <a:ext cx="208501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0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/>
              <a:t>Emotieregulatie &amp; veroudering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Maar: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Bij onvermijdelijke negatieve stimuli hebben ouderen meer negatieve emoties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Hoog neuroticisme: geen </a:t>
            </a:r>
            <a:r>
              <a:rPr lang="nl-NL" dirty="0" err="1">
                <a:solidFill>
                  <a:srgbClr val="FF0000"/>
                </a:solidFill>
              </a:rPr>
              <a:t>positiviteitseffect</a:t>
            </a:r>
            <a:r>
              <a:rPr lang="nl-NL" dirty="0">
                <a:solidFill>
                  <a:srgbClr val="FF0000"/>
                </a:solidFill>
              </a:rPr>
              <a:t> bij ouderen!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FF0000"/>
                </a:solidFill>
              </a:rPr>
              <a:t>Neurocognitief lijden </a:t>
            </a:r>
          </a:p>
          <a:p>
            <a:pPr marL="457200" lvl="1" indent="0">
              <a:buNone/>
            </a:pPr>
            <a:r>
              <a:rPr lang="nl-NL" dirty="0">
                <a:solidFill>
                  <a:srgbClr val="FF0000"/>
                </a:solidFill>
              </a:rPr>
              <a:t>	verslechtering emotieregulatie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953" y="4221087"/>
            <a:ext cx="2804403" cy="24629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160" y="4400935"/>
            <a:ext cx="208501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80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 err="1"/>
              <a:t>Emotieregulatie</a:t>
            </a:r>
            <a:r>
              <a:rPr lang="en-GB" sz="4000" b="1" dirty="0"/>
              <a:t> &amp; </a:t>
            </a:r>
            <a:r>
              <a:rPr lang="en-GB" sz="4000" b="1" dirty="0" err="1"/>
              <a:t>veroudering</a:t>
            </a:r>
            <a:endParaRPr lang="nl-NL" sz="4000" b="1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err="1">
                <a:solidFill>
                  <a:srgbClr val="FF0000"/>
                </a:solidFill>
              </a:rPr>
              <a:t>Emotiedysregulatie</a:t>
            </a:r>
            <a:r>
              <a:rPr lang="en-GB" sz="2800" dirty="0">
                <a:solidFill>
                  <a:srgbClr val="FF0000"/>
                </a:solidFill>
              </a:rPr>
              <a:t> = mediator </a:t>
            </a:r>
            <a:r>
              <a:rPr lang="en-GB" sz="2800" dirty="0" err="1">
                <a:solidFill>
                  <a:srgbClr val="FF0000"/>
                </a:solidFill>
              </a:rPr>
              <a:t>bij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rgbClr val="FF0000"/>
                </a:solidFill>
              </a:rPr>
              <a:t>ouderen</a:t>
            </a:r>
            <a:r>
              <a:rPr lang="en-GB" sz="2800" dirty="0">
                <a:solidFill>
                  <a:srgbClr val="FF0000"/>
                </a:solidFill>
              </a:rPr>
              <a:t> </a:t>
            </a:r>
            <a:r>
              <a:rPr lang="en-GB" sz="2800" dirty="0" err="1">
                <a:solidFill>
                  <a:srgbClr val="FF0000"/>
                </a:solidFill>
              </a:rPr>
              <a:t>voor</a:t>
            </a:r>
            <a:r>
              <a:rPr lang="en-GB" sz="2800" dirty="0">
                <a:solidFill>
                  <a:srgbClr val="FF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en-GB" sz="2400" dirty="0" err="1">
                <a:solidFill>
                  <a:srgbClr val="FF0000"/>
                </a:solidFill>
              </a:rPr>
              <a:t>Cardiovasculaire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aandoeningen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GB" sz="2400" dirty="0" err="1">
                <a:solidFill>
                  <a:srgbClr val="FF0000"/>
                </a:solidFill>
              </a:rPr>
              <a:t>Artritis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Type II diabetes</a:t>
            </a:r>
          </a:p>
          <a:p>
            <a:pPr marL="457200" lvl="1" indent="0">
              <a:buNone/>
            </a:pPr>
            <a:r>
              <a:rPr lang="en-GB" sz="2400" dirty="0" err="1">
                <a:solidFill>
                  <a:srgbClr val="FF0000"/>
                </a:solidFill>
              </a:rPr>
              <a:t>Osteoporose</a:t>
            </a:r>
            <a:endParaRPr lang="en-GB" sz="2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GB" sz="2400" dirty="0" err="1">
                <a:solidFill>
                  <a:srgbClr val="FF0000"/>
                </a:solidFill>
              </a:rPr>
              <a:t>Kanker</a:t>
            </a:r>
            <a:endParaRPr lang="en-GB" sz="2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Alzheimer</a:t>
            </a:r>
          </a:p>
          <a:p>
            <a:pPr marL="457200" lvl="1" indent="0">
              <a:buNone/>
            </a:pPr>
            <a:r>
              <a:rPr lang="en-GB" sz="2400" dirty="0" err="1">
                <a:solidFill>
                  <a:srgbClr val="FF0000"/>
                </a:solidFill>
              </a:rPr>
              <a:t>Frailtu</a:t>
            </a:r>
            <a:endParaRPr lang="en-GB" sz="2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GB" sz="2400" dirty="0" err="1">
                <a:solidFill>
                  <a:srgbClr val="FF0000"/>
                </a:solidFill>
              </a:rPr>
              <a:t>Functionele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  <a:r>
              <a:rPr lang="en-GB" sz="2400" dirty="0" err="1">
                <a:solidFill>
                  <a:srgbClr val="FF0000"/>
                </a:solidFill>
              </a:rPr>
              <a:t>achteruitgang</a:t>
            </a:r>
            <a:endParaRPr lang="en-GB" sz="24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(Crowell, </a:t>
            </a:r>
            <a:r>
              <a:rPr lang="en-US" sz="1600" dirty="0" err="1">
                <a:solidFill>
                  <a:srgbClr val="FF0000"/>
                </a:solidFill>
              </a:rPr>
              <a:t>Puzia</a:t>
            </a:r>
            <a:r>
              <a:rPr lang="en-US" sz="1600" dirty="0">
                <a:solidFill>
                  <a:srgbClr val="FF0000"/>
                </a:solidFill>
              </a:rPr>
              <a:t> &amp; </a:t>
            </a:r>
            <a:r>
              <a:rPr lang="en-US" sz="1600" dirty="0" err="1">
                <a:solidFill>
                  <a:srgbClr val="FF0000"/>
                </a:solidFill>
              </a:rPr>
              <a:t>Yaptangco</a:t>
            </a:r>
            <a:r>
              <a:rPr lang="en-US" sz="1600" dirty="0">
                <a:solidFill>
                  <a:srgbClr val="FF0000"/>
                </a:solidFill>
              </a:rPr>
              <a:t>, 2015)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021" y="4014951"/>
            <a:ext cx="2804403" cy="24629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4053498"/>
            <a:ext cx="2085013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17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Emotieregulatieproblematiek</a:t>
            </a:r>
            <a:br>
              <a:rPr lang="en-GB" b="1" dirty="0"/>
            </a:br>
            <a:r>
              <a:rPr lang="en-GB" b="1" dirty="0" err="1"/>
              <a:t>bestaat</a:t>
            </a:r>
            <a:r>
              <a:rPr lang="en-GB" b="1" dirty="0"/>
              <a:t> </a:t>
            </a:r>
            <a:r>
              <a:rPr lang="en-GB" b="1" dirty="0" err="1"/>
              <a:t>bij</a:t>
            </a:r>
            <a:r>
              <a:rPr lang="en-GB" b="1" dirty="0"/>
              <a:t> </a:t>
            </a:r>
            <a:r>
              <a:rPr lang="en-GB" b="1" dirty="0" err="1"/>
              <a:t>ouderen</a:t>
            </a:r>
            <a:r>
              <a:rPr lang="en-GB" b="1" dirty="0"/>
              <a:t>!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94114"/>
            <a:ext cx="3017520" cy="354177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94114"/>
            <a:ext cx="2497398" cy="35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73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Emotieregulatieproblematiek: </a:t>
            </a:r>
            <a:br>
              <a:rPr lang="en-US" sz="3600" b="1" dirty="0"/>
            </a:br>
            <a:r>
              <a:rPr lang="en-US" sz="3600" b="1" dirty="0"/>
              <a:t>van de </a:t>
            </a:r>
            <a:r>
              <a:rPr lang="en-US" sz="3600" b="1" dirty="0" err="1"/>
              <a:t>wieg</a:t>
            </a:r>
            <a:r>
              <a:rPr lang="en-US" sz="3600" b="1" dirty="0"/>
              <a:t> tot het </a:t>
            </a:r>
            <a:r>
              <a:rPr lang="en-US" sz="3600" b="1" dirty="0" err="1"/>
              <a:t>graf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432" y="2528042"/>
            <a:ext cx="6261135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03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z="3200" b="1" dirty="0"/>
              <a:t>Expression</a:t>
            </a:r>
            <a:r>
              <a:rPr lang="nl-NL" altLang="nl-NL" sz="3200" b="1" dirty="0"/>
              <a:t> of </a:t>
            </a:r>
            <a:r>
              <a:rPr lang="nl-NL" altLang="nl-NL" sz="3200" b="1" dirty="0" err="1"/>
              <a:t>Emotion</a:t>
            </a:r>
            <a:r>
              <a:rPr lang="nl-NL" altLang="nl-NL" sz="3200" b="1" dirty="0"/>
              <a:t> </a:t>
            </a:r>
            <a:r>
              <a:rPr lang="nl-NL" altLang="nl-NL" sz="3200" b="1" dirty="0" err="1"/>
              <a:t>Dysregulation</a:t>
            </a:r>
            <a:endParaRPr lang="nl-NL" altLang="nl-NL" sz="3600" b="1" dirty="0"/>
          </a:p>
        </p:txBody>
      </p:sp>
      <p:pic>
        <p:nvPicPr>
          <p:cNvPr id="56323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508500"/>
            <a:ext cx="83121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fgeronde rechthoek 10"/>
          <p:cNvSpPr/>
          <p:nvPr/>
        </p:nvSpPr>
        <p:spPr bwMode="auto">
          <a:xfrm>
            <a:off x="755650" y="1771650"/>
            <a:ext cx="1201738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nl-NL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Moeilijk te troosten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nl-NL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Aanklamp-gedrag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Drop-out van school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Woedeuit-barstingen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80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z="3200" b="1" dirty="0"/>
              <a:t>Uitingsvormen</a:t>
            </a:r>
            <a:r>
              <a:rPr lang="nl-NL" altLang="nl-NL" sz="3200" b="1" dirty="0"/>
              <a:t> van Emotieregulatieproblematiek</a:t>
            </a:r>
            <a:endParaRPr lang="nl-NL" altLang="nl-NL" sz="3600" b="1" dirty="0"/>
          </a:p>
        </p:txBody>
      </p:sp>
      <p:pic>
        <p:nvPicPr>
          <p:cNvPr id="57347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508500"/>
            <a:ext cx="83121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fgeronde rechthoek 4"/>
          <p:cNvSpPr/>
          <p:nvPr/>
        </p:nvSpPr>
        <p:spPr bwMode="auto">
          <a:xfrm>
            <a:off x="755650" y="1771650"/>
            <a:ext cx="1201738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nl-NL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Moeilijk te troosten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nl-NL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Aanklamp-gedrag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Drop-out van school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Woedeuit-barstingen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Afgeronde rechthoek 5"/>
          <p:cNvSpPr/>
          <p:nvPr/>
        </p:nvSpPr>
        <p:spPr bwMode="auto">
          <a:xfrm>
            <a:off x="2627313" y="1771650"/>
            <a:ext cx="1203325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Auto-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mutilatie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Conflicten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Alcohol-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misbruik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Binge-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eten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Suïcidaal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gedrag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5735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2833688"/>
            <a:ext cx="33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80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D8439-D461-461A-B9F9-FF4A4677B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3600" dirty="0"/>
            </a:br>
            <a:r>
              <a:rPr lang="nl-NL" sz="5400" b="1" dirty="0"/>
              <a:t>Programma</a:t>
            </a:r>
            <a:br>
              <a:rPr lang="nl-NL" sz="3600" dirty="0">
                <a:solidFill>
                  <a:srgbClr val="E37222"/>
                </a:solidFill>
                <a:cs typeface="Arial"/>
              </a:rPr>
            </a:br>
            <a:endParaRPr lang="nl-NL" dirty="0"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Emotieregulatieproblematiek bij ouderen?</a:t>
            </a:r>
          </a:p>
          <a:p>
            <a:r>
              <a:rPr lang="nl-NL" dirty="0"/>
              <a:t>Wetenschappelijk onderzoek</a:t>
            </a:r>
          </a:p>
          <a:p>
            <a:r>
              <a:rPr lang="nl-NL" dirty="0"/>
              <a:t>VERS bij volwassenen versus senioren</a:t>
            </a:r>
          </a:p>
          <a:p>
            <a:r>
              <a:rPr lang="nl-NL" dirty="0"/>
              <a:t>Ervaringsverhaal</a:t>
            </a:r>
          </a:p>
        </p:txBody>
      </p:sp>
    </p:spTree>
    <p:extLst>
      <p:ext uri="{BB962C8B-B14F-4D97-AF65-F5344CB8AC3E}">
        <p14:creationId xmlns:p14="http://schemas.microsoft.com/office/powerpoint/2010/main" val="187697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z="3200" b="1" dirty="0"/>
              <a:t>Uitingsvormen</a:t>
            </a:r>
            <a:r>
              <a:rPr lang="nl-NL" altLang="nl-NL" sz="3200" b="1" dirty="0"/>
              <a:t> van Emotieregulatieproblematiek</a:t>
            </a:r>
            <a:endParaRPr lang="nl-NL" altLang="nl-NL" sz="3600" b="1" dirty="0"/>
          </a:p>
        </p:txBody>
      </p:sp>
      <p:pic>
        <p:nvPicPr>
          <p:cNvPr id="57347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508500"/>
            <a:ext cx="83121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fgeronde rechthoek 4"/>
          <p:cNvSpPr/>
          <p:nvPr/>
        </p:nvSpPr>
        <p:spPr bwMode="auto">
          <a:xfrm>
            <a:off x="755650" y="1771650"/>
            <a:ext cx="1201738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nl-NL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Moeilijk te troosten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nl-NL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Aanklamp-gedrag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Drop-out van school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Woedeuit-barstingen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Afgeronde rechthoek 5"/>
          <p:cNvSpPr/>
          <p:nvPr/>
        </p:nvSpPr>
        <p:spPr bwMode="auto">
          <a:xfrm>
            <a:off x="2627313" y="1771650"/>
            <a:ext cx="1203325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Auto-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mutilatie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Conflicten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Alcohol-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misbruik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Binge-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eten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Suïcidaal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gedrag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Afgeronde rechthoek 6"/>
          <p:cNvSpPr/>
          <p:nvPr/>
        </p:nvSpPr>
        <p:spPr bwMode="auto">
          <a:xfrm>
            <a:off x="4572000" y="1771650"/>
            <a:ext cx="1201738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Prikkelbaar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Excessief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gebrek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van benzo-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diazepinen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5735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2833688"/>
            <a:ext cx="33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2833688"/>
            <a:ext cx="33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849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nl-NL" sz="3200" b="1" dirty="0"/>
              <a:t>Uitingsvormen</a:t>
            </a:r>
            <a:r>
              <a:rPr lang="nl-NL" altLang="nl-NL" sz="3200" b="1" dirty="0"/>
              <a:t> van Emotieregulatieproblematiek</a:t>
            </a:r>
            <a:endParaRPr lang="nl-NL" altLang="nl-NL" sz="3600" b="1" dirty="0"/>
          </a:p>
        </p:txBody>
      </p:sp>
      <p:pic>
        <p:nvPicPr>
          <p:cNvPr id="57347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508500"/>
            <a:ext cx="83121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fgeronde rechthoek 4"/>
          <p:cNvSpPr/>
          <p:nvPr/>
        </p:nvSpPr>
        <p:spPr bwMode="auto">
          <a:xfrm>
            <a:off x="755650" y="1771650"/>
            <a:ext cx="1201738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nl-NL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Moeilijk te troosten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nl-NL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Aanklamp-gedrag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Drop-out van school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Woedeuit-barstingen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Afgeronde rechthoek 5"/>
          <p:cNvSpPr/>
          <p:nvPr/>
        </p:nvSpPr>
        <p:spPr bwMode="auto">
          <a:xfrm>
            <a:off x="2627313" y="1771650"/>
            <a:ext cx="1203325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Auto-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mutilatie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Conflicten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Alcohol-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misbruik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Binge-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eten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Suïcidaal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gedrag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Afgeronde rechthoek 6"/>
          <p:cNvSpPr/>
          <p:nvPr/>
        </p:nvSpPr>
        <p:spPr bwMode="auto">
          <a:xfrm>
            <a:off x="4572000" y="1771650"/>
            <a:ext cx="1201738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Prikkelbaar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Excessief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gebrek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van benzo-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diazepinen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Afgeronde rechthoek 7"/>
          <p:cNvSpPr/>
          <p:nvPr/>
        </p:nvSpPr>
        <p:spPr bwMode="auto">
          <a:xfrm>
            <a:off x="6524625" y="1771650"/>
            <a:ext cx="1203325" cy="252095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76200">
            <a:solidFill>
              <a:srgbClr val="FF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Conflicten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met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thuiszorg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Medicatie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weigeren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Kroketten</a:t>
            </a: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bakken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r>
              <a:rPr lang="en-GB" sz="1400" dirty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HAP </a:t>
            </a:r>
            <a:r>
              <a:rPr lang="en-GB" sz="1400" dirty="0" err="1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rebuchet MS" pitchFamily="34" charset="0"/>
              </a:rPr>
              <a:t>bellen</a:t>
            </a: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en-GB" sz="140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  <a:p>
            <a:pPr eaLnBrk="1" hangingPunct="1">
              <a:spcBef>
                <a:spcPct val="20000"/>
              </a:spcBef>
              <a:defRPr/>
            </a:pPr>
            <a:endParaRPr lang="nl-NL" sz="140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5735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2833688"/>
            <a:ext cx="33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2833688"/>
            <a:ext cx="336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833688"/>
            <a:ext cx="334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899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cs typeface="Arial"/>
              </a:rPr>
              <a:t>Wetenschappelijk onderzoek: pilotstudie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/>
              <a:t>VERS blijkt bij volwassen cliënten met een ernstige BPS effectief om de borderline kenmerken te verminderen</a:t>
            </a:r>
          </a:p>
          <a:p>
            <a:r>
              <a:rPr lang="nl-NL" sz="2400" dirty="0"/>
              <a:t>De laatste jaren wordt VERS beschouwd als behandeling van emotieregulatieproblematiek, die niet alleen bij BPS voorkomt, maar ook bij andere persoonlijkheidsstoornissen</a:t>
            </a:r>
          </a:p>
          <a:p>
            <a:r>
              <a:rPr lang="nl-NL" sz="2400" dirty="0"/>
              <a:t>Bij het ouder worden blijven affectieve symptomen en interpersoonlijke problemen bij cliënten met BPS te bestaan </a:t>
            </a:r>
          </a:p>
          <a:p>
            <a:pPr marL="0" indent="0" algn="ctr">
              <a:buNone/>
            </a:pPr>
            <a:r>
              <a:rPr lang="nl-NL" sz="2000" dirty="0"/>
              <a:t>(Beatson, 2016; </a:t>
            </a:r>
          </a:p>
          <a:p>
            <a:pPr marL="0" indent="0" algn="ctr">
              <a:buNone/>
            </a:pPr>
            <a:r>
              <a:rPr lang="nl-NL" sz="2000" dirty="0"/>
              <a:t>Hutsebaut, Videler, Verheul &amp; van Alphen, </a:t>
            </a:r>
            <a:r>
              <a:rPr lang="nl-NL" sz="2000" dirty="0" err="1"/>
              <a:t>submitted</a:t>
            </a:r>
            <a:r>
              <a:rPr lang="nl-NL" sz="2000" dirty="0"/>
              <a:t>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155822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cs typeface="Arial"/>
              </a:rPr>
              <a:t>Wetenschappelijk onderzoek: pilotstudie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>
                <a:cs typeface="Arial"/>
              </a:rPr>
              <a:t>Vraagstelling: I</a:t>
            </a:r>
            <a:r>
              <a:rPr lang="nl-NL" sz="2400" dirty="0"/>
              <a:t>s VERS toepasbaar en geassocieerd met afname van klachten, BPS-kenmerken en verbetering van het interpersoonlijk en persoonlijkheidsfunctioneren bij ouderen?</a:t>
            </a:r>
          </a:p>
          <a:p>
            <a:r>
              <a:rPr lang="nl-NL" sz="2400" dirty="0"/>
              <a:t>Ten minste 34 deelnemers aan de VERS met een minimum leeftijd van 55 jaar, met emotieregulatie problematiek, minimaal drie trekken van BPS en een normale intelligentie</a:t>
            </a:r>
          </a:p>
          <a:p>
            <a:r>
              <a:rPr lang="nl-NL" sz="2400" dirty="0"/>
              <a:t>Bereidheid </a:t>
            </a:r>
            <a:r>
              <a:rPr lang="nl-NL" sz="2400" dirty="0" err="1"/>
              <a:t>emotieregulatievaardigheden</a:t>
            </a:r>
            <a:r>
              <a:rPr lang="nl-NL" sz="2400" dirty="0"/>
              <a:t> te leren</a:t>
            </a:r>
          </a:p>
        </p:txBody>
      </p:sp>
    </p:spTree>
    <p:extLst>
      <p:ext uri="{BB962C8B-B14F-4D97-AF65-F5344CB8AC3E}">
        <p14:creationId xmlns:p14="http://schemas.microsoft.com/office/powerpoint/2010/main" val="2699166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cs typeface="Arial"/>
              </a:rPr>
              <a:t>Wetenschappelijk onderzoek: pilotstudie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>
                <a:cs typeface="Arial"/>
              </a:rPr>
              <a:t>Uitkomstmaten: ROM metingen voorafgaand, in het midden en einde van de training</a:t>
            </a:r>
            <a:br>
              <a:rPr lang="nl-NL" sz="2400" dirty="0">
                <a:cs typeface="Arial"/>
              </a:rPr>
            </a:br>
            <a:r>
              <a:rPr lang="nl-NL" sz="2400" dirty="0">
                <a:cs typeface="Arial"/>
              </a:rPr>
              <a:t>- </a:t>
            </a:r>
            <a:r>
              <a:rPr lang="nl-NL" sz="2400" dirty="0"/>
              <a:t>BPS-symptomen: VERS schaal die wekelijks ingevuld 	wordt</a:t>
            </a:r>
            <a:br>
              <a:rPr lang="nl-NL" sz="2400" dirty="0"/>
            </a:br>
            <a:r>
              <a:rPr lang="nl-NL" sz="2400" dirty="0"/>
              <a:t>- Algemene psychische klachten: Symptom 	Questionnaire-48 (SQ-48)</a:t>
            </a:r>
            <a:br>
              <a:rPr lang="nl-NL" sz="2400" dirty="0"/>
            </a:br>
            <a:r>
              <a:rPr lang="nl-NL" sz="2400" dirty="0"/>
              <a:t>- Interpersoonlijk functioneren en 	persoonlijkheidsfunctioneren: </a:t>
            </a:r>
            <a:r>
              <a:rPr lang="nl-NL" sz="2400" dirty="0" err="1"/>
              <a:t>Severity</a:t>
            </a:r>
            <a:r>
              <a:rPr lang="nl-NL" sz="2400" dirty="0"/>
              <a:t> Indices of 	Personality </a:t>
            </a:r>
            <a:r>
              <a:rPr lang="nl-NL" sz="2400" dirty="0" err="1"/>
              <a:t>Problems</a:t>
            </a:r>
            <a:r>
              <a:rPr lang="nl-NL" sz="2400" dirty="0"/>
              <a:t> - Short Form (SIPP-SF)</a:t>
            </a:r>
          </a:p>
        </p:txBody>
      </p:sp>
    </p:spTree>
    <p:extLst>
      <p:ext uri="{BB962C8B-B14F-4D97-AF65-F5344CB8AC3E}">
        <p14:creationId xmlns:p14="http://schemas.microsoft.com/office/powerpoint/2010/main" val="1828883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Discussie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ERS </a:t>
            </a:r>
            <a:r>
              <a:rPr lang="en-US" sz="2800" dirty="0" err="1"/>
              <a:t>voldoende</a:t>
            </a:r>
            <a:r>
              <a:rPr lang="en-US" sz="2800" dirty="0"/>
              <a:t> in </a:t>
            </a:r>
            <a:r>
              <a:rPr lang="en-US" sz="2800" dirty="0" err="1"/>
              <a:t>beeld</a:t>
            </a:r>
            <a:r>
              <a:rPr lang="en-US" sz="2800" dirty="0"/>
              <a:t>?</a:t>
            </a:r>
          </a:p>
          <a:p>
            <a:pPr lvl="1"/>
            <a:r>
              <a:rPr lang="en-US" sz="2400" dirty="0" err="1"/>
              <a:t>Bijvoorbeeld</a:t>
            </a:r>
            <a:r>
              <a:rPr lang="en-US" sz="2400" dirty="0"/>
              <a:t>: Emotion Regulation Questionnaire </a:t>
            </a:r>
            <a:r>
              <a:rPr lang="en-US" sz="2400" dirty="0" err="1"/>
              <a:t>onlangs</a:t>
            </a:r>
            <a:r>
              <a:rPr lang="en-US" sz="2400" dirty="0"/>
              <a:t> </a:t>
            </a:r>
            <a:r>
              <a:rPr lang="en-US" sz="2400" dirty="0" err="1"/>
              <a:t>gevalideerd</a:t>
            </a:r>
            <a:r>
              <a:rPr lang="en-US" sz="2400" dirty="0"/>
              <a:t> </a:t>
            </a:r>
            <a:r>
              <a:rPr lang="en-US" sz="2400" dirty="0" err="1"/>
              <a:t>onder</a:t>
            </a:r>
            <a:r>
              <a:rPr lang="en-US" sz="2400" dirty="0"/>
              <a:t> community-dwelling older adults </a:t>
            </a:r>
            <a:r>
              <a:rPr lang="en-US" sz="1200" dirty="0"/>
              <a:t>(Brooke, Kneebone &amp; Phoebe, 2018)</a:t>
            </a:r>
          </a:p>
          <a:p>
            <a:r>
              <a:rPr lang="en-US" sz="2800" dirty="0" err="1"/>
              <a:t>Observationeel</a:t>
            </a:r>
            <a:r>
              <a:rPr lang="en-US" sz="2800" dirty="0"/>
              <a:t> design</a:t>
            </a:r>
          </a:p>
          <a:p>
            <a:r>
              <a:rPr lang="en-US" sz="2800" dirty="0"/>
              <a:t>VERS </a:t>
            </a:r>
            <a:r>
              <a:rPr lang="en-US" sz="2800" dirty="0" err="1"/>
              <a:t>voor</a:t>
            </a:r>
            <a:r>
              <a:rPr lang="en-US" sz="2800" dirty="0"/>
              <a:t> </a:t>
            </a:r>
            <a:r>
              <a:rPr lang="en-US" sz="2800" dirty="0" err="1"/>
              <a:t>ouderen</a:t>
            </a:r>
            <a:r>
              <a:rPr lang="en-US" sz="2800" dirty="0"/>
              <a:t> </a:t>
            </a:r>
            <a:r>
              <a:rPr lang="en-US" sz="2800" dirty="0" err="1"/>
              <a:t>innovatief</a:t>
            </a:r>
            <a:endParaRPr lang="en-US" sz="2800" dirty="0"/>
          </a:p>
          <a:p>
            <a:r>
              <a:rPr lang="en-US" sz="2800" dirty="0" err="1"/>
              <a:t>Eerste</a:t>
            </a:r>
            <a:r>
              <a:rPr lang="en-US" sz="2800" dirty="0"/>
              <a:t> </a:t>
            </a:r>
            <a:r>
              <a:rPr lang="en-US" sz="2800" dirty="0" err="1"/>
              <a:t>verkenning</a:t>
            </a:r>
            <a:r>
              <a:rPr lang="en-US" sz="2800" dirty="0"/>
              <a:t> </a:t>
            </a:r>
            <a:r>
              <a:rPr lang="en-US" sz="2800" dirty="0" err="1"/>
              <a:t>effecten</a:t>
            </a:r>
            <a:endParaRPr lang="en-US" sz="2800" dirty="0"/>
          </a:p>
          <a:p>
            <a:r>
              <a:rPr lang="en-US" sz="2800" dirty="0" err="1"/>
              <a:t>Eventueel</a:t>
            </a:r>
            <a:r>
              <a:rPr lang="en-US" sz="2800" dirty="0"/>
              <a:t> </a:t>
            </a:r>
            <a:r>
              <a:rPr lang="en-US" sz="2800" dirty="0" err="1"/>
              <a:t>toch</a:t>
            </a:r>
            <a:r>
              <a:rPr lang="en-US" sz="2800" dirty="0"/>
              <a:t> </a:t>
            </a:r>
            <a:r>
              <a:rPr lang="en-US" sz="2800" dirty="0" err="1"/>
              <a:t>aanpassen</a:t>
            </a:r>
            <a:r>
              <a:rPr lang="en-US" sz="2800" dirty="0"/>
              <a:t>?</a:t>
            </a:r>
          </a:p>
          <a:p>
            <a:r>
              <a:rPr lang="en-US" sz="2800" dirty="0"/>
              <a:t>Dan pas RCT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736352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74" y="1940705"/>
            <a:ext cx="5270852" cy="3355776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276872"/>
            <a:ext cx="2016224" cy="105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8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VERS voor ouderen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Indicatiestelling:</a:t>
            </a:r>
          </a:p>
          <a:p>
            <a:pPr lvl="1"/>
            <a:r>
              <a:rPr lang="nl-NL" dirty="0"/>
              <a:t>Emotieregulatieproblematiek</a:t>
            </a:r>
          </a:p>
          <a:p>
            <a:pPr lvl="1"/>
            <a:r>
              <a:rPr lang="nl-NL" dirty="0"/>
              <a:t>Wens daar zelf vaardigheden voor te willen leren</a:t>
            </a:r>
          </a:p>
          <a:p>
            <a:pPr lvl="1"/>
            <a:r>
              <a:rPr lang="nl-NL" dirty="0"/>
              <a:t>Commitment aan behandeling</a:t>
            </a:r>
          </a:p>
          <a:p>
            <a:pPr lvl="1"/>
            <a:r>
              <a:rPr lang="nl-NL" dirty="0"/>
              <a:t>Minimaal drie criteria borderline persoonlijkheidsstoornis</a:t>
            </a:r>
          </a:p>
        </p:txBody>
      </p:sp>
    </p:spTree>
    <p:extLst>
      <p:ext uri="{BB962C8B-B14F-4D97-AF65-F5344CB8AC3E}">
        <p14:creationId xmlns:p14="http://schemas.microsoft.com/office/powerpoint/2010/main" val="47116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83453-413B-475A-A8AB-3D6586FA8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Emoties……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44219FE-7EB5-4944-ACCB-BF2BBE624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6624736" cy="4104456"/>
          </a:xfrm>
        </p:spPr>
      </p:pic>
    </p:spTree>
    <p:extLst>
      <p:ext uri="{BB962C8B-B14F-4D97-AF65-F5344CB8AC3E}">
        <p14:creationId xmlns:p14="http://schemas.microsoft.com/office/powerpoint/2010/main" val="1696002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427C1-226A-4B85-924C-C3165F7E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nl-NL" sz="3200" b="1" dirty="0"/>
              <a:t>Met grote gevolgen voor de cliënt(e) en sociale- en maatschappelijke participatie 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EBEECA-AC1D-4EA1-BABB-8AF230346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A2371E7-A127-4566-B302-9FF09ADA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904645"/>
            <a:ext cx="7416824" cy="391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B0194C-6E7E-4DF7-8057-E6AE0C71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/>
          <a:lstStyle/>
          <a:p>
            <a:pPr algn="l"/>
            <a:r>
              <a:rPr lang="nl-NL" dirty="0"/>
              <a:t>ERS: </a:t>
            </a:r>
            <a:br>
              <a:rPr lang="nl-NL" dirty="0">
                <a:cs typeface="Arial"/>
              </a:rPr>
            </a:br>
            <a:r>
              <a:rPr lang="nl-NL" sz="2800" b="1" dirty="0"/>
              <a:t>E</a:t>
            </a:r>
            <a:r>
              <a:rPr lang="nl-NL" sz="2800" dirty="0"/>
              <a:t>motie </a:t>
            </a:r>
            <a:r>
              <a:rPr lang="nl-NL" sz="2800" b="1" dirty="0"/>
              <a:t>R</a:t>
            </a:r>
            <a:r>
              <a:rPr lang="nl-NL" sz="2800" dirty="0"/>
              <a:t>egulatie </a:t>
            </a:r>
            <a:r>
              <a:rPr lang="nl-NL" sz="2800" b="1" dirty="0"/>
              <a:t>S</a:t>
            </a:r>
            <a:r>
              <a:rPr lang="nl-NL" sz="2800" dirty="0"/>
              <a:t>toornis</a:t>
            </a:r>
            <a:br>
              <a:rPr lang="nl-NL" sz="2800" dirty="0">
                <a:cs typeface="Arial"/>
              </a:rPr>
            </a:br>
            <a:br>
              <a:rPr lang="nl-NL" sz="2800" dirty="0">
                <a:cs typeface="Arial"/>
              </a:rPr>
            </a:br>
            <a:br>
              <a:rPr lang="nl-NL" sz="2800" dirty="0">
                <a:cs typeface="Arial"/>
              </a:rPr>
            </a:br>
            <a:r>
              <a:rPr lang="nl-NL" dirty="0"/>
              <a:t>VERS:</a:t>
            </a:r>
            <a:br>
              <a:rPr lang="nl-NL" dirty="0">
                <a:cs typeface="Arial"/>
              </a:rPr>
            </a:br>
            <a:r>
              <a:rPr lang="nl-NL" sz="2800" b="1" dirty="0" err="1"/>
              <a:t>V</a:t>
            </a:r>
            <a:r>
              <a:rPr lang="nl-NL" sz="2800" dirty="0" err="1"/>
              <a:t>aardigheidheidstraining</a:t>
            </a:r>
            <a:r>
              <a:rPr lang="nl-NL" sz="2800" b="1" dirty="0"/>
              <a:t> </a:t>
            </a:r>
            <a:r>
              <a:rPr lang="nl-NL" sz="2800" b="1" dirty="0">
                <a:cs typeface="Arial"/>
              </a:rPr>
              <a:t>ERS</a:t>
            </a:r>
            <a:br>
              <a:rPr lang="nl-NL" sz="2800" b="1" dirty="0">
                <a:cs typeface="Arial"/>
              </a:rPr>
            </a:br>
            <a:endParaRPr lang="nl-NL" sz="2800" dirty="0">
              <a:cs typeface="Arial"/>
            </a:endParaRPr>
          </a:p>
        </p:txBody>
      </p:sp>
      <p:pic>
        <p:nvPicPr>
          <p:cNvPr id="3" name="Afbeelding 3" descr="Afbeelding met object&#10;&#10;Beschrijving is gegenereerd met zeer hoge betrouwbaarheid">
            <a:extLst>
              <a:ext uri="{FF2B5EF4-FFF2-40B4-BE49-F238E27FC236}">
                <a16:creationId xmlns:a16="http://schemas.microsoft.com/office/drawing/2014/main" id="{8B8E4F21-B346-488A-B744-6BEA2B8FF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V="1">
            <a:off x="4519009" y="548680"/>
            <a:ext cx="105982" cy="720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AC071B-07F7-466F-83DF-2834301E4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221088"/>
            <a:ext cx="345454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65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/>
              <a:t>Borderline Persoonlijkheidsstoornis (DSM 5</a:t>
            </a:r>
            <a:r>
              <a:rPr lang="nl-NL" sz="3600" b="1" dirty="0">
                <a:cs typeface="Calibri"/>
              </a:rPr>
              <a:t>)</a:t>
            </a:r>
            <a:endParaRPr lang="nl-NL" sz="3600" dirty="0"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Diepgaand patroon van instabiliteit in intermenselijke relaties, zelfbeeld en emoties en van impulsiviteit </a:t>
            </a:r>
          </a:p>
          <a:p>
            <a:r>
              <a:rPr lang="nl-NL" dirty="0"/>
              <a:t>Begonnen in de vroege volwassenheid en tot uiting komen in diverse situaties, wat blijkt uit 5 of meer van de volgende 9 criteria:</a:t>
            </a:r>
          </a:p>
          <a:p>
            <a:endParaRPr lang="nl-NL" dirty="0"/>
          </a:p>
          <a:p>
            <a:pPr marL="0" indent="0">
              <a:buNone/>
            </a:pP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4916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/>
              <a:t>Borderline Persoonlijkheidsstoornis (DSM 5</a:t>
            </a:r>
            <a:r>
              <a:rPr lang="nl-NL" sz="3600" b="1" dirty="0">
                <a:cs typeface="Calibri"/>
              </a:rPr>
              <a:t>)</a:t>
            </a:r>
            <a:endParaRPr lang="nl-NL" sz="3600" dirty="0"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nl-NL" sz="2000" dirty="0"/>
              <a:t>​Krampachtig proberen te voorkomen om feitelijk of vermeend in de steek gelaten te worden. ​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/>
              <a:t>Een patroon van instabiele en intense relaties met anderen, gekenmerkt door wisselingen tussen overmatig idealiseren en kleineren (extreem zwart-witdenken, iemand is geweldig of waardeloos). ​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/>
              <a:t>Identiteitsstoornis: aanhoudend wisselend zelfbeeld of zelfgevoel. ​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/>
              <a:t>Impulsiviteit met negatieve gevolgen voor zichzelf op minstens twee gebieden. Bijvoorbeeld: geldverspilling, veel wisselende seksuele contacten, middelenmisbruik, roekeloos rijgedrag, vreetbuien. </a:t>
            </a:r>
            <a:br>
              <a:rPr lang="nl-NL" sz="2000" dirty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701586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/>
              <a:t>Borderline Persoonlijkheidsstoornis (DSM 5</a:t>
            </a:r>
            <a:r>
              <a:rPr lang="nl-NL" sz="3600" b="1" dirty="0">
                <a:cs typeface="Calibri"/>
              </a:rPr>
              <a:t>)</a:t>
            </a:r>
            <a:endParaRPr lang="nl-NL" sz="3600" dirty="0">
              <a:cs typeface="Arial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1" indent="-457200">
              <a:buAutoNum type="arabicPeriod" startAt="5"/>
            </a:pPr>
            <a:r>
              <a:rPr lang="nl-NL" sz="2000" dirty="0"/>
              <a:t>Terugkerende pogingen tot zelfdoding, gestes of dreigingen, of </a:t>
            </a:r>
          </a:p>
          <a:p>
            <a:pPr marL="457200" lvl="1" indent="0">
              <a:buNone/>
            </a:pPr>
            <a:r>
              <a:rPr lang="nl-NL" sz="2000" dirty="0"/>
              <a:t>	zelfverwonding. ​</a:t>
            </a:r>
          </a:p>
          <a:p>
            <a:pPr marL="914400" lvl="1" indent="-457200">
              <a:buAutoNum type="arabicPeriod" startAt="6"/>
            </a:pPr>
            <a:r>
              <a:rPr lang="nl-NL" sz="2000" dirty="0"/>
              <a:t>Sterk wisselende stemmingen, als reactie op gebeurtenissen. </a:t>
            </a:r>
          </a:p>
          <a:p>
            <a:pPr marL="457200" lvl="1" indent="0">
              <a:buNone/>
            </a:pPr>
            <a:r>
              <a:rPr lang="nl-NL" sz="2000" dirty="0"/>
              <a:t>	Dit kan leiden tot periodes van intense somberheid, </a:t>
            </a:r>
          </a:p>
          <a:p>
            <a:pPr marL="457200" lvl="1" indent="0">
              <a:buNone/>
            </a:pPr>
            <a:r>
              <a:rPr lang="nl-NL" sz="2000" dirty="0"/>
              <a:t>	prikkelbaarheid of angst, meestal enkele uren durend en </a:t>
            </a:r>
          </a:p>
          <a:p>
            <a:pPr marL="457200" lvl="1" indent="0">
              <a:buNone/>
            </a:pPr>
            <a:r>
              <a:rPr lang="nl-NL" sz="2000" dirty="0"/>
              <a:t>	slechts zelden langer dan een paar dagen. ​</a:t>
            </a:r>
          </a:p>
          <a:p>
            <a:pPr marL="914400" lvl="1" indent="-457200">
              <a:buAutoNum type="arabicPeriod" startAt="7"/>
            </a:pPr>
            <a:r>
              <a:rPr lang="nl-NL" sz="2000" dirty="0"/>
              <a:t>Een chronisch gevoel van leegte. ​</a:t>
            </a:r>
          </a:p>
          <a:p>
            <a:pPr marL="914400" lvl="1" indent="-457200">
              <a:buAutoNum type="arabicPeriod" startAt="7"/>
            </a:pPr>
            <a:r>
              <a:rPr lang="nl-NL" sz="2000" dirty="0"/>
              <a:t>Inadequate, intense woede of moeite boosheid te beheersen. Dit uit zich in driftbuien, aanhoudende woede of herhaaldelijke vechtpartijen. ​</a:t>
            </a:r>
          </a:p>
          <a:p>
            <a:pPr marL="914400" lvl="1" indent="-457200">
              <a:buAutoNum type="arabicPeriod" startAt="7"/>
            </a:pPr>
            <a:r>
              <a:rPr lang="nl-NL" sz="2000" dirty="0"/>
              <a:t>Voorbijgaande, aan stress gebonden paranoïde ideeën of ernstige dissociatieve verschijnselen. </a:t>
            </a:r>
            <a:br>
              <a:rPr lang="nl-NL" sz="2000" dirty="0"/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656749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16632"/>
            <a:ext cx="8784976" cy="67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54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F33A1-CBDD-42B1-A7C5-9B0DC403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cs typeface="Arial"/>
              </a:rPr>
              <a:t>Volwassenen versus senioren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C92A69A-386D-4007-BBF7-28B9E4E33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3312368" cy="4525963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2BFAE0-5646-4C8B-8F5B-D2876237D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00200"/>
            <a:ext cx="331236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05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17A97-A80A-42FE-B52C-FC08371BD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cs typeface="Arial"/>
              </a:rPr>
              <a:t>Ervaringen tot nu toe</a:t>
            </a:r>
            <a:endParaRPr lang="nl-NL" b="1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A2CB82E-ED2D-4E8E-A2EA-568CEBF8F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17638"/>
            <a:ext cx="2545854" cy="4525963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183AA80-87EB-4239-9CB7-361750A28786}"/>
              </a:ext>
            </a:extLst>
          </p:cNvPr>
          <p:cNvSpPr txBox="1"/>
          <p:nvPr/>
        </p:nvSpPr>
        <p:spPr>
          <a:xfrm>
            <a:off x="457200" y="1340768"/>
            <a:ext cx="51949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E37222"/>
                </a:solidFill>
              </a:rPr>
              <a:t>Senioren: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E37222"/>
                </a:solidFill>
              </a:rPr>
              <a:t>Gemotiveerd en leergierig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E37222"/>
                </a:solidFill>
              </a:rPr>
              <a:t>Verdragen discipline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E37222"/>
                </a:solidFill>
              </a:rPr>
              <a:t>Commitment in het aanwezig zijn (19 bijeenkomsten en 10 individuele contacten)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E37222"/>
                </a:solidFill>
              </a:rPr>
              <a:t>Weinig drop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>
              <a:solidFill>
                <a:srgbClr val="E37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>
              <a:solidFill>
                <a:srgbClr val="E37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>
              <a:solidFill>
                <a:srgbClr val="E37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600" dirty="0">
              <a:solidFill>
                <a:srgbClr val="E37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231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E3A5A-9680-4CF3-979E-878D168D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cs typeface="Arial"/>
              </a:rPr>
              <a:t>Ervaringen tot nu toe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7F0DA2A-1333-44CB-8980-4A40679D9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0799"/>
            <a:ext cx="2746648" cy="4525963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52823BD-550A-4834-AA36-3374EA1B2039}"/>
              </a:ext>
            </a:extLst>
          </p:cNvPr>
          <p:cNvSpPr txBox="1"/>
          <p:nvPr/>
        </p:nvSpPr>
        <p:spPr>
          <a:xfrm>
            <a:off x="3851920" y="1417638"/>
            <a:ext cx="5050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E37222"/>
                </a:solidFill>
              </a:rPr>
              <a:t>Informatieverwerking is trager(cognitie)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E37222"/>
                </a:solidFill>
              </a:rPr>
              <a:t>Reflecteren in cultuur/geloof/normen en waarden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E37222"/>
                </a:solidFill>
              </a:rPr>
              <a:t>Huiswerk wordt gemaakt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E37222"/>
                </a:solidFill>
              </a:rPr>
              <a:t>Fanatiek in delen van extra informatie aan elkaar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E37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E37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E37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4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cs typeface="Arial"/>
              </a:rPr>
              <a:t>Ervaringen tot nu toe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Sommige cliënten hebben geen vervolgbehandeling nodig</a:t>
            </a:r>
          </a:p>
          <a:p>
            <a:r>
              <a:rPr lang="nl-NL" dirty="0"/>
              <a:t>Sommigen zijn </a:t>
            </a:r>
          </a:p>
          <a:p>
            <a:pPr marL="0" indent="0">
              <a:buNone/>
            </a:pPr>
            <a:r>
              <a:rPr lang="nl-NL" dirty="0"/>
              <a:t>   gestabiliseerd voor</a:t>
            </a:r>
          </a:p>
          <a:p>
            <a:pPr marL="0" indent="0">
              <a:buNone/>
            </a:pPr>
            <a:r>
              <a:rPr lang="nl-NL" dirty="0"/>
              <a:t>   schematherapie </a:t>
            </a:r>
          </a:p>
          <a:p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517783"/>
            <a:ext cx="4038600" cy="26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231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E3A5A-9680-4CF3-979E-878D168D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cs typeface="Arial"/>
              </a:rPr>
              <a:t>Aanpassingen?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7F0DA2A-1333-44CB-8980-4A40679D9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20799"/>
            <a:ext cx="2746648" cy="4525963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52823BD-550A-4834-AA36-3374EA1B2039}"/>
              </a:ext>
            </a:extLst>
          </p:cNvPr>
          <p:cNvSpPr txBox="1"/>
          <p:nvPr/>
        </p:nvSpPr>
        <p:spPr>
          <a:xfrm>
            <a:off x="3851920" y="1417638"/>
            <a:ext cx="50509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7222"/>
                </a:solidFill>
              </a:rPr>
              <a:t>VERS-map: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7222"/>
                </a:solidFill>
              </a:rPr>
              <a:t>Invullen van dagbesteding etc. past niet bij levensfase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7222"/>
                </a:solidFill>
              </a:rPr>
              <a:t>Relatievaardigheden verwarrende term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E37222"/>
                </a:solidFill>
              </a:rPr>
              <a:t>Luisterboek-versie?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E37222"/>
                </a:solidFill>
              </a:rPr>
              <a:t>Voor laten lezen als leerstrategie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E37222"/>
                </a:solidFill>
              </a:rPr>
              <a:t>Langzamer, maar meer tijd lijkt niet nodig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E37222"/>
                </a:solidFill>
              </a:rPr>
              <a:t>Na afloop afkoelen, omschakelen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E37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E37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3200" dirty="0">
              <a:solidFill>
                <a:srgbClr val="E37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59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2066E-4C44-4116-A5F8-5AE2422B9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Nooit te oud om te leren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3246135-C439-4D73-8965-539EA9C7A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258568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Emotieregulatie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“</a:t>
            </a:r>
            <a:r>
              <a:rPr lang="en-US" sz="2000" dirty="0" err="1"/>
              <a:t>Extrinsieke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intrinsieke</a:t>
            </a:r>
            <a:r>
              <a:rPr lang="en-US" sz="2000" dirty="0"/>
              <a:t> </a:t>
            </a:r>
            <a:r>
              <a:rPr lang="en-US" sz="2000" dirty="0" err="1"/>
              <a:t>processen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het </a:t>
            </a:r>
            <a:r>
              <a:rPr lang="en-US" sz="2000" dirty="0" err="1"/>
              <a:t>monitoren</a:t>
            </a:r>
            <a:r>
              <a:rPr lang="en-US" sz="2000" dirty="0"/>
              <a:t>, </a:t>
            </a:r>
            <a:r>
              <a:rPr lang="en-US" sz="2000" dirty="0" err="1"/>
              <a:t>evalueren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aanpassen</a:t>
            </a:r>
            <a:r>
              <a:rPr lang="en-US" sz="2000" dirty="0"/>
              <a:t> van </a:t>
            </a:r>
            <a:r>
              <a:rPr lang="en-US" sz="2000" dirty="0" err="1"/>
              <a:t>emotionele</a:t>
            </a:r>
            <a:r>
              <a:rPr lang="en-US" sz="2000" dirty="0"/>
              <a:t> </a:t>
            </a:r>
            <a:r>
              <a:rPr lang="en-US" sz="2000" dirty="0" err="1"/>
              <a:t>reacties</a:t>
            </a:r>
            <a:r>
              <a:rPr lang="en-US" sz="2000" dirty="0"/>
              <a:t>” (Thompson, 1991)</a:t>
            </a:r>
          </a:p>
          <a:p>
            <a:r>
              <a:rPr lang="en-US" sz="2000" dirty="0"/>
              <a:t>“Attempts individuals make to influence which types of emotions they have, when they have them, and how emotions are experienced and expressed” (Gross, 1998; 2007)</a:t>
            </a:r>
          </a:p>
          <a:p>
            <a:endParaRPr lang="en-US" sz="2000" dirty="0"/>
          </a:p>
          <a:p>
            <a:pPr marL="457200" lvl="1" indent="0">
              <a:buNone/>
            </a:pPr>
            <a:endParaRPr lang="nl-NL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89" y="3838637"/>
            <a:ext cx="698662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482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457166A-D4E4-4D93-ACD7-BFE6F13FA4CC}"/>
              </a:ext>
            </a:extLst>
          </p:cNvPr>
          <p:cNvSpPr txBox="1"/>
          <p:nvPr/>
        </p:nvSpPr>
        <p:spPr>
          <a:xfrm>
            <a:off x="827584" y="2924944"/>
            <a:ext cx="7200180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4400" b="1" dirty="0">
                <a:solidFill>
                  <a:srgbClr val="E37222"/>
                </a:solidFill>
              </a:rPr>
              <a:t>Ervaringsverhaal</a:t>
            </a:r>
            <a:endParaRPr lang="nl-NL" b="1" dirty="0">
              <a:solidFill>
                <a:srgbClr val="E3722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61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5092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3C946D-3A18-4E19-A79E-E517C5BB7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ctr">
              <a:buNone/>
            </a:pPr>
            <a:r>
              <a:rPr lang="nl-NL" sz="4400" b="1" dirty="0"/>
              <a:t>Vragen?</a:t>
            </a:r>
            <a:r>
              <a:rPr lang="nl-NL" b="1" dirty="0"/>
              <a:t>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12E5165-3324-4025-ACFB-E43BB0398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04865"/>
            <a:ext cx="4896544" cy="392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47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Emotieregulatie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“</a:t>
            </a:r>
            <a:r>
              <a:rPr lang="en-US" sz="2000" dirty="0" err="1"/>
              <a:t>Extrinsieke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intrinsieke</a:t>
            </a:r>
            <a:r>
              <a:rPr lang="en-US" sz="2000" dirty="0"/>
              <a:t> </a:t>
            </a:r>
            <a:r>
              <a:rPr lang="en-US" sz="2000" dirty="0" err="1"/>
              <a:t>processen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het </a:t>
            </a:r>
            <a:r>
              <a:rPr lang="en-US" sz="2000" dirty="0" err="1"/>
              <a:t>monitoren</a:t>
            </a:r>
            <a:r>
              <a:rPr lang="en-US" sz="2000" dirty="0"/>
              <a:t>, </a:t>
            </a:r>
            <a:r>
              <a:rPr lang="en-US" sz="2000" dirty="0" err="1"/>
              <a:t>evalueren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aanpassen</a:t>
            </a:r>
            <a:r>
              <a:rPr lang="en-US" sz="2000" dirty="0"/>
              <a:t> van </a:t>
            </a:r>
            <a:r>
              <a:rPr lang="en-US" sz="2000" dirty="0" err="1"/>
              <a:t>emotionele</a:t>
            </a:r>
            <a:r>
              <a:rPr lang="en-US" sz="2000" dirty="0"/>
              <a:t> </a:t>
            </a:r>
            <a:r>
              <a:rPr lang="en-US" sz="2000" dirty="0" err="1"/>
              <a:t>reacties</a:t>
            </a:r>
            <a:r>
              <a:rPr lang="en-US" sz="2000" dirty="0"/>
              <a:t>” (Thompson, 1991)</a:t>
            </a:r>
          </a:p>
          <a:p>
            <a:r>
              <a:rPr lang="en-US" sz="2000" dirty="0"/>
              <a:t>“Attempts individuals make to influence which types of emotions they have, when they have them, and how emotions are experienced and expressed” (Gross, 1998; 2007)</a:t>
            </a:r>
          </a:p>
          <a:p>
            <a:endParaRPr lang="en-US" sz="2000" dirty="0"/>
          </a:p>
          <a:p>
            <a:r>
              <a:rPr lang="nl-NL" sz="2000" dirty="0"/>
              <a:t>Emotieregulatiestrategieën als reactie op emotionele sensitiviteit:</a:t>
            </a:r>
          </a:p>
          <a:p>
            <a:pPr marL="457200" lvl="1" indent="0">
              <a:buNone/>
            </a:pPr>
            <a:r>
              <a:rPr lang="nl-NL" sz="1600" dirty="0"/>
              <a:t>(1) aanvaarding </a:t>
            </a:r>
          </a:p>
          <a:p>
            <a:pPr marL="457200" lvl="1" indent="0">
              <a:buNone/>
            </a:pPr>
            <a:r>
              <a:rPr lang="nl-NL" sz="1600" dirty="0"/>
              <a:t>(2) vermijding </a:t>
            </a:r>
          </a:p>
          <a:p>
            <a:pPr marL="457200" lvl="1" indent="0">
              <a:buNone/>
            </a:pPr>
            <a:r>
              <a:rPr lang="nl-NL" sz="1600" dirty="0"/>
              <a:t>(3) probleemoplossing</a:t>
            </a:r>
          </a:p>
          <a:p>
            <a:pPr marL="457200" lvl="1" indent="0">
              <a:buNone/>
            </a:pPr>
            <a:r>
              <a:rPr lang="nl-NL" sz="1600" dirty="0"/>
              <a:t>(4) cognitieve herbeoordeling</a:t>
            </a:r>
          </a:p>
          <a:p>
            <a:pPr marL="457200" lvl="1" indent="0">
              <a:buNone/>
            </a:pPr>
            <a:r>
              <a:rPr lang="nl-NL" sz="1600" dirty="0"/>
              <a:t>(5) rumineren</a:t>
            </a:r>
          </a:p>
          <a:p>
            <a:pPr marL="457200" lvl="1" indent="0">
              <a:buNone/>
            </a:pPr>
            <a:r>
              <a:rPr lang="nl-NL" sz="1600" dirty="0"/>
              <a:t>(6) suppressie</a:t>
            </a:r>
            <a:endParaRPr lang="en-US" sz="2000" dirty="0"/>
          </a:p>
          <a:p>
            <a:r>
              <a:rPr lang="en-US" sz="2000" dirty="0"/>
              <a:t>Emotieregulatieflexibiliteit!</a:t>
            </a:r>
          </a:p>
          <a:p>
            <a:pPr marL="457200" lvl="1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90916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Emotieregulatieproblematiek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Afwezigheid van: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Bewustzijn en begrijpen van emoties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Aanvaarding van emoties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Vermogen om impulsief gedrag te controleren wanneer ontregeld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Vermogen om strategieën toe te passen om emoties te reguleren, zodat men doelen kan bereiken en aan externe eisen kan voldoen (</a:t>
            </a:r>
            <a:r>
              <a:rPr lang="nl-NL" sz="1800" dirty="0" err="1"/>
              <a:t>Gratz</a:t>
            </a:r>
            <a:r>
              <a:rPr lang="nl-NL" sz="1800" dirty="0"/>
              <a:t> &amp; Roemer, 2004</a:t>
            </a:r>
            <a:r>
              <a:rPr lang="nl-NL" sz="1600" dirty="0"/>
              <a:t>)</a:t>
            </a:r>
            <a:endParaRPr lang="nl-NL" sz="20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7240" t="37400" r="18080" b="43700"/>
          <a:stretch/>
        </p:blipFill>
        <p:spPr>
          <a:xfrm>
            <a:off x="971600" y="4077072"/>
            <a:ext cx="698477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37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Emotieregulatieproblematiek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Afwezigheid van: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Bewustzijn en begrijpen van emoties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Aanvaarding van emoties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Vermogen om impulsief gedrag te controleren wanneer ontregeld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Vermogen om strategieën toe te passen om emoties te reguleren, zodat men doelen kan bereiken en aan externe eisen kan voldoen (</a:t>
            </a:r>
            <a:r>
              <a:rPr lang="nl-NL" sz="1800" dirty="0" err="1"/>
              <a:t>Gratz</a:t>
            </a:r>
            <a:r>
              <a:rPr lang="nl-NL" sz="1800" dirty="0"/>
              <a:t> &amp; Roemer, 2004</a:t>
            </a:r>
            <a:r>
              <a:rPr lang="nl-NL" sz="1600" dirty="0"/>
              <a:t>)</a:t>
            </a:r>
            <a:endParaRPr lang="nl-N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Robuuste verbanden gevonden tussen ERS en: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Depressie en angststoornissen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Panieksymptomen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Suïcidaliteit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Borderline persoonlijkheidsstoornis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Antisociale persoonlijkheidsstoornis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dirty="0"/>
              <a:t>Zelfbeschadigend gedrag, etc.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0109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63" t="14951" r="24544" b="5499"/>
          <a:stretch/>
        </p:blipFill>
        <p:spPr>
          <a:xfrm>
            <a:off x="251520" y="208112"/>
            <a:ext cx="864096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758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GGz Breburg">
  <a:themeElements>
    <a:clrScheme name="presentatie GGz Brebur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e GGz Brebur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e GGz Brebur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 GGz Brebur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 GGz Brebur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 GGz Brebur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 GGz Brebur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e GGz Brebur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 GGz Brebur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 GGz Brebur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 GGz Brebur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 GGz Brebur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 GGz Brebur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e GGz Brebur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0d384ee-eb1c-478a-b5d2-2da1fe810cf8" ContentTypeId="0x01010008340FB89F8100448F69F1413F8A7F1305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amdocument" ma:contentTypeID="0x01010008340FB89F8100448F69F1413F8A7F13050005D118364F3CD9478CDDB9DEEE7F0A06" ma:contentTypeVersion="43" ma:contentTypeDescription="" ma:contentTypeScope="" ma:versionID="f74376225c2727e7295719d9de898457">
  <xsd:schema xmlns:xsd="http://www.w3.org/2001/XMLSchema" xmlns:xs="http://www.w3.org/2001/XMLSchema" xmlns:p="http://schemas.microsoft.com/office/2006/metadata/properties" xmlns:ns2="f8aa900a-b8af-4158-8dc9-e8f0d9190067" xmlns:ns3="5db1d0db-1c72-461b-9472-24aede5858c3" targetNamespace="http://schemas.microsoft.com/office/2006/metadata/properties" ma:root="true" ma:fieldsID="3eeb36ade39e39c8a6963a96f8720733" ns2:_="" ns3:_="">
    <xsd:import namespace="f8aa900a-b8af-4158-8dc9-e8f0d9190067"/>
    <xsd:import namespace="5db1d0db-1c72-461b-9472-24aede5858c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aa900a-b8af-4158-8dc9-e8f0d91900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1d0db-1c72-461b-9472-24aede5858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E255BD-9A02-45C9-92DD-DA3804EC983A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E6311A68-35E7-4147-9096-8FCF253D8B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BAF502-537F-4096-A78C-6858D27236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aa900a-b8af-4158-8dc9-e8f0d9190067"/>
    <ds:schemaRef ds:uri="5db1d0db-1c72-461b-9472-24aede5858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038A5DC-1CED-42FE-A35C-EAAB0EE25799}">
  <ds:schemaRefs>
    <ds:schemaRef ds:uri="http://purl.org/dc/terms/"/>
    <ds:schemaRef ds:uri="http://purl.org/dc/elements/1.1/"/>
    <ds:schemaRef ds:uri="f8aa900a-b8af-4158-8dc9-e8f0d9190067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5db1d0db-1c72-461b-9472-24aede5858c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GGz Breburg</Template>
  <TotalTime>951</TotalTime>
  <Words>1059</Words>
  <Application>Microsoft Office PowerPoint</Application>
  <PresentationFormat>Diavoorstelling (4:3)</PresentationFormat>
  <Paragraphs>265</Paragraphs>
  <Slides>52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6" baseType="lpstr">
      <vt:lpstr>Arial</vt:lpstr>
      <vt:lpstr>Calibri</vt:lpstr>
      <vt:lpstr>Trebuchet MS</vt:lpstr>
      <vt:lpstr>Powerpoint GGz Breburg</vt:lpstr>
      <vt:lpstr>VERS bij Senioren    </vt:lpstr>
      <vt:lpstr>PowerPoint-presentatie</vt:lpstr>
      <vt:lpstr> Programma </vt:lpstr>
      <vt:lpstr>ERS:  Emotie Regulatie Stoornis   VERS: Vaardigheidheidstraining ERS </vt:lpstr>
      <vt:lpstr>Emotieregulatie</vt:lpstr>
      <vt:lpstr>Emotieregulatie</vt:lpstr>
      <vt:lpstr>Emotieregulatieproblematiek</vt:lpstr>
      <vt:lpstr>Emotieregulatieproblematiek</vt:lpstr>
      <vt:lpstr>PowerPoint-presentatie</vt:lpstr>
      <vt:lpstr>PowerPoint-presentatie</vt:lpstr>
      <vt:lpstr>Emotieregulatie &amp; veroudering</vt:lpstr>
      <vt:lpstr>Emotieregulatie &amp; veroudering</vt:lpstr>
      <vt:lpstr>Emotieregulatie &amp; veroudering</vt:lpstr>
      <vt:lpstr>Emotieregulatie &amp; veroudering</vt:lpstr>
      <vt:lpstr>Artur Rubinstein</vt:lpstr>
      <vt:lpstr>Artur Rubinstein</vt:lpstr>
      <vt:lpstr>Artur Rubinstein</vt:lpstr>
      <vt:lpstr>Artur Rubinstein</vt:lpstr>
      <vt:lpstr>Emotieregulatie &amp; veroudering</vt:lpstr>
      <vt:lpstr>Emotieregulatie &amp; veroudering</vt:lpstr>
      <vt:lpstr>Emotieregulatie &amp; veroudering</vt:lpstr>
      <vt:lpstr>Emotieregulatie &amp; veroudering</vt:lpstr>
      <vt:lpstr>Emotieregulatie &amp; veroudering</vt:lpstr>
      <vt:lpstr>Emotieregulatie &amp; veroudering</vt:lpstr>
      <vt:lpstr>Emotieregulatie &amp; veroudering</vt:lpstr>
      <vt:lpstr>Emotieregulatieproblematiek bestaat bij ouderen!</vt:lpstr>
      <vt:lpstr>Emotieregulatieproblematiek:  van de wieg tot het graf</vt:lpstr>
      <vt:lpstr>Expression of Emotion Dysregulation</vt:lpstr>
      <vt:lpstr>Uitingsvormen van Emotieregulatieproblematiek</vt:lpstr>
      <vt:lpstr>Uitingsvormen van Emotieregulatieproblematiek</vt:lpstr>
      <vt:lpstr>Uitingsvormen van Emotieregulatieproblematiek</vt:lpstr>
      <vt:lpstr>Wetenschappelijk onderzoek: pilotstudie</vt:lpstr>
      <vt:lpstr>Wetenschappelijk onderzoek: pilotstudie</vt:lpstr>
      <vt:lpstr>Wetenschappelijk onderzoek: pilotstudie</vt:lpstr>
      <vt:lpstr>Discussie</vt:lpstr>
      <vt:lpstr>PowerPoint-presentatie</vt:lpstr>
      <vt:lpstr>VERS voor ouderen</vt:lpstr>
      <vt:lpstr>Emoties……</vt:lpstr>
      <vt:lpstr>Met grote gevolgen voor de cliënt(e) en sociale- en maatschappelijke participatie  </vt:lpstr>
      <vt:lpstr>Borderline Persoonlijkheidsstoornis (DSM 5)</vt:lpstr>
      <vt:lpstr>Borderline Persoonlijkheidsstoornis (DSM 5)</vt:lpstr>
      <vt:lpstr>Borderline Persoonlijkheidsstoornis (DSM 5)</vt:lpstr>
      <vt:lpstr>PowerPoint-presentatie</vt:lpstr>
      <vt:lpstr>Volwassenen versus senioren</vt:lpstr>
      <vt:lpstr>Ervaringen tot nu toe</vt:lpstr>
      <vt:lpstr>Ervaringen tot nu toe</vt:lpstr>
      <vt:lpstr>Ervaringen tot nu toe</vt:lpstr>
      <vt:lpstr>Aanpassingen?</vt:lpstr>
      <vt:lpstr>Nooit te oud om te leren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Machteld Ouwens</dc:creator>
  <cp:lastModifiedBy>Senster</cp:lastModifiedBy>
  <cp:revision>264</cp:revision>
  <dcterms:created xsi:type="dcterms:W3CDTF">2017-01-11T11:26:28Z</dcterms:created>
  <dcterms:modified xsi:type="dcterms:W3CDTF">2018-11-01T11:47:54Z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0x01010008340FB89F8100448F69F1413F8A7F13050005D118364F3CD9478CDDB9DEEE7F0A06</vt:lpwstr>
  </property>
</Properties>
</file>