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404" r:id="rId3"/>
    <p:sldId id="284" r:id="rId4"/>
    <p:sldId id="351" r:id="rId5"/>
    <p:sldId id="289" r:id="rId6"/>
    <p:sldId id="290" r:id="rId7"/>
    <p:sldId id="355" r:id="rId8"/>
    <p:sldId id="357" r:id="rId9"/>
    <p:sldId id="356" r:id="rId10"/>
    <p:sldId id="354" r:id="rId11"/>
    <p:sldId id="293" r:id="rId12"/>
    <p:sldId id="294" r:id="rId13"/>
    <p:sldId id="295" r:id="rId14"/>
    <p:sldId id="358" r:id="rId15"/>
    <p:sldId id="359" r:id="rId16"/>
    <p:sldId id="360" r:id="rId17"/>
    <p:sldId id="361" r:id="rId18"/>
    <p:sldId id="362" r:id="rId19"/>
    <p:sldId id="363" r:id="rId20"/>
    <p:sldId id="364" r:id="rId21"/>
    <p:sldId id="367" r:id="rId22"/>
    <p:sldId id="368" r:id="rId23"/>
    <p:sldId id="400" r:id="rId24"/>
    <p:sldId id="401" r:id="rId25"/>
    <p:sldId id="402" r:id="rId26"/>
    <p:sldId id="372" r:id="rId27"/>
    <p:sldId id="403" r:id="rId28"/>
    <p:sldId id="371" r:id="rId29"/>
    <p:sldId id="369" r:id="rId30"/>
    <p:sldId id="373" r:id="rId31"/>
    <p:sldId id="378" r:id="rId32"/>
    <p:sldId id="376" r:id="rId33"/>
    <p:sldId id="299" r:id="rId34"/>
    <p:sldId id="301" r:id="rId35"/>
    <p:sldId id="302" r:id="rId36"/>
    <p:sldId id="381" r:id="rId37"/>
    <p:sldId id="391" r:id="rId38"/>
    <p:sldId id="392" r:id="rId39"/>
    <p:sldId id="393" r:id="rId40"/>
    <p:sldId id="382" r:id="rId41"/>
    <p:sldId id="383" r:id="rId42"/>
    <p:sldId id="305" r:id="rId43"/>
    <p:sldId id="379" r:id="rId44"/>
    <p:sldId id="384" r:id="rId45"/>
    <p:sldId id="343" r:id="rId46"/>
    <p:sldId id="307" r:id="rId47"/>
    <p:sldId id="308" r:id="rId48"/>
    <p:sldId id="310" r:id="rId49"/>
    <p:sldId id="309" r:id="rId50"/>
    <p:sldId id="385" r:id="rId51"/>
    <p:sldId id="311" r:id="rId52"/>
    <p:sldId id="386" r:id="rId53"/>
    <p:sldId id="312" r:id="rId54"/>
    <p:sldId id="313" r:id="rId55"/>
    <p:sldId id="380" r:id="rId56"/>
    <p:sldId id="387" r:id="rId57"/>
    <p:sldId id="388" r:id="rId58"/>
    <p:sldId id="389" r:id="rId59"/>
    <p:sldId id="390" r:id="rId60"/>
    <p:sldId id="331" r:id="rId61"/>
    <p:sldId id="332" r:id="rId62"/>
    <p:sldId id="333" r:id="rId63"/>
    <p:sldId id="394" r:id="rId64"/>
    <p:sldId id="347" r:id="rId65"/>
    <p:sldId id="395" r:id="rId66"/>
    <p:sldId id="323" r:id="rId67"/>
    <p:sldId id="324" r:id="rId68"/>
    <p:sldId id="340" r:id="rId69"/>
    <p:sldId id="396" r:id="rId70"/>
    <p:sldId id="397" r:id="rId71"/>
    <p:sldId id="398" r:id="rId72"/>
    <p:sldId id="365" r:id="rId73"/>
    <p:sldId id="326" r:id="rId74"/>
    <p:sldId id="399" r:id="rId75"/>
    <p:sldId id="327" r:id="rId76"/>
    <p:sldId id="330" r:id="rId77"/>
    <p:sldId id="329" r:id="rId7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7889" autoAdjust="0"/>
  </p:normalViewPr>
  <p:slideViewPr>
    <p:cSldViewPr>
      <p:cViewPr varScale="1">
        <p:scale>
          <a:sx n="88" d="100"/>
          <a:sy n="88"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0924C-4C74-46E6-9B12-7F3DACD83CDC}" type="datetimeFigureOut">
              <a:rPr lang="nl-NL" smtClean="0"/>
              <a:t>15-11-2017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D2639-08D8-440B-BB41-DB8EAF0D00D2}" type="slidenum">
              <a:rPr lang="nl-NL" smtClean="0"/>
              <a:t>‹nr.›</a:t>
            </a:fld>
            <a:endParaRPr lang="nl-NL"/>
          </a:p>
        </p:txBody>
      </p:sp>
    </p:spTree>
    <p:extLst>
      <p:ext uri="{BB962C8B-B14F-4D97-AF65-F5344CB8AC3E}">
        <p14:creationId xmlns:p14="http://schemas.microsoft.com/office/powerpoint/2010/main" val="289797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Eén op de drie ouderen die verwezen wordt naar de ouderenpsychiatrie kampt in meer of mindere mate met (</a:t>
            </a:r>
            <a:r>
              <a:rPr lang="nl-NL" sz="1200" b="0" i="0" kern="1200" dirty="0" err="1">
                <a:solidFill>
                  <a:schemeClr val="tx1"/>
                </a:solidFill>
                <a:effectLst/>
                <a:latin typeface="+mn-lt"/>
                <a:ea typeface="+mn-ea"/>
                <a:cs typeface="+mn-cs"/>
              </a:rPr>
              <a:t>comorbide</a:t>
            </a:r>
            <a:r>
              <a:rPr lang="nl-NL" sz="1200" b="0" i="0" kern="1200" dirty="0">
                <a:solidFill>
                  <a:schemeClr val="tx1"/>
                </a:solidFill>
                <a:effectLst/>
                <a:latin typeface="+mn-lt"/>
                <a:ea typeface="+mn-ea"/>
                <a:cs typeface="+mn-cs"/>
              </a:rPr>
              <a:t>) persoonlijkheidsproblematiek of chronische AS-1 problematiek. Voor volwassenen met een persoonlijkheidsstoornis is inmiddels aangetoond dat schematherapie een effectieve behandeling is. Voor 60-plussers zijn de eerste ervaringen met deze therapie ook positief. Ouderen blijken goed tot verandering in staat en schematherapie blijkt ook een positief effect op symptomen van angst en depressie te hebben. Omdat ouderen minder gewend zijn te praten over hun emoties werd de </a:t>
            </a:r>
            <a:r>
              <a:rPr lang="nl-NL" sz="1200" b="0" i="0" kern="1200" dirty="0" err="1">
                <a:solidFill>
                  <a:schemeClr val="tx1"/>
                </a:solidFill>
                <a:effectLst/>
                <a:latin typeface="+mn-lt"/>
                <a:ea typeface="+mn-ea"/>
                <a:cs typeface="+mn-cs"/>
              </a:rPr>
              <a:t>groepsschematherapie</a:t>
            </a:r>
            <a:r>
              <a:rPr lang="nl-NL" sz="1200" b="0" i="0" kern="1200" dirty="0">
                <a:solidFill>
                  <a:schemeClr val="tx1"/>
                </a:solidFill>
                <a:effectLst/>
                <a:latin typeface="+mn-lt"/>
                <a:ea typeface="+mn-ea"/>
                <a:cs typeface="+mn-cs"/>
              </a:rPr>
              <a:t> verrijkt met psychomotorische therapie. Tijdens de psychomotorische therapie ligt de nadruk op het herkennen en veranderen van schema’s en modi in een praktische oefensituatie, waarin de context manipuleerbaar is en waarin volop geëxperimenteerd kan </a:t>
            </a:r>
            <a:r>
              <a:rPr lang="nl-NL" sz="1200" b="0" i="0" kern="1200" dirty="0" err="1">
                <a:solidFill>
                  <a:schemeClr val="tx1"/>
                </a:solidFill>
                <a:effectLst/>
                <a:latin typeface="+mn-lt"/>
                <a:ea typeface="+mn-ea"/>
                <a:cs typeface="+mn-cs"/>
              </a:rPr>
              <a:t>worden.In</a:t>
            </a:r>
            <a:r>
              <a:rPr lang="nl-NL" sz="1200" b="0" i="0" kern="1200" dirty="0">
                <a:solidFill>
                  <a:schemeClr val="tx1"/>
                </a:solidFill>
                <a:effectLst/>
                <a:latin typeface="+mn-lt"/>
                <a:ea typeface="+mn-ea"/>
                <a:cs typeface="+mn-cs"/>
              </a:rPr>
              <a:t> deze workshop wordt het theoretisch kader van </a:t>
            </a:r>
            <a:r>
              <a:rPr lang="nl-NL" sz="1200" b="0" i="0" kern="1200" dirty="0" err="1">
                <a:solidFill>
                  <a:schemeClr val="tx1"/>
                </a:solidFill>
                <a:effectLst/>
                <a:latin typeface="+mn-lt"/>
                <a:ea typeface="+mn-ea"/>
                <a:cs typeface="+mn-cs"/>
              </a:rPr>
              <a:t>persoonlijkheidsparhologie</a:t>
            </a:r>
            <a:r>
              <a:rPr lang="nl-NL" sz="1200" b="0" i="0" kern="1200" dirty="0">
                <a:solidFill>
                  <a:schemeClr val="tx1"/>
                </a:solidFill>
                <a:effectLst/>
                <a:latin typeface="+mn-lt"/>
                <a:ea typeface="+mn-ea"/>
                <a:cs typeface="+mn-cs"/>
              </a:rPr>
              <a:t> bij ouderen, de aanpassingen voor schematherapie bij ouderen en de innovatieve module uiteengezet aan de hand van de meest recente literatuur. Er is een multicenter RCT gestart om de effecten van deze module empirisch te objectiveren. We kunnen uit ervaring spreken over de pilot die aan dit onderzoek vooraf ging. Uiteraard zal in de workshop ook de daad bij het woord gevoegd worden en zal met de deelnemers een aantal </a:t>
            </a:r>
            <a:r>
              <a:rPr lang="nl-NL" sz="1200" b="0" i="0" kern="1200" dirty="0" err="1">
                <a:solidFill>
                  <a:schemeClr val="tx1"/>
                </a:solidFill>
                <a:effectLst/>
                <a:latin typeface="+mn-lt"/>
                <a:ea typeface="+mn-ea"/>
                <a:cs typeface="+mn-cs"/>
              </a:rPr>
              <a:t>schematherapeutische</a:t>
            </a:r>
            <a:r>
              <a:rPr lang="nl-NL" sz="1200" b="0" i="0" kern="1200" dirty="0">
                <a:solidFill>
                  <a:schemeClr val="tx1"/>
                </a:solidFill>
                <a:effectLst/>
                <a:latin typeface="+mn-lt"/>
                <a:ea typeface="+mn-ea"/>
                <a:cs typeface="+mn-cs"/>
              </a:rPr>
              <a:t> lichaamsgerichte oefeningen gedaan worden. Hierdoor kan door de deelnemers aan den lijve ervaren worden hoe verbindend de theorie en praktijk kunnen zijn.</a:t>
            </a:r>
            <a:endParaRPr lang="nl-NL" dirty="0"/>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1</a:t>
            </a:fld>
            <a:endParaRPr lang="nl-NL"/>
          </a:p>
        </p:txBody>
      </p:sp>
    </p:spTree>
    <p:extLst>
      <p:ext uri="{BB962C8B-B14F-4D97-AF65-F5344CB8AC3E}">
        <p14:creationId xmlns:p14="http://schemas.microsoft.com/office/powerpoint/2010/main" val="395861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Maak je steeds dezelfde fouten in je leven, terwijl je je hebt voorgenomen om een volgende keer anders te reageren? Laat je gedrag hardnekkige patronen zien, die je niet kunt veranderen, ook al wil je dat heel graag? Merk je regelmatig dat je met je gezonde verstand best weet wat je zou moeten doen, maar dat je gevoel niet meewerkt en je een andere richting in duwt?</a:t>
            </a:r>
          </a:p>
          <a:p>
            <a:pPr fontAlgn="base"/>
            <a:r>
              <a:rPr lang="nl-NL" sz="1200" b="1" i="1" kern="1200" dirty="0">
                <a:solidFill>
                  <a:schemeClr val="tx1"/>
                </a:solidFill>
                <a:effectLst/>
                <a:latin typeface="+mn-lt"/>
                <a:ea typeface="+mn-ea"/>
                <a:cs typeface="+mn-cs"/>
              </a:rPr>
              <a:t>In deze gevallen kan schematherapie helpen!</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6</a:t>
            </a:fld>
            <a:endParaRPr lang="nl-NL"/>
          </a:p>
        </p:txBody>
      </p:sp>
    </p:spTree>
    <p:extLst>
      <p:ext uri="{BB962C8B-B14F-4D97-AF65-F5344CB8AC3E}">
        <p14:creationId xmlns:p14="http://schemas.microsoft.com/office/powerpoint/2010/main" val="212070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tLang="nl-NL" dirty="0">
                <a:latin typeface="Arial" panose="020B0604020202020204" pitchFamily="34" charset="0"/>
              </a:rPr>
              <a:t>we </a:t>
            </a:r>
            <a:r>
              <a:rPr lang="en-US" altLang="nl-NL" dirty="0" err="1">
                <a:latin typeface="Arial" panose="020B0604020202020204" pitchFamily="34" charset="0"/>
              </a:rPr>
              <a:t>plakken</a:t>
            </a:r>
            <a:r>
              <a:rPr lang="en-US" altLang="nl-NL" dirty="0">
                <a:latin typeface="Arial" panose="020B0604020202020204" pitchFamily="34" charset="0"/>
              </a:rPr>
              <a:t> </a:t>
            </a:r>
            <a:r>
              <a:rPr lang="en-US" altLang="nl-NL" dirty="0" err="1">
                <a:latin typeface="Arial" panose="020B0604020202020204" pitchFamily="34" charset="0"/>
              </a:rPr>
              <a:t>niet</a:t>
            </a:r>
            <a:r>
              <a:rPr lang="en-US" altLang="nl-NL" dirty="0">
                <a:latin typeface="Arial" panose="020B0604020202020204" pitchFamily="34" charset="0"/>
              </a:rPr>
              <a:t> </a:t>
            </a:r>
            <a:r>
              <a:rPr lang="en-US" altLang="nl-NL" dirty="0" err="1">
                <a:latin typeface="Arial" panose="020B0604020202020204" pitchFamily="34" charset="0"/>
              </a:rPr>
              <a:t>alleen</a:t>
            </a:r>
            <a:r>
              <a:rPr lang="en-US" altLang="nl-NL" dirty="0">
                <a:latin typeface="Arial" panose="020B0604020202020204" pitchFamily="34" charset="0"/>
              </a:rPr>
              <a:t> </a:t>
            </a:r>
            <a:r>
              <a:rPr lang="en-US" altLang="nl-NL" dirty="0" err="1">
                <a:latin typeface="Arial" panose="020B0604020202020204" pitchFamily="34" charset="0"/>
              </a:rPr>
              <a:t>pleisters</a:t>
            </a:r>
            <a:r>
              <a:rPr lang="en-US" altLang="nl-NL" dirty="0">
                <a:latin typeface="Arial" panose="020B0604020202020204" pitchFamily="34" charset="0"/>
              </a:rPr>
              <a:t> </a:t>
            </a:r>
            <a:r>
              <a:rPr lang="en-US" altLang="nl-NL" dirty="0" err="1">
                <a:latin typeface="Arial" panose="020B0604020202020204" pitchFamily="34" charset="0"/>
              </a:rPr>
              <a:t>tegen</a:t>
            </a:r>
            <a:r>
              <a:rPr lang="en-US" altLang="nl-NL" dirty="0">
                <a:latin typeface="Arial" panose="020B0604020202020204" pitchFamily="34" charset="0"/>
              </a:rPr>
              <a:t> het </a:t>
            </a:r>
            <a:r>
              <a:rPr lang="en-US" altLang="nl-NL" dirty="0" err="1">
                <a:latin typeface="Arial" panose="020B0604020202020204" pitchFamily="34" charset="0"/>
              </a:rPr>
              <a:t>bloeden</a:t>
            </a:r>
            <a:r>
              <a:rPr lang="en-US" altLang="nl-NL" dirty="0">
                <a:latin typeface="Arial" panose="020B0604020202020204" pitchFamily="34" charset="0"/>
              </a:rPr>
              <a:t>. we </a:t>
            </a:r>
            <a:r>
              <a:rPr lang="en-US" altLang="nl-NL" dirty="0" err="1">
                <a:latin typeface="Arial" panose="020B0604020202020204" pitchFamily="34" charset="0"/>
              </a:rPr>
              <a:t>kijkt</a:t>
            </a:r>
            <a:r>
              <a:rPr lang="en-US" altLang="nl-NL" dirty="0">
                <a:latin typeface="Arial" panose="020B0604020202020204" pitchFamily="34" charset="0"/>
              </a:rPr>
              <a:t> </a:t>
            </a:r>
            <a:r>
              <a:rPr lang="en-US" altLang="nl-NL" dirty="0" err="1">
                <a:latin typeface="Arial" panose="020B0604020202020204" pitchFamily="34" charset="0"/>
              </a:rPr>
              <a:t>ook</a:t>
            </a:r>
            <a:r>
              <a:rPr lang="en-US" altLang="nl-NL" dirty="0">
                <a:latin typeface="Arial" panose="020B0604020202020204" pitchFamily="34" charset="0"/>
              </a:rPr>
              <a:t> wat de </a:t>
            </a:r>
            <a:r>
              <a:rPr lang="en-US" altLang="nl-NL" dirty="0" err="1">
                <a:latin typeface="Arial" panose="020B0604020202020204" pitchFamily="34" charset="0"/>
              </a:rPr>
              <a:t>reden</a:t>
            </a:r>
            <a:r>
              <a:rPr lang="en-US" altLang="nl-NL" dirty="0">
                <a:latin typeface="Arial" panose="020B0604020202020204" pitchFamily="34" charset="0"/>
              </a:rPr>
              <a:t> van het </a:t>
            </a:r>
            <a:r>
              <a:rPr lang="en-US" altLang="nl-NL" dirty="0" err="1">
                <a:latin typeface="Arial" panose="020B0604020202020204" pitchFamily="34" charset="0"/>
              </a:rPr>
              <a:t>bloeden</a:t>
            </a:r>
            <a:r>
              <a:rPr lang="en-US" altLang="nl-NL" dirty="0">
                <a:latin typeface="Arial" panose="020B0604020202020204" pitchFamily="34" charset="0"/>
              </a:rPr>
              <a:t> is.</a:t>
            </a:r>
          </a:p>
          <a:p>
            <a:r>
              <a:rPr lang="en-US" altLang="nl-NL" dirty="0">
                <a:latin typeface="Arial" panose="020B0604020202020204" pitchFamily="34" charset="0"/>
              </a:rPr>
              <a:t>In de Jaren 90 </a:t>
            </a:r>
            <a:r>
              <a:rPr lang="en-US" altLang="nl-NL" dirty="0" err="1">
                <a:latin typeface="Arial" panose="020B0604020202020204" pitchFamily="34" charset="0"/>
              </a:rPr>
              <a:t>heeft</a:t>
            </a:r>
            <a:r>
              <a:rPr lang="en-US" altLang="nl-NL" dirty="0">
                <a:latin typeface="Arial" panose="020B0604020202020204" pitchFamily="34" charset="0"/>
              </a:rPr>
              <a:t> </a:t>
            </a:r>
            <a:r>
              <a:rPr lang="en-US" altLang="nl-NL" dirty="0" err="1">
                <a:latin typeface="Arial" panose="020B0604020202020204" pitchFamily="34" charset="0"/>
              </a:rPr>
              <a:t>Yeffrey</a:t>
            </a:r>
            <a:r>
              <a:rPr lang="en-US" altLang="nl-NL" dirty="0">
                <a:latin typeface="Arial" panose="020B0604020202020204" pitchFamily="34" charset="0"/>
              </a:rPr>
              <a:t> Young de </a:t>
            </a:r>
            <a:r>
              <a:rPr lang="en-US" altLang="nl-NL" dirty="0" err="1">
                <a:latin typeface="Arial" panose="020B0604020202020204" pitchFamily="34" charset="0"/>
              </a:rPr>
              <a:t>schematherapie</a:t>
            </a:r>
            <a:r>
              <a:rPr lang="en-US" altLang="nl-NL" dirty="0">
                <a:latin typeface="Arial" panose="020B0604020202020204" pitchFamily="34" charset="0"/>
              </a:rPr>
              <a:t> </a:t>
            </a:r>
            <a:r>
              <a:rPr lang="en-US" altLang="nl-NL" dirty="0" err="1">
                <a:latin typeface="Arial" panose="020B0604020202020204" pitchFamily="34" charset="0"/>
              </a:rPr>
              <a:t>ontwikkeld</a:t>
            </a:r>
            <a:r>
              <a:rPr lang="en-US" altLang="nl-NL" dirty="0">
                <a:latin typeface="Arial" panose="020B0604020202020204" pitchFamily="34" charset="0"/>
              </a:rPr>
              <a:t> met </a:t>
            </a:r>
            <a:r>
              <a:rPr lang="en-US" altLang="nl-NL" dirty="0" err="1">
                <a:latin typeface="Arial" panose="020B0604020202020204" pitchFamily="34" charset="0"/>
              </a:rPr>
              <a:t>ditzelfde</a:t>
            </a:r>
            <a:r>
              <a:rPr lang="en-US" altLang="nl-NL" dirty="0">
                <a:latin typeface="Arial" panose="020B0604020202020204" pitchFamily="34" charset="0"/>
              </a:rPr>
              <a:t> </a:t>
            </a:r>
            <a:r>
              <a:rPr lang="en-US" altLang="nl-NL" dirty="0" err="1">
                <a:latin typeface="Arial" panose="020B0604020202020204" pitchFamily="34" charset="0"/>
              </a:rPr>
              <a:t>doel</a:t>
            </a:r>
            <a:r>
              <a:rPr lang="en-US" altLang="nl-NL" dirty="0">
                <a:latin typeface="Arial" panose="020B0604020202020204" pitchFamily="34" charset="0"/>
              </a:rPr>
              <a:t>.</a:t>
            </a:r>
          </a:p>
          <a:p>
            <a:r>
              <a:rPr lang="en-US" altLang="nl-NL" dirty="0" err="1">
                <a:latin typeface="Arial" panose="020B0604020202020204" pitchFamily="34" charset="0"/>
              </a:rPr>
              <a:t>Schematherapie</a:t>
            </a:r>
            <a:r>
              <a:rPr lang="en-US" altLang="nl-NL" dirty="0">
                <a:latin typeface="Arial" panose="020B0604020202020204" pitchFamily="34" charset="0"/>
              </a:rPr>
              <a:t> </a:t>
            </a:r>
            <a:r>
              <a:rPr lang="en-US" altLang="nl-NL" dirty="0" err="1">
                <a:latin typeface="Arial" panose="020B0604020202020204" pitchFamily="34" charset="0"/>
              </a:rPr>
              <a:t>kijkt</a:t>
            </a:r>
            <a:r>
              <a:rPr lang="en-US" altLang="nl-NL" dirty="0">
                <a:latin typeface="Arial" panose="020B0604020202020204" pitchFamily="34" charset="0"/>
              </a:rPr>
              <a:t> </a:t>
            </a:r>
            <a:r>
              <a:rPr lang="en-US" altLang="nl-NL" dirty="0" err="1">
                <a:latin typeface="Arial" panose="020B0604020202020204" pitchFamily="34" charset="0"/>
              </a:rPr>
              <a:t>naar</a:t>
            </a:r>
            <a:r>
              <a:rPr lang="en-US" altLang="nl-NL" dirty="0">
                <a:latin typeface="Arial" panose="020B0604020202020204" pitchFamily="34" charset="0"/>
              </a:rPr>
              <a:t> </a:t>
            </a:r>
            <a:r>
              <a:rPr lang="en-US" altLang="nl-NL" dirty="0" err="1">
                <a:latin typeface="Arial" panose="020B0604020202020204" pitchFamily="34" charset="0"/>
              </a:rPr>
              <a:t>valkuilen</a:t>
            </a:r>
            <a:r>
              <a:rPr lang="en-US" altLang="nl-NL" dirty="0">
                <a:latin typeface="Arial" panose="020B0604020202020204" pitchFamily="34" charset="0"/>
              </a:rPr>
              <a:t> in het </a:t>
            </a:r>
            <a:r>
              <a:rPr lang="en-US" altLang="nl-NL" dirty="0" err="1">
                <a:latin typeface="Arial" panose="020B0604020202020204" pitchFamily="34" charset="0"/>
              </a:rPr>
              <a:t>hier</a:t>
            </a:r>
            <a:r>
              <a:rPr lang="en-US" altLang="nl-NL" dirty="0">
                <a:latin typeface="Arial" panose="020B0604020202020204" pitchFamily="34" charset="0"/>
              </a:rPr>
              <a:t> en nu die </a:t>
            </a:r>
            <a:r>
              <a:rPr lang="en-US" altLang="nl-NL" dirty="0" err="1">
                <a:latin typeface="Arial" panose="020B0604020202020204" pitchFamily="34" charset="0"/>
              </a:rPr>
              <a:t>verklaard</a:t>
            </a:r>
            <a:r>
              <a:rPr lang="en-US" altLang="nl-NL" dirty="0">
                <a:latin typeface="Arial" panose="020B0604020202020204" pitchFamily="34" charset="0"/>
              </a:rPr>
              <a:t> </a:t>
            </a:r>
            <a:r>
              <a:rPr lang="en-US" altLang="nl-NL" dirty="0" err="1">
                <a:latin typeface="Arial" panose="020B0604020202020204" pitchFamily="34" charset="0"/>
              </a:rPr>
              <a:t>kunnen</a:t>
            </a:r>
            <a:r>
              <a:rPr lang="en-US" altLang="nl-NL" dirty="0">
                <a:latin typeface="Arial" panose="020B0604020202020204" pitchFamily="34" charset="0"/>
              </a:rPr>
              <a:t> </a:t>
            </a:r>
            <a:r>
              <a:rPr lang="en-US" altLang="nl-NL" dirty="0" err="1">
                <a:latin typeface="Arial" panose="020B0604020202020204" pitchFamily="34" charset="0"/>
              </a:rPr>
              <a:t>worden</a:t>
            </a:r>
            <a:r>
              <a:rPr lang="en-US" altLang="nl-NL" dirty="0">
                <a:latin typeface="Arial" panose="020B0604020202020204" pitchFamily="34" charset="0"/>
              </a:rPr>
              <a:t> </a:t>
            </a:r>
            <a:r>
              <a:rPr lang="en-US" altLang="nl-NL" dirty="0" err="1">
                <a:latin typeface="Arial" panose="020B0604020202020204" pitchFamily="34" charset="0"/>
              </a:rPr>
              <a:t>vanuit</a:t>
            </a:r>
            <a:r>
              <a:rPr lang="en-US" altLang="nl-NL" dirty="0">
                <a:latin typeface="Arial" panose="020B0604020202020204" pitchFamily="34" charset="0"/>
              </a:rPr>
              <a:t> het </a:t>
            </a:r>
            <a:r>
              <a:rPr lang="en-US" altLang="nl-NL" dirty="0" err="1">
                <a:latin typeface="Arial" panose="020B0604020202020204" pitchFamily="34" charset="0"/>
              </a:rPr>
              <a:t>verleden</a:t>
            </a:r>
            <a:r>
              <a:rPr lang="en-US" altLang="nl-NL" dirty="0">
                <a:latin typeface="Arial" panose="020B0604020202020204" pitchFamily="34" charset="0"/>
              </a:rPr>
              <a:t>.</a:t>
            </a:r>
          </a:p>
          <a:p>
            <a:r>
              <a:rPr lang="en-US" altLang="nl-NL" dirty="0">
                <a:latin typeface="Arial" panose="020B0604020202020204" pitchFamily="34" charset="0"/>
              </a:rPr>
              <a:t>Door </a:t>
            </a:r>
            <a:r>
              <a:rPr lang="en-US" altLang="nl-NL" dirty="0" err="1">
                <a:latin typeface="Arial" panose="020B0604020202020204" pitchFamily="34" charset="0"/>
              </a:rPr>
              <a:t>zich</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krijgen</a:t>
            </a:r>
            <a:r>
              <a:rPr lang="en-US" altLang="nl-NL" dirty="0">
                <a:latin typeface="Arial" panose="020B0604020202020204" pitchFamily="34" charset="0"/>
              </a:rPr>
              <a:t> op </a:t>
            </a:r>
            <a:r>
              <a:rPr lang="en-US" altLang="nl-NL" dirty="0" err="1">
                <a:latin typeface="Arial" panose="020B0604020202020204" pitchFamily="34" charset="0"/>
              </a:rPr>
              <a:t>deze</a:t>
            </a:r>
            <a:r>
              <a:rPr lang="en-US" altLang="nl-NL" dirty="0">
                <a:latin typeface="Arial" panose="020B0604020202020204" pitchFamily="34" charset="0"/>
              </a:rPr>
              <a:t> </a:t>
            </a:r>
            <a:r>
              <a:rPr lang="en-US" altLang="nl-NL" dirty="0" err="1">
                <a:latin typeface="Arial" panose="020B0604020202020204" pitchFamily="34" charset="0"/>
              </a:rPr>
              <a:t>oude</a:t>
            </a:r>
            <a:r>
              <a:rPr lang="en-US" altLang="nl-NL" dirty="0">
                <a:latin typeface="Arial" panose="020B0604020202020204" pitchFamily="34" charset="0"/>
              </a:rPr>
              <a:t> </a:t>
            </a:r>
            <a:r>
              <a:rPr lang="en-US" altLang="nl-NL" dirty="0" err="1">
                <a:latin typeface="Arial" panose="020B0604020202020204" pitchFamily="34" charset="0"/>
              </a:rPr>
              <a:t>vaak</a:t>
            </a:r>
            <a:r>
              <a:rPr lang="en-US" altLang="nl-NL" dirty="0">
                <a:latin typeface="Arial" panose="020B0604020202020204" pitchFamily="34" charset="0"/>
              </a:rPr>
              <a:t> </a:t>
            </a:r>
            <a:r>
              <a:rPr lang="en-US" altLang="nl-NL" dirty="0" err="1">
                <a:latin typeface="Arial" panose="020B0604020202020204" pitchFamily="34" charset="0"/>
              </a:rPr>
              <a:t>lang</a:t>
            </a:r>
            <a:r>
              <a:rPr lang="en-US" altLang="nl-NL" dirty="0">
                <a:latin typeface="Arial" panose="020B0604020202020204" pitchFamily="34" charset="0"/>
              </a:rPr>
              <a:t> </a:t>
            </a:r>
            <a:r>
              <a:rPr lang="en-US" altLang="nl-NL" dirty="0" err="1">
                <a:latin typeface="Arial" panose="020B0604020202020204" pitchFamily="34" charset="0"/>
              </a:rPr>
              <a:t>aanwezig</a:t>
            </a:r>
            <a:r>
              <a:rPr lang="en-US" altLang="nl-NL" dirty="0">
                <a:latin typeface="Arial" panose="020B0604020202020204" pitchFamily="34" charset="0"/>
              </a:rPr>
              <a:t> </a:t>
            </a:r>
            <a:r>
              <a:rPr lang="en-US" altLang="nl-NL" dirty="0" err="1">
                <a:latin typeface="Arial" panose="020B0604020202020204" pitchFamily="34" charset="0"/>
              </a:rPr>
              <a:t>patronen</a:t>
            </a:r>
            <a:r>
              <a:rPr lang="en-US" altLang="nl-NL" dirty="0">
                <a:latin typeface="Arial" panose="020B0604020202020204" pitchFamily="34" charset="0"/>
              </a:rPr>
              <a:t> en </a:t>
            </a:r>
            <a:r>
              <a:rPr lang="en-US" altLang="nl-NL" dirty="0" err="1">
                <a:latin typeface="Arial" panose="020B0604020202020204" pitchFamily="34" charset="0"/>
              </a:rPr>
              <a:t>deze</a:t>
            </a:r>
            <a:r>
              <a:rPr lang="en-US" altLang="nl-NL" dirty="0">
                <a:latin typeface="Arial" panose="020B0604020202020204" pitchFamily="34" charset="0"/>
              </a:rPr>
              <a:t> </a:t>
            </a:r>
            <a:r>
              <a:rPr lang="en-US" altLang="nl-NL" dirty="0" err="1">
                <a:latin typeface="Arial" panose="020B0604020202020204" pitchFamily="34" charset="0"/>
              </a:rPr>
              <a:t>vervolgens</a:t>
            </a:r>
            <a:r>
              <a:rPr lang="en-US" altLang="nl-NL" dirty="0">
                <a:latin typeface="Arial" panose="020B0604020202020204" pitchFamily="34" charset="0"/>
              </a:rPr>
              <a:t> </a:t>
            </a:r>
            <a:r>
              <a:rPr lang="en-US" altLang="nl-NL" dirty="0" err="1">
                <a:latin typeface="Arial" panose="020B0604020202020204" pitchFamily="34" charset="0"/>
              </a:rPr>
              <a:t>te</a:t>
            </a:r>
            <a:r>
              <a:rPr lang="en-US" altLang="nl-NL" dirty="0">
                <a:latin typeface="Arial" panose="020B0604020202020204" pitchFamily="34" charset="0"/>
              </a:rPr>
              <a:t> </a:t>
            </a:r>
            <a:r>
              <a:rPr lang="en-US" altLang="nl-NL" dirty="0" err="1">
                <a:latin typeface="Arial" panose="020B0604020202020204" pitchFamily="34" charset="0"/>
              </a:rPr>
              <a:t>veranderen</a:t>
            </a:r>
            <a:r>
              <a:rPr lang="en-US" altLang="nl-NL" dirty="0">
                <a:latin typeface="Arial" panose="020B0604020202020204" pitchFamily="34" charset="0"/>
              </a:rPr>
              <a:t>, </a:t>
            </a:r>
            <a:r>
              <a:rPr lang="en-US" altLang="nl-NL" dirty="0" err="1">
                <a:latin typeface="Arial" panose="020B0604020202020204" pitchFamily="34" charset="0"/>
              </a:rPr>
              <a:t>functioneren</a:t>
            </a:r>
            <a:r>
              <a:rPr lang="en-US" altLang="nl-NL" dirty="0">
                <a:latin typeface="Arial" panose="020B0604020202020204" pitchFamily="34" charset="0"/>
              </a:rPr>
              <a:t> </a:t>
            </a:r>
            <a:r>
              <a:rPr lang="en-US" altLang="nl-NL" dirty="0" err="1">
                <a:latin typeface="Arial" panose="020B0604020202020204" pitchFamily="34" charset="0"/>
              </a:rPr>
              <a:t>oude</a:t>
            </a:r>
            <a:r>
              <a:rPr lang="en-US" altLang="nl-NL" dirty="0">
                <a:latin typeface="Arial" panose="020B0604020202020204" pitchFamily="34" charset="0"/>
              </a:rPr>
              <a:t> </a:t>
            </a:r>
            <a:r>
              <a:rPr lang="en-US" altLang="nl-NL" dirty="0" err="1">
                <a:latin typeface="Arial" panose="020B0604020202020204" pitchFamily="34" charset="0"/>
              </a:rPr>
              <a:t>patienten</a:t>
            </a:r>
            <a:r>
              <a:rPr lang="en-US" altLang="nl-NL" dirty="0">
                <a:latin typeface="Arial" panose="020B0604020202020204" pitchFamily="34" charset="0"/>
              </a:rPr>
              <a:t> met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karakter</a:t>
            </a:r>
            <a:r>
              <a:rPr lang="en-US" altLang="nl-NL" dirty="0">
                <a:latin typeface="Arial" panose="020B0604020202020204" pitchFamily="34" charset="0"/>
              </a:rPr>
              <a:t> </a:t>
            </a:r>
            <a:r>
              <a:rPr lang="en-US" altLang="nl-NL" dirty="0" err="1">
                <a:latin typeface="Arial" panose="020B0604020202020204" pitchFamily="34" charset="0"/>
              </a:rPr>
              <a:t>uiteindelijk</a:t>
            </a:r>
            <a:r>
              <a:rPr lang="en-US" altLang="nl-NL" dirty="0">
                <a:latin typeface="Arial" panose="020B0604020202020204" pitchFamily="34" charset="0"/>
              </a:rPr>
              <a:t> op </a:t>
            </a:r>
            <a:r>
              <a:rPr lang="en-US" altLang="nl-NL" dirty="0" err="1">
                <a:latin typeface="Arial" panose="020B0604020202020204" pitchFamily="34" charset="0"/>
              </a:rPr>
              <a:t>een</a:t>
            </a:r>
            <a:r>
              <a:rPr lang="en-US" altLang="nl-NL" dirty="0">
                <a:latin typeface="Arial" panose="020B0604020202020204" pitchFamily="34" charset="0"/>
              </a:rPr>
              <a:t> </a:t>
            </a:r>
            <a:r>
              <a:rPr lang="en-US" altLang="nl-NL" dirty="0" err="1">
                <a:latin typeface="Arial" panose="020B0604020202020204" pitchFamily="34" charset="0"/>
              </a:rPr>
              <a:t>beter</a:t>
            </a:r>
            <a:r>
              <a:rPr lang="en-US" altLang="nl-NL" dirty="0">
                <a:latin typeface="Arial" panose="020B0604020202020204" pitchFamily="34" charset="0"/>
              </a:rPr>
              <a:t> </a:t>
            </a:r>
            <a:r>
              <a:rPr lang="en-US" altLang="nl-NL" dirty="0" err="1">
                <a:latin typeface="Arial" panose="020B0604020202020204" pitchFamily="34" charset="0"/>
              </a:rPr>
              <a:t>niveau</a:t>
            </a:r>
            <a:r>
              <a:rPr lang="en-US" altLang="nl-NL" dirty="0">
                <a:latin typeface="Arial" panose="020B0604020202020204" pitchFamily="34" charset="0"/>
              </a:rPr>
              <a:t>. </a:t>
            </a:r>
          </a:p>
          <a:p>
            <a:endParaRPr lang="nl-NL" dirty="0"/>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15</a:t>
            </a:fld>
            <a:endParaRPr lang="nl-NL"/>
          </a:p>
        </p:txBody>
      </p:sp>
    </p:spTree>
    <p:extLst>
      <p:ext uri="{BB962C8B-B14F-4D97-AF65-F5344CB8AC3E}">
        <p14:creationId xmlns:p14="http://schemas.microsoft.com/office/powerpoint/2010/main" val="115397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Martine </a:t>
            </a:r>
            <a:r>
              <a:rPr lang="en-US" dirty="0" err="1"/>
              <a:t>vanaf</a:t>
            </a:r>
            <a:r>
              <a:rPr lang="en-US" dirty="0"/>
              <a:t> </a:t>
            </a:r>
            <a:r>
              <a:rPr lang="en-US" dirty="0" err="1"/>
              <a:t>hier</a:t>
            </a:r>
            <a:r>
              <a:rPr lang="en-US" dirty="0"/>
              <a:t> neem </a:t>
            </a:r>
            <a:r>
              <a:rPr lang="en-US" dirty="0" err="1"/>
              <a:t>jij</a:t>
            </a:r>
            <a:r>
              <a:rPr lang="en-US" dirty="0"/>
              <a:t> het over</a:t>
            </a:r>
          </a:p>
          <a:p>
            <a:r>
              <a:rPr lang="en-US" dirty="0"/>
              <a:t>Pas de sheets </a:t>
            </a:r>
            <a:r>
              <a:rPr lang="en-US" dirty="0" err="1"/>
              <a:t>aan</a:t>
            </a:r>
            <a:r>
              <a:rPr lang="en-US" dirty="0"/>
              <a:t> </a:t>
            </a:r>
            <a:r>
              <a:rPr lang="en-US" dirty="0" err="1"/>
              <a:t>waar</a:t>
            </a:r>
            <a:r>
              <a:rPr lang="en-US" dirty="0"/>
              <a:t> </a:t>
            </a:r>
            <a:r>
              <a:rPr lang="en-US" dirty="0" err="1"/>
              <a:t>nodig</a:t>
            </a:r>
            <a:endParaRPr lang="nl-NL" dirty="0"/>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34</a:t>
            </a:fld>
            <a:endParaRPr lang="nl-NL"/>
          </a:p>
        </p:txBody>
      </p:sp>
    </p:spTree>
    <p:extLst>
      <p:ext uri="{BB962C8B-B14F-4D97-AF65-F5344CB8AC3E}">
        <p14:creationId xmlns:p14="http://schemas.microsoft.com/office/powerpoint/2010/main" val="65127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Deelnemende instellingen</a:t>
            </a:r>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35</a:t>
            </a:fld>
            <a:endParaRPr lang="nl-NL"/>
          </a:p>
        </p:txBody>
      </p:sp>
    </p:spTree>
    <p:extLst>
      <p:ext uri="{BB962C8B-B14F-4D97-AF65-F5344CB8AC3E}">
        <p14:creationId xmlns:p14="http://schemas.microsoft.com/office/powerpoint/2010/main" val="299354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Kun</a:t>
            </a:r>
            <a:r>
              <a:rPr lang="en-US" dirty="0"/>
              <a:t> </a:t>
            </a:r>
            <a:r>
              <a:rPr lang="en-US" dirty="0" err="1"/>
              <a:t>jij</a:t>
            </a:r>
            <a:r>
              <a:rPr lang="en-US" dirty="0"/>
              <a:t> </a:t>
            </a:r>
            <a:r>
              <a:rPr lang="en-US" dirty="0" err="1"/>
              <a:t>iets</a:t>
            </a:r>
            <a:r>
              <a:rPr lang="en-US" dirty="0"/>
              <a:t> met </a:t>
            </a:r>
            <a:r>
              <a:rPr lang="en-US" dirty="0" err="1"/>
              <a:t>deze</a:t>
            </a:r>
            <a:r>
              <a:rPr lang="en-US" dirty="0"/>
              <a:t> sheet Renske?</a:t>
            </a:r>
            <a:endParaRPr lang="nl-NL" dirty="0"/>
          </a:p>
        </p:txBody>
      </p:sp>
      <p:sp>
        <p:nvSpPr>
          <p:cNvPr id="4" name="Tijdelijke aanduiding voor dianummer 3"/>
          <p:cNvSpPr>
            <a:spLocks noGrp="1"/>
          </p:cNvSpPr>
          <p:nvPr>
            <p:ph type="sldNum" sz="quarter" idx="10"/>
          </p:nvPr>
        </p:nvSpPr>
        <p:spPr/>
        <p:txBody>
          <a:bodyPr/>
          <a:lstStyle/>
          <a:p>
            <a:fld id="{66CD2639-08D8-440B-BB41-DB8EAF0D00D2}" type="slidenum">
              <a:rPr lang="nl-NL" smtClean="0"/>
              <a:t>72</a:t>
            </a:fld>
            <a:endParaRPr lang="nl-NL"/>
          </a:p>
        </p:txBody>
      </p:sp>
    </p:spTree>
    <p:extLst>
      <p:ext uri="{BB962C8B-B14F-4D97-AF65-F5344CB8AC3E}">
        <p14:creationId xmlns:p14="http://schemas.microsoft.com/office/powerpoint/2010/main" val="37202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8E971055-D7D4-4035-8CA6-CFF84EA24666}" type="datetimeFigureOut">
              <a:rPr lang="nl-NL" smtClean="0"/>
              <a:t>15-11-2017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219492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E971055-D7D4-4035-8CA6-CFF84EA24666}" type="datetimeFigureOut">
              <a:rPr lang="nl-NL" smtClean="0"/>
              <a:t>15-11-2017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423517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E971055-D7D4-4035-8CA6-CFF84EA24666}" type="datetimeFigureOut">
              <a:rPr lang="nl-NL" smtClean="0"/>
              <a:t>15-11-2017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219867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E971055-D7D4-4035-8CA6-CFF84EA24666}" type="datetimeFigureOut">
              <a:rPr lang="nl-NL" smtClean="0"/>
              <a:t>15-11-2017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194314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71055-D7D4-4035-8CA6-CFF84EA24666}" type="datetimeFigureOut">
              <a:rPr lang="nl-NL" smtClean="0"/>
              <a:t>15-11-2017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354857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E971055-D7D4-4035-8CA6-CFF84EA24666}" type="datetimeFigureOut">
              <a:rPr lang="nl-NL" smtClean="0"/>
              <a:t>15-11-2017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175706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8E971055-D7D4-4035-8CA6-CFF84EA24666}" type="datetimeFigureOut">
              <a:rPr lang="nl-NL" smtClean="0"/>
              <a:t>15-11-2017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373727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8E971055-D7D4-4035-8CA6-CFF84EA24666}" type="datetimeFigureOut">
              <a:rPr lang="nl-NL" smtClean="0"/>
              <a:t>15-11-2017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89992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71055-D7D4-4035-8CA6-CFF84EA24666}" type="datetimeFigureOut">
              <a:rPr lang="nl-NL" smtClean="0"/>
              <a:t>15-11-2017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198545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71055-D7D4-4035-8CA6-CFF84EA24666}" type="datetimeFigureOut">
              <a:rPr lang="nl-NL" smtClean="0"/>
              <a:t>15-11-2017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19789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71055-D7D4-4035-8CA6-CFF84EA24666}" type="datetimeFigureOut">
              <a:rPr lang="nl-NL" smtClean="0"/>
              <a:t>15-11-2017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BCC33D-2B62-43E8-8581-38D6967C1E1A}" type="slidenum">
              <a:rPr lang="nl-NL" smtClean="0"/>
              <a:t>‹nr.›</a:t>
            </a:fld>
            <a:endParaRPr lang="nl-NL"/>
          </a:p>
        </p:txBody>
      </p:sp>
    </p:spTree>
    <p:extLst>
      <p:ext uri="{BB962C8B-B14F-4D97-AF65-F5344CB8AC3E}">
        <p14:creationId xmlns:p14="http://schemas.microsoft.com/office/powerpoint/2010/main" val="282027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71055-D7D4-4035-8CA6-CFF84EA24666}" type="datetimeFigureOut">
              <a:rPr lang="nl-NL" smtClean="0"/>
              <a:t>15-11-2017</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CC33D-2B62-43E8-8581-38D6967C1E1A}" type="slidenum">
              <a:rPr lang="nl-NL" smtClean="0"/>
              <a:t>‹nr.›</a:t>
            </a:fld>
            <a:endParaRPr lang="nl-NL"/>
          </a:p>
        </p:txBody>
      </p:sp>
    </p:spTree>
    <p:extLst>
      <p:ext uri="{BB962C8B-B14F-4D97-AF65-F5344CB8AC3E}">
        <p14:creationId xmlns:p14="http://schemas.microsoft.com/office/powerpoint/2010/main" val="467644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mailto:S.d.m.van.dijk@umcg.nl" TargetMode="External"/><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hyperlink" Target="mailto:R.bouman@umcg.n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xmlns="" id="{39102C7F-58AD-4CBE-8737-27E924A7D3B9}"/>
              </a:ext>
            </a:extLst>
          </p:cNvPr>
          <p:cNvPicPr>
            <a:picLocks noChangeAspect="1"/>
          </p:cNvPicPr>
          <p:nvPr/>
        </p:nvPicPr>
        <p:blipFill>
          <a:blip r:embed="rId3"/>
          <a:stretch>
            <a:fillRect/>
          </a:stretch>
        </p:blipFill>
        <p:spPr>
          <a:xfrm>
            <a:off x="-347162" y="0"/>
            <a:ext cx="9491161" cy="6847519"/>
          </a:xfrm>
          <a:prstGeom prst="rect">
            <a:avLst/>
          </a:prstGeom>
        </p:spPr>
      </p:pic>
      <p:sp>
        <p:nvSpPr>
          <p:cNvPr id="7" name="Rechthoek 6">
            <a:extLst>
              <a:ext uri="{FF2B5EF4-FFF2-40B4-BE49-F238E27FC236}">
                <a16:creationId xmlns:a16="http://schemas.microsoft.com/office/drawing/2014/main" xmlns="" id="{0E227548-2D54-4DB4-B35B-7A4E5A833E7A}"/>
              </a:ext>
            </a:extLst>
          </p:cNvPr>
          <p:cNvSpPr/>
          <p:nvPr/>
        </p:nvSpPr>
        <p:spPr>
          <a:xfrm>
            <a:off x="179513" y="1772816"/>
            <a:ext cx="8568951" cy="3024336"/>
          </a:xfrm>
          <a:prstGeom prst="rect">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p:cNvSpPr>
            <a:spLocks noGrp="1"/>
          </p:cNvSpPr>
          <p:nvPr>
            <p:ph type="ctrTitle"/>
          </p:nvPr>
        </p:nvSpPr>
        <p:spPr>
          <a:xfrm>
            <a:off x="172009" y="2201229"/>
            <a:ext cx="8235687" cy="982255"/>
          </a:xfrm>
        </p:spPr>
        <p:txBody>
          <a:bodyPr>
            <a:noAutofit/>
          </a:bodyPr>
          <a:lstStyle/>
          <a:p>
            <a:pPr algn="l"/>
            <a:r>
              <a:rPr lang="nl-NL" sz="5400" dirty="0">
                <a:latin typeface="Century Gothic" panose="020B0502020202020204" pitchFamily="34" charset="0"/>
              </a:rPr>
              <a:t/>
            </a:r>
            <a:br>
              <a:rPr lang="nl-NL" sz="5400" dirty="0">
                <a:latin typeface="Century Gothic" panose="020B0502020202020204" pitchFamily="34" charset="0"/>
              </a:rPr>
            </a:br>
            <a:r>
              <a:rPr lang="nl-NL" sz="5400" dirty="0">
                <a:latin typeface="Century Gothic" panose="020B0502020202020204" pitchFamily="34" charset="0"/>
              </a:rPr>
              <a:t>NKOP 2017 Parallelsessie</a:t>
            </a:r>
            <a:br>
              <a:rPr lang="nl-NL" sz="5400" dirty="0">
                <a:latin typeface="Century Gothic" panose="020B0502020202020204" pitchFamily="34" charset="0"/>
              </a:rPr>
            </a:br>
            <a:r>
              <a:rPr lang="nl-NL" sz="3200" dirty="0">
                <a:latin typeface="Century Gothic" panose="020B0502020202020204" pitchFamily="34" charset="0"/>
              </a:rPr>
              <a:t>Schemagroepstherapie voor </a:t>
            </a:r>
            <a:br>
              <a:rPr lang="nl-NL" sz="3200" dirty="0">
                <a:latin typeface="Century Gothic" panose="020B0502020202020204" pitchFamily="34" charset="0"/>
              </a:rPr>
            </a:br>
            <a:r>
              <a:rPr lang="nl-NL" sz="3200" dirty="0">
                <a:latin typeface="Century Gothic" panose="020B0502020202020204" pitchFamily="34" charset="0"/>
              </a:rPr>
              <a:t>ouderen met complexe </a:t>
            </a:r>
            <a:br>
              <a:rPr lang="nl-NL" sz="3200" dirty="0">
                <a:latin typeface="Century Gothic" panose="020B0502020202020204" pitchFamily="34" charset="0"/>
              </a:rPr>
            </a:br>
            <a:r>
              <a:rPr lang="nl-NL" sz="3200" dirty="0">
                <a:latin typeface="Century Gothic" panose="020B0502020202020204" pitchFamily="34" charset="0"/>
              </a:rPr>
              <a:t>persoonlijkheids- en coping problematiek</a:t>
            </a:r>
            <a:endParaRPr lang="nl-NL" sz="3200" i="1" dirty="0">
              <a:latin typeface="Century Gothic" panose="020B0502020202020204" pitchFamily="34" charset="0"/>
            </a:endParaRPr>
          </a:p>
        </p:txBody>
      </p:sp>
      <p:sp>
        <p:nvSpPr>
          <p:cNvPr id="3" name="Subtitle 2"/>
          <p:cNvSpPr>
            <a:spLocks noGrp="1"/>
          </p:cNvSpPr>
          <p:nvPr>
            <p:ph type="subTitle" idx="1"/>
          </p:nvPr>
        </p:nvSpPr>
        <p:spPr>
          <a:xfrm>
            <a:off x="251520" y="5024005"/>
            <a:ext cx="3059832" cy="978166"/>
          </a:xfrm>
        </p:spPr>
        <p:txBody>
          <a:bodyPr>
            <a:noAutofit/>
          </a:bodyPr>
          <a:lstStyle/>
          <a:p>
            <a:pPr algn="l"/>
            <a:endParaRPr lang="nl-NL" sz="2000" dirty="0">
              <a:solidFill>
                <a:schemeClr val="tx1"/>
              </a:solidFill>
              <a:latin typeface="Century Gothic" panose="020B0502020202020204" pitchFamily="34" charset="0"/>
            </a:endParaRPr>
          </a:p>
          <a:p>
            <a:pPr algn="l"/>
            <a:r>
              <a:rPr lang="nl-NL" sz="2000" dirty="0">
                <a:solidFill>
                  <a:schemeClr val="tx1"/>
                </a:solidFill>
                <a:latin typeface="Century Gothic" panose="020B0502020202020204" pitchFamily="34" charset="0"/>
              </a:rPr>
              <a:t>Martine Veenstra</a:t>
            </a:r>
          </a:p>
          <a:p>
            <a:pPr algn="l"/>
            <a:r>
              <a:rPr lang="nl-NL" sz="2000" dirty="0">
                <a:solidFill>
                  <a:schemeClr val="tx1"/>
                </a:solidFill>
                <a:latin typeface="Century Gothic" panose="020B0502020202020204" pitchFamily="34" charset="0"/>
              </a:rPr>
              <a:t>Renske Bouman	                                           Silvia van Dijk</a:t>
            </a:r>
          </a:p>
        </p:txBody>
      </p:sp>
      <p:pic>
        <p:nvPicPr>
          <p:cNvPr id="6" name="Afbeelding 5">
            <a:extLst>
              <a:ext uri="{FF2B5EF4-FFF2-40B4-BE49-F238E27FC236}">
                <a16:creationId xmlns:a16="http://schemas.microsoft.com/office/drawing/2014/main" xmlns="" id="{D97B4856-CA9E-4205-B052-9EC1FACD8EAA}"/>
              </a:ext>
            </a:extLst>
          </p:cNvPr>
          <p:cNvPicPr>
            <a:picLocks noChangeAspect="1"/>
          </p:cNvPicPr>
          <p:nvPr/>
        </p:nvPicPr>
        <p:blipFill>
          <a:blip r:embed="rId4"/>
          <a:stretch>
            <a:fillRect/>
          </a:stretch>
        </p:blipFill>
        <p:spPr>
          <a:xfrm>
            <a:off x="6490155" y="2578231"/>
            <a:ext cx="2051922" cy="2067331"/>
          </a:xfrm>
          <a:prstGeom prst="rect">
            <a:avLst/>
          </a:prstGeom>
        </p:spPr>
      </p:pic>
      <p:pic>
        <p:nvPicPr>
          <p:cNvPr id="9" name="Afbeelding 8">
            <a:extLst>
              <a:ext uri="{FF2B5EF4-FFF2-40B4-BE49-F238E27FC236}">
                <a16:creationId xmlns:a16="http://schemas.microsoft.com/office/drawing/2014/main" xmlns="" id="{1F6DD775-C33D-4CB0-9924-C2033FA17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4941168"/>
            <a:ext cx="2504682" cy="1363745"/>
          </a:xfrm>
          <a:prstGeom prst="rect">
            <a:avLst/>
          </a:prstGeom>
        </p:spPr>
      </p:pic>
    </p:spTree>
    <p:extLst>
      <p:ext uri="{BB962C8B-B14F-4D97-AF65-F5344CB8AC3E}">
        <p14:creationId xmlns:p14="http://schemas.microsoft.com/office/powerpoint/2010/main" val="2845176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58773C-7D96-4284-8A9C-3F85D548271F}"/>
              </a:ext>
            </a:extLst>
          </p:cNvPr>
          <p:cNvSpPr>
            <a:spLocks noGrp="1"/>
          </p:cNvSpPr>
          <p:nvPr>
            <p:ph type="title"/>
          </p:nvPr>
        </p:nvSpPr>
        <p:spPr>
          <a:xfrm>
            <a:off x="457200" y="274638"/>
            <a:ext cx="8229600" cy="1143000"/>
          </a:xfrm>
        </p:spPr>
        <p:txBody>
          <a:bodyPr>
            <a:normAutofit fontScale="90000"/>
          </a:bodyPr>
          <a:lstStyle/>
          <a:p>
            <a:pPr algn="l"/>
            <a:r>
              <a:rPr lang="en-US" dirty="0" err="1">
                <a:solidFill>
                  <a:srgbClr val="FF0000"/>
                </a:solidFill>
                <a:latin typeface="Century Gothic" panose="020B0502020202020204" pitchFamily="34" charset="0"/>
              </a:rPr>
              <a:t>Persoonlijkheid</a:t>
            </a:r>
            <a:r>
              <a:rPr lang="en-US" dirty="0">
                <a:solidFill>
                  <a:srgbClr val="FF0000"/>
                </a:solidFill>
                <a:latin typeface="Century Gothic" panose="020B0502020202020204" pitchFamily="34" charset="0"/>
              </a:rPr>
              <a:t>   </a:t>
            </a:r>
            <a:r>
              <a:rPr lang="en-US" dirty="0">
                <a:latin typeface="Century Gothic" panose="020B0502020202020204" pitchFamily="34" charset="0"/>
              </a:rPr>
              <a:t>              </a:t>
            </a:r>
            <a:r>
              <a:rPr lang="en-US" dirty="0" err="1">
                <a:solidFill>
                  <a:srgbClr val="00B050"/>
                </a:solidFill>
                <a:latin typeface="Century Gothic" panose="020B0502020202020204" pitchFamily="34" charset="0"/>
              </a:rPr>
              <a:t>stoornis</a:t>
            </a:r>
            <a:endParaRPr lang="nl-NL" dirty="0">
              <a:solidFill>
                <a:srgbClr val="00B050"/>
              </a:solidFill>
              <a:latin typeface="Century Gothic" panose="020B0502020202020204" pitchFamily="34" charset="0"/>
            </a:endParaRPr>
          </a:p>
        </p:txBody>
      </p:sp>
      <p:pic>
        <p:nvPicPr>
          <p:cNvPr id="4" name="Tijdelijke aanduiding voor inhoud 3">
            <a:extLst>
              <a:ext uri="{FF2B5EF4-FFF2-40B4-BE49-F238E27FC236}">
                <a16:creationId xmlns:a16="http://schemas.microsoft.com/office/drawing/2014/main" xmlns="" id="{220C86FC-F172-4831-82C5-8605A3736C1D}"/>
              </a:ext>
            </a:extLst>
          </p:cNvPr>
          <p:cNvPicPr>
            <a:picLocks noGrp="1" noChangeAspect="1"/>
          </p:cNvPicPr>
          <p:nvPr>
            <p:ph idx="1"/>
          </p:nvPr>
        </p:nvPicPr>
        <p:blipFill>
          <a:blip r:embed="rId2"/>
          <a:stretch>
            <a:fillRect/>
          </a:stretch>
        </p:blipFill>
        <p:spPr>
          <a:xfrm>
            <a:off x="270568" y="1988840"/>
            <a:ext cx="8602864" cy="3868852"/>
          </a:xfrm>
          <a:prstGeom prst="rect">
            <a:avLst/>
          </a:prstGeom>
        </p:spPr>
      </p:pic>
    </p:spTree>
    <p:extLst>
      <p:ext uri="{BB962C8B-B14F-4D97-AF65-F5344CB8AC3E}">
        <p14:creationId xmlns:p14="http://schemas.microsoft.com/office/powerpoint/2010/main" val="400965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2D3830-AF24-4809-BAE4-554DF4D70748}"/>
              </a:ext>
            </a:extLst>
          </p:cNvPr>
          <p:cNvSpPr>
            <a:spLocks noGrp="1"/>
          </p:cNvSpPr>
          <p:nvPr>
            <p:ph type="title"/>
          </p:nvPr>
        </p:nvSpPr>
        <p:spPr/>
        <p:txBody>
          <a:bodyPr>
            <a:noAutofit/>
          </a:bodyPr>
          <a:lstStyle/>
          <a:p>
            <a:r>
              <a:rPr lang="en-US" sz="3200" dirty="0" err="1">
                <a:latin typeface="Century Gothic" panose="020B0502020202020204" pitchFamily="34" charset="0"/>
              </a:rPr>
              <a:t>Persoonlijkheidsstoornis</a:t>
            </a:r>
            <a:r>
              <a:rPr lang="en-US" sz="3200" dirty="0">
                <a:latin typeface="Century Gothic" panose="020B0502020202020204" pitchFamily="34" charset="0"/>
              </a:rPr>
              <a:t> op </a:t>
            </a:r>
            <a:r>
              <a:rPr lang="en-US" sz="3200" dirty="0" err="1">
                <a:latin typeface="Century Gothic" panose="020B0502020202020204" pitchFamily="34" charset="0"/>
              </a:rPr>
              <a:t>latere</a:t>
            </a:r>
            <a:r>
              <a:rPr lang="en-US" sz="3200" dirty="0">
                <a:latin typeface="Century Gothic" panose="020B0502020202020204" pitchFamily="34" charset="0"/>
              </a:rPr>
              <a:t> </a:t>
            </a:r>
            <a:r>
              <a:rPr lang="en-US" sz="3200" dirty="0" err="1">
                <a:latin typeface="Century Gothic" panose="020B0502020202020204" pitchFamily="34" charset="0"/>
              </a:rPr>
              <a:t>leeftijd</a:t>
            </a:r>
            <a:endParaRPr lang="nl-NL" sz="3200" dirty="0">
              <a:latin typeface="Century Gothic" panose="020B0502020202020204" pitchFamily="34" charset="0"/>
            </a:endParaRPr>
          </a:p>
        </p:txBody>
      </p:sp>
      <p:pic>
        <p:nvPicPr>
          <p:cNvPr id="4" name="Picture 2">
            <a:extLst>
              <a:ext uri="{FF2B5EF4-FFF2-40B4-BE49-F238E27FC236}">
                <a16:creationId xmlns:a16="http://schemas.microsoft.com/office/drawing/2014/main" xmlns="" id="{F8058D30-CC45-4570-962C-7818AC3692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82"/>
          <a:stretch/>
        </p:blipFill>
        <p:spPr bwMode="auto">
          <a:xfrm>
            <a:off x="21878" y="2420888"/>
            <a:ext cx="8096250" cy="346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2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2D3830-AF24-4809-BAE4-554DF4D70748}"/>
              </a:ext>
            </a:extLst>
          </p:cNvPr>
          <p:cNvSpPr>
            <a:spLocks noGrp="1"/>
          </p:cNvSpPr>
          <p:nvPr>
            <p:ph type="title"/>
          </p:nvPr>
        </p:nvSpPr>
        <p:spPr/>
        <p:txBody>
          <a:bodyPr>
            <a:normAutofit/>
          </a:bodyPr>
          <a:lstStyle/>
          <a:p>
            <a:r>
              <a:rPr lang="en-US" sz="3200" dirty="0" err="1">
                <a:latin typeface="Century Gothic" panose="020B0502020202020204" pitchFamily="34" charset="0"/>
              </a:rPr>
              <a:t>Persoonlijkheidsstoornis</a:t>
            </a:r>
            <a:r>
              <a:rPr lang="en-US" sz="3200" dirty="0">
                <a:latin typeface="Century Gothic" panose="020B0502020202020204" pitchFamily="34" charset="0"/>
              </a:rPr>
              <a:t> op </a:t>
            </a:r>
            <a:r>
              <a:rPr lang="en-US" sz="3200" dirty="0" err="1">
                <a:latin typeface="Century Gothic" panose="020B0502020202020204" pitchFamily="34" charset="0"/>
              </a:rPr>
              <a:t>latere</a:t>
            </a:r>
            <a:r>
              <a:rPr lang="en-US" sz="3200" dirty="0">
                <a:latin typeface="Century Gothic" panose="020B0502020202020204" pitchFamily="34" charset="0"/>
              </a:rPr>
              <a:t> </a:t>
            </a:r>
            <a:r>
              <a:rPr lang="en-US" sz="3200" dirty="0" err="1">
                <a:latin typeface="Century Gothic" panose="020B0502020202020204" pitchFamily="34" charset="0"/>
              </a:rPr>
              <a:t>leeftijd</a:t>
            </a:r>
            <a:endParaRPr lang="nl-NL" sz="3200" dirty="0">
              <a:latin typeface="Century Gothic" panose="020B0502020202020204" pitchFamily="34" charset="0"/>
            </a:endParaRPr>
          </a:p>
        </p:txBody>
      </p:sp>
      <p:pic>
        <p:nvPicPr>
          <p:cNvPr id="10" name="Tijdelijke aanduiding voor inhoud 9">
            <a:extLst>
              <a:ext uri="{FF2B5EF4-FFF2-40B4-BE49-F238E27FC236}">
                <a16:creationId xmlns:a16="http://schemas.microsoft.com/office/drawing/2014/main" xmlns="" id="{E7511CDF-841A-4A1C-9CBA-B15095DA730E}"/>
              </a:ext>
            </a:extLst>
          </p:cNvPr>
          <p:cNvPicPr>
            <a:picLocks noGrp="1" noChangeAspect="1"/>
          </p:cNvPicPr>
          <p:nvPr>
            <p:ph idx="1"/>
          </p:nvPr>
        </p:nvPicPr>
        <p:blipFill rotWithShape="1">
          <a:blip r:embed="rId2"/>
          <a:srcRect t="22647"/>
          <a:stretch/>
        </p:blipFill>
        <p:spPr>
          <a:xfrm>
            <a:off x="1115616" y="2708920"/>
            <a:ext cx="7090263" cy="3197342"/>
          </a:xfrm>
          <a:prstGeom prst="rect">
            <a:avLst/>
          </a:prstGeom>
        </p:spPr>
      </p:pic>
    </p:spTree>
    <p:extLst>
      <p:ext uri="{BB962C8B-B14F-4D97-AF65-F5344CB8AC3E}">
        <p14:creationId xmlns:p14="http://schemas.microsoft.com/office/powerpoint/2010/main" val="35004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2D3830-AF24-4809-BAE4-554DF4D70748}"/>
              </a:ext>
            </a:extLst>
          </p:cNvPr>
          <p:cNvSpPr>
            <a:spLocks noGrp="1"/>
          </p:cNvSpPr>
          <p:nvPr>
            <p:ph type="title"/>
          </p:nvPr>
        </p:nvSpPr>
        <p:spPr/>
        <p:txBody>
          <a:bodyPr>
            <a:normAutofit/>
          </a:bodyPr>
          <a:lstStyle/>
          <a:p>
            <a:r>
              <a:rPr lang="en-US" sz="3200" dirty="0" err="1">
                <a:latin typeface="Century Gothic" panose="020B0502020202020204" pitchFamily="34" charset="0"/>
              </a:rPr>
              <a:t>Persoonlijkheidsstoornis</a:t>
            </a:r>
            <a:r>
              <a:rPr lang="en-US" sz="3200" dirty="0">
                <a:latin typeface="Century Gothic" panose="020B0502020202020204" pitchFamily="34" charset="0"/>
              </a:rPr>
              <a:t> op </a:t>
            </a:r>
            <a:r>
              <a:rPr lang="en-US" sz="3200" dirty="0" err="1">
                <a:latin typeface="Century Gothic" panose="020B0502020202020204" pitchFamily="34" charset="0"/>
              </a:rPr>
              <a:t>latere</a:t>
            </a:r>
            <a:r>
              <a:rPr lang="en-US" sz="3200" dirty="0">
                <a:latin typeface="Century Gothic" panose="020B0502020202020204" pitchFamily="34" charset="0"/>
              </a:rPr>
              <a:t> </a:t>
            </a:r>
            <a:r>
              <a:rPr lang="en-US" sz="3200" dirty="0" err="1">
                <a:latin typeface="Century Gothic" panose="020B0502020202020204" pitchFamily="34" charset="0"/>
              </a:rPr>
              <a:t>leeftijd</a:t>
            </a:r>
            <a:endParaRPr lang="nl-NL" sz="3200" dirty="0">
              <a:latin typeface="Century Gothic" panose="020B0502020202020204" pitchFamily="34" charset="0"/>
            </a:endParaRPr>
          </a:p>
        </p:txBody>
      </p:sp>
      <p:pic>
        <p:nvPicPr>
          <p:cNvPr id="3" name="Tijdelijke aanduiding voor inhoud 2">
            <a:extLst>
              <a:ext uri="{FF2B5EF4-FFF2-40B4-BE49-F238E27FC236}">
                <a16:creationId xmlns:a16="http://schemas.microsoft.com/office/drawing/2014/main" xmlns="" id="{9589FD55-3284-4B30-9700-AE83CBB93527}"/>
              </a:ext>
            </a:extLst>
          </p:cNvPr>
          <p:cNvPicPr>
            <a:picLocks noGrp="1" noChangeAspect="1"/>
          </p:cNvPicPr>
          <p:nvPr>
            <p:ph idx="1"/>
          </p:nvPr>
        </p:nvPicPr>
        <p:blipFill rotWithShape="1">
          <a:blip r:embed="rId2"/>
          <a:srcRect t="17734"/>
          <a:stretch/>
        </p:blipFill>
        <p:spPr>
          <a:xfrm>
            <a:off x="1487156" y="2564904"/>
            <a:ext cx="6169687" cy="3310132"/>
          </a:xfrm>
          <a:prstGeom prst="rect">
            <a:avLst/>
          </a:prstGeom>
        </p:spPr>
      </p:pic>
    </p:spTree>
    <p:extLst>
      <p:ext uri="{BB962C8B-B14F-4D97-AF65-F5344CB8AC3E}">
        <p14:creationId xmlns:p14="http://schemas.microsoft.com/office/powerpoint/2010/main" val="16509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AB1C84-F69A-4874-895F-5BA54701AC4B}"/>
              </a:ext>
            </a:extLst>
          </p:cNvPr>
          <p:cNvSpPr>
            <a:spLocks noGrp="1"/>
          </p:cNvSpPr>
          <p:nvPr>
            <p:ph type="title"/>
          </p:nvPr>
        </p:nvSpPr>
        <p:spPr/>
        <p:txBody>
          <a:bodyPr/>
          <a:lstStyle/>
          <a:p>
            <a:r>
              <a:rPr lang="en-US" dirty="0" err="1">
                <a:latin typeface="Century Gothic" panose="020B0502020202020204" pitchFamily="34" charset="0"/>
              </a:rPr>
              <a:t>Therapeutisch</a:t>
            </a:r>
            <a:r>
              <a:rPr lang="en-US" dirty="0">
                <a:latin typeface="Century Gothic" panose="020B0502020202020204" pitchFamily="34" charset="0"/>
              </a:rPr>
              <a:t> </a:t>
            </a:r>
            <a:r>
              <a:rPr lang="en-US" dirty="0" err="1">
                <a:latin typeface="Century Gothic" panose="020B0502020202020204" pitchFamily="34" charset="0"/>
              </a:rPr>
              <a:t>nihilsme</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F300A3C8-F4DF-45B8-AE7E-427B4B20E8D9}"/>
              </a:ext>
            </a:extLst>
          </p:cNvPr>
          <p:cNvSpPr>
            <a:spLocks noGrp="1"/>
          </p:cNvSpPr>
          <p:nvPr>
            <p:ph idx="1"/>
          </p:nvPr>
        </p:nvSpPr>
        <p:spPr>
          <a:xfrm>
            <a:off x="176416" y="2636912"/>
            <a:ext cx="8510384" cy="4525963"/>
          </a:xfrm>
        </p:spPr>
        <p:txBody>
          <a:bodyPr>
            <a:normAutofit/>
          </a:bodyPr>
          <a:lstStyle/>
          <a:p>
            <a:pPr marL="0" indent="0">
              <a:buNone/>
            </a:pPr>
            <a:r>
              <a:rPr lang="en-US" sz="2800" dirty="0">
                <a:latin typeface="Century Gothic" panose="020B0502020202020204" pitchFamily="34" charset="0"/>
              </a:rPr>
              <a:t>De </a:t>
            </a:r>
            <a:r>
              <a:rPr lang="en-US" sz="2800" dirty="0" err="1">
                <a:latin typeface="Century Gothic" panose="020B0502020202020204" pitchFamily="34" charset="0"/>
              </a:rPr>
              <a:t>hersenen</a:t>
            </a:r>
            <a:r>
              <a:rPr lang="en-US" sz="2800" dirty="0">
                <a:latin typeface="Century Gothic" panose="020B0502020202020204" pitchFamily="34" charset="0"/>
              </a:rPr>
              <a:t> van </a:t>
            </a:r>
            <a:r>
              <a:rPr lang="en-US" sz="2800" dirty="0" err="1">
                <a:latin typeface="Century Gothic" panose="020B0502020202020204" pitchFamily="34" charset="0"/>
              </a:rPr>
              <a:t>ouderen</a:t>
            </a:r>
            <a:r>
              <a:rPr lang="en-US" sz="2800" dirty="0">
                <a:latin typeface="Century Gothic" panose="020B0502020202020204" pitchFamily="34" charset="0"/>
              </a:rPr>
              <a:t> </a:t>
            </a:r>
            <a:endParaRPr lang="nl-NL" sz="2800" dirty="0">
              <a:latin typeface="Century Gothic" panose="020B0502020202020204" pitchFamily="34" charset="0"/>
            </a:endParaRPr>
          </a:p>
          <a:p>
            <a:pPr marL="0" indent="0">
              <a:buNone/>
            </a:pPr>
            <a:r>
              <a:rPr lang="en-US" sz="2800" dirty="0">
                <a:latin typeface="Century Gothic" panose="020B0502020202020204" pitchFamily="34" charset="0"/>
              </a:rPr>
              <a:t>z</a:t>
            </a:r>
            <a:r>
              <a:rPr lang="nl-NL" sz="2800" dirty="0" err="1">
                <a:latin typeface="Century Gothic" panose="020B0502020202020204" pitchFamily="34" charset="0"/>
              </a:rPr>
              <a:t>ijn</a:t>
            </a:r>
            <a:r>
              <a:rPr lang="nl-NL" sz="2800" dirty="0">
                <a:latin typeface="Century Gothic" panose="020B0502020202020204" pitchFamily="34" charset="0"/>
              </a:rPr>
              <a:t> minder elastisch</a:t>
            </a:r>
          </a:p>
          <a:p>
            <a:pPr marL="0" indent="0">
              <a:buNone/>
            </a:pPr>
            <a:endParaRPr lang="en-US" sz="2800" dirty="0">
              <a:latin typeface="Century Gothic" panose="020B0502020202020204" pitchFamily="34" charset="0"/>
            </a:endParaRPr>
          </a:p>
          <a:p>
            <a:pPr marL="0" indent="0">
              <a:buNone/>
            </a:pPr>
            <a:r>
              <a:rPr lang="en-US" sz="2800" dirty="0">
                <a:latin typeface="Century Gothic" panose="020B0502020202020204" pitchFamily="34" charset="0"/>
              </a:rPr>
              <a:t>B</a:t>
            </a:r>
            <a:r>
              <a:rPr lang="nl-NL" sz="2800" dirty="0" err="1">
                <a:latin typeface="Century Gothic" panose="020B0502020202020204" pitchFamily="34" charset="0"/>
              </a:rPr>
              <a:t>ehandelen</a:t>
            </a:r>
            <a:r>
              <a:rPr lang="nl-NL" sz="2800" dirty="0">
                <a:latin typeface="Century Gothic" panose="020B0502020202020204" pitchFamily="34" charset="0"/>
              </a:rPr>
              <a:t> van ouderen</a:t>
            </a:r>
          </a:p>
          <a:p>
            <a:pPr marL="0" indent="0">
              <a:buNone/>
            </a:pPr>
            <a:r>
              <a:rPr lang="en-US" sz="2800" dirty="0">
                <a:latin typeface="Century Gothic" panose="020B0502020202020204" pitchFamily="34" charset="0"/>
              </a:rPr>
              <a:t>is minder </a:t>
            </a:r>
            <a:r>
              <a:rPr lang="en-US" sz="2800" dirty="0" err="1">
                <a:latin typeface="Century Gothic" panose="020B0502020202020204" pitchFamily="34" charset="0"/>
              </a:rPr>
              <a:t>effectief</a:t>
            </a:r>
            <a:endParaRPr lang="en-US" sz="2800" dirty="0">
              <a:latin typeface="Century Gothic" panose="020B0502020202020204" pitchFamily="34" charset="0"/>
            </a:endParaRPr>
          </a:p>
        </p:txBody>
      </p:sp>
      <p:pic>
        <p:nvPicPr>
          <p:cNvPr id="5" name="Afbeelding 4">
            <a:extLst>
              <a:ext uri="{FF2B5EF4-FFF2-40B4-BE49-F238E27FC236}">
                <a16:creationId xmlns:a16="http://schemas.microsoft.com/office/drawing/2014/main" xmlns="" id="{4115B248-0B9E-49A0-9913-D724780C64C4}"/>
              </a:ext>
            </a:extLst>
          </p:cNvPr>
          <p:cNvPicPr>
            <a:picLocks noChangeAspect="1"/>
          </p:cNvPicPr>
          <p:nvPr/>
        </p:nvPicPr>
        <p:blipFill>
          <a:blip r:embed="rId2"/>
          <a:stretch>
            <a:fillRect/>
          </a:stretch>
        </p:blipFill>
        <p:spPr>
          <a:xfrm>
            <a:off x="5171752" y="2420888"/>
            <a:ext cx="3645024" cy="3645024"/>
          </a:xfrm>
          <a:prstGeom prst="rect">
            <a:avLst/>
          </a:prstGeom>
        </p:spPr>
      </p:pic>
    </p:spTree>
    <p:extLst>
      <p:ext uri="{BB962C8B-B14F-4D97-AF65-F5344CB8AC3E}">
        <p14:creationId xmlns:p14="http://schemas.microsoft.com/office/powerpoint/2010/main" val="37740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FF24504-43A7-4BB1-9692-73CC187E7DC2}"/>
              </a:ext>
            </a:extLst>
          </p:cNvPr>
          <p:cNvSpPr>
            <a:spLocks noGrp="1"/>
          </p:cNvSpPr>
          <p:nvPr>
            <p:ph type="title"/>
          </p:nvPr>
        </p:nvSpPr>
        <p:spPr/>
        <p:txBody>
          <a:bodyPr/>
          <a:lstStyle/>
          <a:p>
            <a:r>
              <a:rPr lang="en-US" dirty="0" err="1">
                <a:latin typeface="Century Gothic" panose="020B0502020202020204" pitchFamily="34" charset="0"/>
              </a:rPr>
              <a:t>Schematherapie</a:t>
            </a:r>
            <a:r>
              <a:rPr lang="en-US" dirty="0">
                <a:latin typeface="Century Gothic" panose="020B0502020202020204" pitchFamily="34" charset="0"/>
              </a:rPr>
              <a:t> </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2F87B568-B01D-4E1B-A0C5-CCCCD523507C}"/>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B4E37F9E-F787-4896-922F-EE8840ED213C}"/>
              </a:ext>
            </a:extLst>
          </p:cNvPr>
          <p:cNvPicPr>
            <a:picLocks noChangeAspect="1"/>
          </p:cNvPicPr>
          <p:nvPr/>
        </p:nvPicPr>
        <p:blipFill>
          <a:blip r:embed="rId3"/>
          <a:stretch>
            <a:fillRect/>
          </a:stretch>
        </p:blipFill>
        <p:spPr>
          <a:xfrm>
            <a:off x="2771800" y="1383561"/>
            <a:ext cx="3528392" cy="5311695"/>
          </a:xfrm>
          <a:prstGeom prst="rect">
            <a:avLst/>
          </a:prstGeom>
        </p:spPr>
      </p:pic>
    </p:spTree>
    <p:extLst>
      <p:ext uri="{BB962C8B-B14F-4D97-AF65-F5344CB8AC3E}">
        <p14:creationId xmlns:p14="http://schemas.microsoft.com/office/powerpoint/2010/main" val="33505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41DE0BF-785E-4708-A936-406B19868AA3}"/>
              </a:ext>
            </a:extLst>
          </p:cNvPr>
          <p:cNvSpPr>
            <a:spLocks noGrp="1"/>
          </p:cNvSpPr>
          <p:nvPr>
            <p:ph type="title"/>
          </p:nvPr>
        </p:nvSpPr>
        <p:spPr/>
        <p:txBody>
          <a:bodyPr/>
          <a:lstStyle/>
          <a:p>
            <a:r>
              <a:rPr lang="en-US" dirty="0">
                <a:latin typeface="Century Gothic" panose="020B0502020202020204" pitchFamily="34" charset="0"/>
              </a:rPr>
              <a:t>Schema</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F53D3682-C88A-4A1A-BF0D-5D45A2F26D34}"/>
              </a:ext>
            </a:extLst>
          </p:cNvPr>
          <p:cNvSpPr>
            <a:spLocks noGrp="1"/>
          </p:cNvSpPr>
          <p:nvPr>
            <p:ph idx="1"/>
          </p:nvPr>
        </p:nvSpPr>
        <p:spPr>
          <a:xfrm>
            <a:off x="251520" y="1600200"/>
            <a:ext cx="8892480" cy="4525963"/>
          </a:xfrm>
        </p:spPr>
        <p:txBody>
          <a:bodyPr>
            <a:normAutofit fontScale="92500" lnSpcReduction="20000"/>
          </a:bodyPr>
          <a:lstStyle/>
          <a:p>
            <a:r>
              <a:rPr lang="nl-NL" dirty="0">
                <a:latin typeface="Century Gothic" panose="020B0502020202020204" pitchFamily="34" charset="0"/>
              </a:rPr>
              <a:t>Een breed, in alle levensgebieden doordringend patroon </a:t>
            </a:r>
          </a:p>
          <a:p>
            <a:r>
              <a:rPr lang="nl-NL" dirty="0">
                <a:latin typeface="Century Gothic" panose="020B0502020202020204" pitchFamily="34" charset="0"/>
              </a:rPr>
              <a:t>Bestaat uit herinneringen, emoties, cognities en lichaamssensaties </a:t>
            </a:r>
          </a:p>
          <a:p>
            <a:r>
              <a:rPr lang="nl-NL" dirty="0">
                <a:latin typeface="Century Gothic" panose="020B0502020202020204" pitchFamily="34" charset="0"/>
              </a:rPr>
              <a:t>Heeft betrekking op de persoon zelf </a:t>
            </a:r>
            <a:r>
              <a:rPr lang="nl-NL" dirty="0" err="1">
                <a:latin typeface="Century Gothic" panose="020B0502020202020204" pitchFamily="34" charset="0"/>
              </a:rPr>
              <a:t>èn</a:t>
            </a:r>
            <a:r>
              <a:rPr lang="nl-NL" dirty="0">
                <a:latin typeface="Century Gothic" panose="020B0502020202020204" pitchFamily="34" charset="0"/>
              </a:rPr>
              <a:t> zijn relaties tot anderen </a:t>
            </a:r>
          </a:p>
          <a:p>
            <a:r>
              <a:rPr lang="nl-NL" dirty="0">
                <a:latin typeface="Century Gothic" panose="020B0502020202020204" pitchFamily="34" charset="0"/>
              </a:rPr>
              <a:t>Is ontwikkeld in de jeugd </a:t>
            </a:r>
          </a:p>
          <a:p>
            <a:r>
              <a:rPr lang="nl-NL" dirty="0">
                <a:latin typeface="Century Gothic" panose="020B0502020202020204" pitchFamily="34" charset="0"/>
              </a:rPr>
              <a:t>Heeft zich verder ontwikkeld door het latere leven heen </a:t>
            </a:r>
          </a:p>
          <a:p>
            <a:r>
              <a:rPr lang="nl-NL" dirty="0">
                <a:latin typeface="Century Gothic" panose="020B0502020202020204" pitchFamily="34" charset="0"/>
              </a:rPr>
              <a:t>Is nu disfunctioneel</a:t>
            </a:r>
          </a:p>
        </p:txBody>
      </p:sp>
    </p:spTree>
    <p:extLst>
      <p:ext uri="{BB962C8B-B14F-4D97-AF65-F5344CB8AC3E}">
        <p14:creationId xmlns:p14="http://schemas.microsoft.com/office/powerpoint/2010/main" val="8663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831D437-2B1D-4972-93E6-169CE38E79FC}"/>
              </a:ext>
            </a:extLst>
          </p:cNvPr>
          <p:cNvSpPr>
            <a:spLocks noGrp="1"/>
          </p:cNvSpPr>
          <p:nvPr>
            <p:ph type="title"/>
          </p:nvPr>
        </p:nvSpPr>
        <p:spPr/>
        <p:txBody>
          <a:bodyPr/>
          <a:lstStyle/>
          <a:p>
            <a:r>
              <a:rPr lang="en-US" dirty="0" err="1">
                <a:latin typeface="Century Gothic" panose="020B0502020202020204" pitchFamily="34" charset="0"/>
              </a:rPr>
              <a:t>Oorsprong</a:t>
            </a:r>
            <a:r>
              <a:rPr lang="en-US" dirty="0">
                <a:latin typeface="Century Gothic" panose="020B0502020202020204" pitchFamily="34" charset="0"/>
              </a:rPr>
              <a:t> van schema’s</a:t>
            </a:r>
            <a:endParaRPr lang="nl-NL" dirty="0">
              <a:latin typeface="Century Gothic" panose="020B0502020202020204" pitchFamily="34" charset="0"/>
            </a:endParaRPr>
          </a:p>
        </p:txBody>
      </p:sp>
      <p:pic>
        <p:nvPicPr>
          <p:cNvPr id="5" name="Afbeelding 4">
            <a:extLst>
              <a:ext uri="{FF2B5EF4-FFF2-40B4-BE49-F238E27FC236}">
                <a16:creationId xmlns:a16="http://schemas.microsoft.com/office/drawing/2014/main" xmlns="" id="{ECC2F64F-9DC6-49A6-99F8-77505086EAB7}"/>
              </a:ext>
            </a:extLst>
          </p:cNvPr>
          <p:cNvPicPr>
            <a:picLocks noChangeAspect="1"/>
          </p:cNvPicPr>
          <p:nvPr/>
        </p:nvPicPr>
        <p:blipFill>
          <a:blip r:embed="rId2"/>
          <a:stretch>
            <a:fillRect/>
          </a:stretch>
        </p:blipFill>
        <p:spPr>
          <a:xfrm>
            <a:off x="576146" y="1700808"/>
            <a:ext cx="7991707" cy="4320480"/>
          </a:xfrm>
          <a:prstGeom prst="rect">
            <a:avLst/>
          </a:prstGeom>
        </p:spPr>
      </p:pic>
    </p:spTree>
    <p:extLst>
      <p:ext uri="{BB962C8B-B14F-4D97-AF65-F5344CB8AC3E}">
        <p14:creationId xmlns:p14="http://schemas.microsoft.com/office/powerpoint/2010/main" val="34624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EB46C59-D2CF-4931-9A04-B164473CFC1D}"/>
              </a:ext>
            </a:extLst>
          </p:cNvPr>
          <p:cNvSpPr>
            <a:spLocks noGrp="1"/>
          </p:cNvSpPr>
          <p:nvPr>
            <p:ph type="title"/>
          </p:nvPr>
        </p:nvSpPr>
        <p:spPr/>
        <p:txBody>
          <a:bodyPr/>
          <a:lstStyle/>
          <a:p>
            <a:r>
              <a:rPr lang="en-US" dirty="0" err="1">
                <a:latin typeface="Century Gothic" panose="020B0502020202020204" pitchFamily="34" charset="0"/>
              </a:rPr>
              <a:t>Ontstaan</a:t>
            </a:r>
            <a:r>
              <a:rPr lang="en-US" dirty="0">
                <a:latin typeface="Century Gothic" panose="020B0502020202020204" pitchFamily="34" charset="0"/>
              </a:rPr>
              <a:t> van schema’s</a:t>
            </a:r>
            <a:endParaRPr lang="nl-NL" dirty="0">
              <a:latin typeface="Century Gothic" panose="020B0502020202020204" pitchFamily="34" charset="0"/>
            </a:endParaRPr>
          </a:p>
        </p:txBody>
      </p:sp>
      <p:pic>
        <p:nvPicPr>
          <p:cNvPr id="4" name="Afbeelding 3">
            <a:extLst>
              <a:ext uri="{FF2B5EF4-FFF2-40B4-BE49-F238E27FC236}">
                <a16:creationId xmlns:a16="http://schemas.microsoft.com/office/drawing/2014/main" xmlns="" id="{6404D853-AF8D-4C08-8726-1072A93FDA85}"/>
              </a:ext>
            </a:extLst>
          </p:cNvPr>
          <p:cNvPicPr>
            <a:picLocks noChangeAspect="1"/>
          </p:cNvPicPr>
          <p:nvPr/>
        </p:nvPicPr>
        <p:blipFill>
          <a:blip r:embed="rId2"/>
          <a:stretch>
            <a:fillRect/>
          </a:stretch>
        </p:blipFill>
        <p:spPr>
          <a:xfrm>
            <a:off x="367048" y="2204864"/>
            <a:ext cx="8409903" cy="3743853"/>
          </a:xfrm>
          <a:prstGeom prst="rect">
            <a:avLst/>
          </a:prstGeom>
        </p:spPr>
      </p:pic>
    </p:spTree>
    <p:extLst>
      <p:ext uri="{BB962C8B-B14F-4D97-AF65-F5344CB8AC3E}">
        <p14:creationId xmlns:p14="http://schemas.microsoft.com/office/powerpoint/2010/main" val="284097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4ACEACB-B825-43D9-8C5C-05CD9C300D76}"/>
              </a:ext>
            </a:extLst>
          </p:cNvPr>
          <p:cNvSpPr>
            <a:spLocks noGrp="1"/>
          </p:cNvSpPr>
          <p:nvPr>
            <p:ph type="title"/>
          </p:nvPr>
        </p:nvSpPr>
        <p:spPr/>
        <p:txBody>
          <a:bodyPr/>
          <a:lstStyle/>
          <a:p>
            <a:r>
              <a:rPr lang="en-US" dirty="0" err="1">
                <a:latin typeface="Century Gothic" panose="020B0502020202020204" pitchFamily="34" charset="0"/>
              </a:rPr>
              <a:t>Emotionele</a:t>
            </a:r>
            <a:r>
              <a:rPr lang="en-US" dirty="0">
                <a:latin typeface="Century Gothic" panose="020B0502020202020204" pitchFamily="34" charset="0"/>
              </a:rPr>
              <a:t> </a:t>
            </a:r>
            <a:r>
              <a:rPr lang="en-US" dirty="0" err="1">
                <a:latin typeface="Century Gothic" panose="020B0502020202020204" pitchFamily="34" charset="0"/>
              </a:rPr>
              <a:t>basisbehoeften</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54907210-FD84-4125-AD32-A21A40D7200A}"/>
              </a:ext>
            </a:extLst>
          </p:cNvPr>
          <p:cNvSpPr>
            <a:spLocks noGrp="1"/>
          </p:cNvSpPr>
          <p:nvPr>
            <p:ph idx="1"/>
          </p:nvPr>
        </p:nvSpPr>
        <p:spPr>
          <a:xfrm>
            <a:off x="457200" y="1600200"/>
            <a:ext cx="8229600" cy="4525963"/>
          </a:xfrm>
        </p:spPr>
        <p:txBody>
          <a:bodyPr/>
          <a:lstStyle/>
          <a:p>
            <a:pPr marL="0" indent="0">
              <a:buNone/>
            </a:pPr>
            <a:r>
              <a:rPr lang="nl-NL" dirty="0">
                <a:latin typeface="Century Gothic" panose="020B0502020202020204" pitchFamily="34" charset="0"/>
              </a:rPr>
              <a:t>1. Veiligheid </a:t>
            </a:r>
          </a:p>
          <a:p>
            <a:pPr marL="0" indent="0">
              <a:buNone/>
            </a:pPr>
            <a:r>
              <a:rPr lang="nl-NL" dirty="0">
                <a:latin typeface="Century Gothic" panose="020B0502020202020204" pitchFamily="34" charset="0"/>
              </a:rPr>
              <a:t>2. Verbondenheid </a:t>
            </a:r>
          </a:p>
          <a:p>
            <a:pPr marL="0" indent="0">
              <a:buNone/>
            </a:pPr>
            <a:r>
              <a:rPr lang="nl-NL" dirty="0">
                <a:latin typeface="Century Gothic" panose="020B0502020202020204" pitchFamily="34" charset="0"/>
              </a:rPr>
              <a:t>3. Autonomie</a:t>
            </a:r>
          </a:p>
          <a:p>
            <a:pPr marL="0" indent="0">
              <a:buNone/>
            </a:pPr>
            <a:r>
              <a:rPr lang="nl-NL" dirty="0">
                <a:latin typeface="Century Gothic" panose="020B0502020202020204" pitchFamily="34" charset="0"/>
              </a:rPr>
              <a:t>4. Realistische grenzen </a:t>
            </a:r>
          </a:p>
          <a:p>
            <a:pPr marL="0" indent="0">
              <a:buNone/>
            </a:pPr>
            <a:r>
              <a:rPr lang="nl-NL" dirty="0">
                <a:latin typeface="Century Gothic" panose="020B0502020202020204" pitchFamily="34" charset="0"/>
              </a:rPr>
              <a:t>5. Zelfexpressie </a:t>
            </a:r>
          </a:p>
          <a:p>
            <a:pPr marL="0" indent="0">
              <a:buNone/>
            </a:pPr>
            <a:r>
              <a:rPr lang="nl-NL" dirty="0">
                <a:latin typeface="Century Gothic" panose="020B0502020202020204" pitchFamily="34" charset="0"/>
              </a:rPr>
              <a:t>6. Spontaniteit en spel</a:t>
            </a:r>
          </a:p>
        </p:txBody>
      </p:sp>
    </p:spTree>
    <p:extLst>
      <p:ext uri="{BB962C8B-B14F-4D97-AF65-F5344CB8AC3E}">
        <p14:creationId xmlns:p14="http://schemas.microsoft.com/office/powerpoint/2010/main" val="80343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0735C8-F4CE-4B7C-9E92-0259B5ADB8F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102F5AFC-8A25-4231-8E1C-80EC0B3C0FF8}"/>
              </a:ext>
            </a:extLst>
          </p:cNvPr>
          <p:cNvSpPr>
            <a:spLocks noGrp="1"/>
          </p:cNvSpPr>
          <p:nvPr>
            <p:ph idx="1"/>
          </p:nvPr>
        </p:nvSpPr>
        <p:spPr/>
        <p:txBody>
          <a:bodyPr/>
          <a:lstStyle/>
          <a:p>
            <a:endParaRPr lang="nl-NL"/>
          </a:p>
        </p:txBody>
      </p:sp>
      <p:pic>
        <p:nvPicPr>
          <p:cNvPr id="1026" name="Picture 2" descr="Afbeeldingsresultaat voor ballon">
            <a:extLst>
              <a:ext uri="{FF2B5EF4-FFF2-40B4-BE49-F238E27FC236}">
                <a16:creationId xmlns:a16="http://schemas.microsoft.com/office/drawing/2014/main" xmlns="" id="{715339E5-A345-457E-AAC7-80DB2C33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098" y="274638"/>
            <a:ext cx="6308724" cy="6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353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8559D2-0389-466E-BA70-28DCA4FE73C9}"/>
              </a:ext>
            </a:extLst>
          </p:cNvPr>
          <p:cNvSpPr>
            <a:spLocks noGrp="1"/>
          </p:cNvSpPr>
          <p:nvPr>
            <p:ph type="title"/>
          </p:nvPr>
        </p:nvSpPr>
        <p:spPr/>
        <p:txBody>
          <a:bodyPr>
            <a:normAutofit fontScale="90000"/>
          </a:bodyPr>
          <a:lstStyle/>
          <a:p>
            <a:pPr algn="l"/>
            <a:r>
              <a:rPr lang="en-US" sz="3600" dirty="0" err="1">
                <a:latin typeface="Century Gothic" panose="020B0502020202020204" pitchFamily="34" charset="0"/>
              </a:rPr>
              <a:t>Emotionele</a:t>
            </a:r>
            <a:r>
              <a:rPr lang="en-US" sz="3600" dirty="0">
                <a:latin typeface="Century Gothic" panose="020B0502020202020204" pitchFamily="34" charset="0"/>
              </a:rPr>
              <a:t> </a:t>
            </a:r>
            <a:r>
              <a:rPr lang="en-US" sz="3600" dirty="0" err="1">
                <a:latin typeface="Century Gothic" panose="020B0502020202020204" pitchFamily="34" charset="0"/>
              </a:rPr>
              <a:t>basisbehoeften</a:t>
            </a:r>
            <a:r>
              <a:rPr lang="en-US" sz="3600" dirty="0">
                <a:latin typeface="Century Gothic" panose="020B0502020202020204" pitchFamily="34" charset="0"/>
              </a:rPr>
              <a:t> en schema’s</a:t>
            </a:r>
            <a:endParaRPr lang="nl-NL" sz="3600"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85DC5636-36F6-42C9-AED6-0B791A2D2574}"/>
              </a:ext>
            </a:extLst>
          </p:cNvPr>
          <p:cNvSpPr>
            <a:spLocks noGrp="1"/>
          </p:cNvSpPr>
          <p:nvPr>
            <p:ph idx="1"/>
          </p:nvPr>
        </p:nvSpPr>
        <p:spPr>
          <a:xfrm>
            <a:off x="251520" y="1356792"/>
            <a:ext cx="9083352" cy="5501208"/>
          </a:xfrm>
        </p:spPr>
        <p:txBody>
          <a:bodyPr>
            <a:normAutofit fontScale="47500" lnSpcReduction="20000"/>
          </a:bodyPr>
          <a:lstStyle/>
          <a:p>
            <a:pPr marL="0" indent="0">
              <a:buNone/>
            </a:pPr>
            <a:r>
              <a:rPr lang="nl-NL" sz="4600" dirty="0">
                <a:solidFill>
                  <a:schemeClr val="tx2">
                    <a:lumMod val="75000"/>
                  </a:schemeClr>
                </a:solidFill>
                <a:latin typeface="Century Gothic" panose="020B0502020202020204" pitchFamily="34" charset="0"/>
              </a:rPr>
              <a:t>Veiligheid</a:t>
            </a:r>
          </a:p>
          <a:p>
            <a:pPr marL="0" indent="0">
              <a:buNone/>
            </a:pPr>
            <a:r>
              <a:rPr lang="nl-NL" sz="4600" dirty="0">
                <a:latin typeface="Century Gothic" panose="020B0502020202020204" pitchFamily="34" charset="0"/>
              </a:rPr>
              <a:t> 1. Verlating/instabiliteit (de boel valt uit elkaar)</a:t>
            </a:r>
          </a:p>
          <a:p>
            <a:pPr marL="0" indent="0">
              <a:buNone/>
            </a:pPr>
            <a:r>
              <a:rPr lang="nl-NL" sz="4600" dirty="0">
                <a:latin typeface="Century Gothic" panose="020B0502020202020204" pitchFamily="34" charset="0"/>
              </a:rPr>
              <a:t>2. Wantrouwen/misbruik (ze nemen me te pakken)</a:t>
            </a:r>
          </a:p>
          <a:p>
            <a:pPr marL="0" indent="0">
              <a:buNone/>
            </a:pPr>
            <a:endParaRPr lang="nl-NL" sz="4600" dirty="0">
              <a:latin typeface="Century Gothic" panose="020B0502020202020204" pitchFamily="34" charset="0"/>
            </a:endParaRPr>
          </a:p>
          <a:p>
            <a:pPr marL="0" indent="0">
              <a:buNone/>
            </a:pPr>
            <a:r>
              <a:rPr lang="nl-NL" sz="4600" dirty="0">
                <a:solidFill>
                  <a:schemeClr val="tx2">
                    <a:lumMod val="75000"/>
                  </a:schemeClr>
                </a:solidFill>
                <a:latin typeface="Century Gothic" panose="020B0502020202020204" pitchFamily="34" charset="0"/>
              </a:rPr>
              <a:t>Verbondenheid</a:t>
            </a:r>
          </a:p>
          <a:p>
            <a:pPr marL="0" indent="0">
              <a:buNone/>
            </a:pPr>
            <a:r>
              <a:rPr lang="nl-NL" sz="4600" dirty="0">
                <a:latin typeface="Century Gothic" panose="020B0502020202020204" pitchFamily="34" charset="0"/>
              </a:rPr>
              <a:t> 3. Emotioneel tekort (ik word nooit echt gezien)</a:t>
            </a:r>
          </a:p>
          <a:p>
            <a:pPr marL="0" indent="0">
              <a:buNone/>
            </a:pPr>
            <a:r>
              <a:rPr lang="nl-NL" sz="4600" dirty="0">
                <a:latin typeface="Century Gothic" panose="020B0502020202020204" pitchFamily="34" charset="0"/>
              </a:rPr>
              <a:t> 4. Minderwaardigheid/schaamte (ik schiet tekort in wie ik ben)</a:t>
            </a:r>
          </a:p>
          <a:p>
            <a:pPr marL="0" indent="0">
              <a:buNone/>
            </a:pPr>
            <a:r>
              <a:rPr lang="nl-NL" sz="4600" dirty="0">
                <a:latin typeface="Century Gothic" panose="020B0502020202020204" pitchFamily="34" charset="0"/>
              </a:rPr>
              <a:t> 5. Sociaal isolement/vervreemding (ik ben anders)</a:t>
            </a:r>
          </a:p>
          <a:p>
            <a:pPr marL="0" indent="0">
              <a:buNone/>
            </a:pPr>
            <a:endParaRPr lang="nl-NL" sz="4600" dirty="0">
              <a:latin typeface="Century Gothic" panose="020B0502020202020204" pitchFamily="34" charset="0"/>
            </a:endParaRPr>
          </a:p>
          <a:p>
            <a:pPr marL="0" indent="0">
              <a:buNone/>
            </a:pPr>
            <a:r>
              <a:rPr lang="nl-NL" sz="4600" dirty="0">
                <a:solidFill>
                  <a:schemeClr val="tx2">
                    <a:lumMod val="75000"/>
                  </a:schemeClr>
                </a:solidFill>
                <a:latin typeface="Century Gothic" panose="020B0502020202020204" pitchFamily="34" charset="0"/>
              </a:rPr>
              <a:t>Autonomie; competentie en identiteitsgevoel</a:t>
            </a:r>
          </a:p>
          <a:p>
            <a:pPr marL="0" indent="0">
              <a:buNone/>
            </a:pPr>
            <a:r>
              <a:rPr lang="nl-NL" sz="4600" dirty="0">
                <a:latin typeface="Century Gothic" panose="020B0502020202020204" pitchFamily="34" charset="0"/>
              </a:rPr>
              <a:t> 6. Afhankelijkheid/incompetentie (ik kan het niet alleen)</a:t>
            </a:r>
          </a:p>
          <a:p>
            <a:pPr marL="0" indent="0">
              <a:buNone/>
            </a:pPr>
            <a:r>
              <a:rPr lang="nl-NL" sz="4600" dirty="0">
                <a:latin typeface="Century Gothic" panose="020B0502020202020204" pitchFamily="34" charset="0"/>
              </a:rPr>
              <a:t> 7. Kwetsbaarheid voor ziekte en gevaar (mij overkomt iets)</a:t>
            </a:r>
          </a:p>
          <a:p>
            <a:pPr marL="0" indent="0">
              <a:buNone/>
            </a:pPr>
            <a:r>
              <a:rPr lang="nl-NL" sz="4600" dirty="0">
                <a:latin typeface="Century Gothic" panose="020B0502020202020204" pitchFamily="34" charset="0"/>
              </a:rPr>
              <a:t> 8. Verstrengeling/onderontwikkeld zelf (zonder jou geen bestaan)</a:t>
            </a:r>
          </a:p>
          <a:p>
            <a:pPr marL="0" indent="0">
              <a:buNone/>
            </a:pPr>
            <a:r>
              <a:rPr lang="nl-NL" sz="4600" dirty="0">
                <a:latin typeface="Century Gothic" panose="020B0502020202020204" pitchFamily="34" charset="0"/>
              </a:rPr>
              <a:t> 9. Mislukking (ik kan het niet)</a:t>
            </a:r>
          </a:p>
          <a:p>
            <a:endParaRPr lang="nl-NL" dirty="0"/>
          </a:p>
        </p:txBody>
      </p:sp>
    </p:spTree>
    <p:extLst>
      <p:ext uri="{BB962C8B-B14F-4D97-AF65-F5344CB8AC3E}">
        <p14:creationId xmlns:p14="http://schemas.microsoft.com/office/powerpoint/2010/main" val="13964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fade">
                                      <p:cBhvr>
                                        <p:cTn id="70" dur="1000"/>
                                        <p:tgtEl>
                                          <p:spTgt spid="3">
                                            <p:txEl>
                                              <p:pRg st="11" end="11"/>
                                            </p:txEl>
                                          </p:spTgt>
                                        </p:tgtEl>
                                      </p:cBhvr>
                                    </p:animEffect>
                                    <p:anim calcmode="lin" valueType="num">
                                      <p:cBhvr>
                                        <p:cTn id="7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fade">
                                      <p:cBhvr>
                                        <p:cTn id="77" dur="1000"/>
                                        <p:tgtEl>
                                          <p:spTgt spid="3">
                                            <p:txEl>
                                              <p:pRg st="12" end="12"/>
                                            </p:txEl>
                                          </p:spTgt>
                                        </p:tgtEl>
                                      </p:cBhvr>
                                    </p:animEffect>
                                    <p:anim calcmode="lin" valueType="num">
                                      <p:cBhvr>
                                        <p:cTn id="7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3" end="13"/>
                                            </p:txEl>
                                          </p:spTgt>
                                        </p:tgtEl>
                                        <p:attrNameLst>
                                          <p:attrName>style.visibility</p:attrName>
                                        </p:attrNameLst>
                                      </p:cBhvr>
                                      <p:to>
                                        <p:strVal val="visible"/>
                                      </p:to>
                                    </p:set>
                                    <p:animEffect transition="in" filter="fade">
                                      <p:cBhvr>
                                        <p:cTn id="84" dur="1000"/>
                                        <p:tgtEl>
                                          <p:spTgt spid="3">
                                            <p:txEl>
                                              <p:pRg st="13" end="13"/>
                                            </p:txEl>
                                          </p:spTgt>
                                        </p:tgtEl>
                                      </p:cBhvr>
                                    </p:animEffect>
                                    <p:anim calcmode="lin" valueType="num">
                                      <p:cBhvr>
                                        <p:cTn id="8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8559D2-0389-466E-BA70-28DCA4FE73C9}"/>
              </a:ext>
            </a:extLst>
          </p:cNvPr>
          <p:cNvSpPr>
            <a:spLocks noGrp="1"/>
          </p:cNvSpPr>
          <p:nvPr>
            <p:ph type="title"/>
          </p:nvPr>
        </p:nvSpPr>
        <p:spPr/>
        <p:txBody>
          <a:bodyPr>
            <a:normAutofit fontScale="90000"/>
          </a:bodyPr>
          <a:lstStyle/>
          <a:p>
            <a:pPr algn="l"/>
            <a:r>
              <a:rPr lang="en-US" sz="3600" dirty="0" err="1">
                <a:latin typeface="Century Gothic" panose="020B0502020202020204" pitchFamily="34" charset="0"/>
              </a:rPr>
              <a:t>Emotionele</a:t>
            </a:r>
            <a:r>
              <a:rPr lang="en-US" sz="3600" dirty="0">
                <a:latin typeface="Century Gothic" panose="020B0502020202020204" pitchFamily="34" charset="0"/>
              </a:rPr>
              <a:t> </a:t>
            </a:r>
            <a:r>
              <a:rPr lang="en-US" sz="3600" dirty="0" err="1">
                <a:latin typeface="Century Gothic" panose="020B0502020202020204" pitchFamily="34" charset="0"/>
              </a:rPr>
              <a:t>basisbehoeften</a:t>
            </a:r>
            <a:r>
              <a:rPr lang="en-US" sz="3600" dirty="0">
                <a:latin typeface="Century Gothic" panose="020B0502020202020204" pitchFamily="34" charset="0"/>
              </a:rPr>
              <a:t> en schema’s</a:t>
            </a:r>
            <a:endParaRPr lang="nl-NL" sz="3600"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85DC5636-36F6-42C9-AED6-0B791A2D2574}"/>
              </a:ext>
            </a:extLst>
          </p:cNvPr>
          <p:cNvSpPr>
            <a:spLocks noGrp="1"/>
          </p:cNvSpPr>
          <p:nvPr>
            <p:ph idx="1"/>
          </p:nvPr>
        </p:nvSpPr>
        <p:spPr>
          <a:xfrm>
            <a:off x="179512" y="1417638"/>
            <a:ext cx="8964488" cy="4963690"/>
          </a:xfrm>
        </p:spPr>
        <p:txBody>
          <a:bodyPr>
            <a:normAutofit fontScale="47500" lnSpcReduction="20000"/>
          </a:bodyPr>
          <a:lstStyle/>
          <a:p>
            <a:pPr marL="0" indent="0">
              <a:buNone/>
            </a:pPr>
            <a:r>
              <a:rPr lang="nl-NL" sz="4800" dirty="0">
                <a:solidFill>
                  <a:schemeClr val="tx2">
                    <a:lumMod val="75000"/>
                  </a:schemeClr>
                </a:solidFill>
                <a:latin typeface="Century Gothic" panose="020B0502020202020204" pitchFamily="34" charset="0"/>
              </a:rPr>
              <a:t>Realistische grenzen </a:t>
            </a:r>
          </a:p>
          <a:p>
            <a:pPr marL="0" indent="0">
              <a:buNone/>
            </a:pPr>
            <a:r>
              <a:rPr lang="nl-NL" sz="4800" dirty="0">
                <a:latin typeface="Century Gothic" panose="020B0502020202020204" pitchFamily="34" charset="0"/>
              </a:rPr>
              <a:t> 10. Op je rechten staan (geef me wat ik wil) </a:t>
            </a:r>
          </a:p>
          <a:p>
            <a:pPr marL="0" indent="0">
              <a:buNone/>
            </a:pPr>
            <a:r>
              <a:rPr lang="nl-NL" sz="4800" dirty="0">
                <a:latin typeface="Century Gothic" panose="020B0502020202020204" pitchFamily="34" charset="0"/>
              </a:rPr>
              <a:t> 11. Onvoldoende zelfcontrole/zelfdiscipline (nu eerst ik)</a:t>
            </a:r>
          </a:p>
          <a:p>
            <a:pPr marL="0" indent="0">
              <a:buNone/>
            </a:pPr>
            <a:endParaRPr lang="nl-NL" sz="4800" dirty="0">
              <a:solidFill>
                <a:schemeClr val="tx2">
                  <a:lumMod val="75000"/>
                </a:schemeClr>
              </a:solidFill>
              <a:latin typeface="Century Gothic" panose="020B0502020202020204" pitchFamily="34" charset="0"/>
            </a:endParaRPr>
          </a:p>
          <a:p>
            <a:pPr marL="0" indent="0">
              <a:buNone/>
            </a:pPr>
            <a:r>
              <a:rPr lang="nl-NL" sz="4800" dirty="0">
                <a:solidFill>
                  <a:schemeClr val="tx2">
                    <a:lumMod val="75000"/>
                  </a:schemeClr>
                </a:solidFill>
                <a:latin typeface="Century Gothic" panose="020B0502020202020204" pitchFamily="34" charset="0"/>
              </a:rPr>
              <a:t>Zelfexpressie; de vrijheid om uitdrukking te geven aan behoeften en emoties </a:t>
            </a:r>
          </a:p>
          <a:p>
            <a:pPr marL="0" indent="0">
              <a:buNone/>
            </a:pPr>
            <a:r>
              <a:rPr lang="nl-NL" sz="4800" dirty="0">
                <a:latin typeface="Century Gothic" panose="020B0502020202020204" pitchFamily="34" charset="0"/>
              </a:rPr>
              <a:t>12. Onderwerping (ik moet naar je luisteren) </a:t>
            </a:r>
          </a:p>
          <a:p>
            <a:pPr marL="0" indent="0">
              <a:buNone/>
            </a:pPr>
            <a:r>
              <a:rPr lang="nl-NL" sz="4800" dirty="0">
                <a:latin typeface="Century Gothic" panose="020B0502020202020204" pitchFamily="34" charset="0"/>
              </a:rPr>
              <a:t>13. Zelfopoffering (ik doe mijn best voor jou) </a:t>
            </a:r>
          </a:p>
          <a:p>
            <a:pPr marL="0" indent="0">
              <a:buNone/>
            </a:pPr>
            <a:endParaRPr lang="nl-NL" sz="4800" dirty="0">
              <a:latin typeface="Century Gothic" panose="020B0502020202020204" pitchFamily="34" charset="0"/>
            </a:endParaRPr>
          </a:p>
          <a:p>
            <a:pPr marL="0" indent="0">
              <a:buNone/>
            </a:pPr>
            <a:r>
              <a:rPr lang="nl-NL" sz="4800" dirty="0">
                <a:solidFill>
                  <a:schemeClr val="tx2">
                    <a:lumMod val="75000"/>
                  </a:schemeClr>
                </a:solidFill>
                <a:latin typeface="Century Gothic" panose="020B0502020202020204" pitchFamily="34" charset="0"/>
              </a:rPr>
              <a:t>Spontaniteit en spel </a:t>
            </a:r>
          </a:p>
          <a:p>
            <a:pPr marL="0" indent="0">
              <a:buNone/>
            </a:pPr>
            <a:r>
              <a:rPr lang="nl-NL" sz="4800" dirty="0">
                <a:latin typeface="Century Gothic" panose="020B0502020202020204" pitchFamily="34" charset="0"/>
              </a:rPr>
              <a:t>14. Emotionele geremdheid (voelen, waar is dat goed voor?) </a:t>
            </a:r>
          </a:p>
          <a:p>
            <a:pPr marL="0" indent="0">
              <a:buNone/>
            </a:pPr>
            <a:r>
              <a:rPr lang="nl-NL" sz="4800" dirty="0">
                <a:latin typeface="Century Gothic" panose="020B0502020202020204" pitchFamily="34" charset="0"/>
              </a:rPr>
              <a:t> 15. Extreem hoge eisen (ik doe het perfect, het moet beter) </a:t>
            </a:r>
            <a:endParaRPr lang="nl-NL" dirty="0">
              <a:latin typeface="Century Gothic" panose="020B0502020202020204" pitchFamily="34" charset="0"/>
            </a:endParaRPr>
          </a:p>
        </p:txBody>
      </p:sp>
    </p:spTree>
    <p:extLst>
      <p:ext uri="{BB962C8B-B14F-4D97-AF65-F5344CB8AC3E}">
        <p14:creationId xmlns:p14="http://schemas.microsoft.com/office/powerpoint/2010/main" val="616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C6E084B-D797-41EB-B699-F61D2765F10B}"/>
              </a:ext>
            </a:extLst>
          </p:cNvPr>
          <p:cNvSpPr>
            <a:spLocks noGrp="1"/>
          </p:cNvSpPr>
          <p:nvPr>
            <p:ph type="title"/>
          </p:nvPr>
        </p:nvSpPr>
        <p:spPr/>
        <p:txBody>
          <a:bodyPr/>
          <a:lstStyle/>
          <a:p>
            <a:r>
              <a:rPr lang="en-US" dirty="0">
                <a:latin typeface="Century Gothic" panose="020B0502020202020204" pitchFamily="34" charset="0"/>
              </a:rPr>
              <a:t>Modi</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2A5C3736-44A4-4E7B-AAE7-FC061181C4BF}"/>
              </a:ext>
            </a:extLst>
          </p:cNvPr>
          <p:cNvSpPr>
            <a:spLocks noGrp="1"/>
          </p:cNvSpPr>
          <p:nvPr>
            <p:ph idx="1"/>
          </p:nvPr>
        </p:nvSpPr>
        <p:spPr>
          <a:xfrm>
            <a:off x="323528" y="1417638"/>
            <a:ext cx="8496944" cy="5184576"/>
          </a:xfrm>
        </p:spPr>
        <p:txBody>
          <a:bodyPr>
            <a:normAutofit fontScale="92500" lnSpcReduction="20000"/>
          </a:bodyPr>
          <a:lstStyle/>
          <a:p>
            <a:r>
              <a:rPr lang="nl-NL" dirty="0">
                <a:latin typeface="Century Gothic" panose="020B0502020202020204" pitchFamily="34" charset="0"/>
              </a:rPr>
              <a:t>Schema’s zijn </a:t>
            </a:r>
            <a:r>
              <a:rPr lang="nl-NL" b="1" dirty="0" err="1">
                <a:latin typeface="Century Gothic" panose="020B0502020202020204" pitchFamily="34" charset="0"/>
              </a:rPr>
              <a:t>Traits</a:t>
            </a:r>
            <a:r>
              <a:rPr lang="nl-NL" dirty="0">
                <a:latin typeface="Century Gothic" panose="020B0502020202020204" pitchFamily="34" charset="0"/>
              </a:rPr>
              <a:t> Modi zijn </a:t>
            </a:r>
            <a:r>
              <a:rPr lang="nl-NL" b="1" dirty="0" err="1">
                <a:latin typeface="Century Gothic" panose="020B0502020202020204" pitchFamily="34" charset="0"/>
              </a:rPr>
              <a:t>States</a:t>
            </a:r>
            <a:r>
              <a:rPr lang="nl-NL" b="1" dirty="0">
                <a:latin typeface="Century Gothic" panose="020B0502020202020204" pitchFamily="34" charset="0"/>
              </a:rPr>
              <a:t>.</a:t>
            </a:r>
            <a:r>
              <a:rPr lang="nl-NL" dirty="0">
                <a:latin typeface="Century Gothic" panose="020B0502020202020204" pitchFamily="34" charset="0"/>
              </a:rPr>
              <a:t> </a:t>
            </a:r>
          </a:p>
          <a:p>
            <a:endParaRPr lang="nl-NL" dirty="0">
              <a:latin typeface="Century Gothic" panose="020B0502020202020204" pitchFamily="34" charset="0"/>
            </a:endParaRPr>
          </a:p>
          <a:p>
            <a:r>
              <a:rPr lang="nl-NL" b="1" dirty="0">
                <a:latin typeface="Century Gothic" panose="020B0502020202020204" pitchFamily="34" charset="0"/>
              </a:rPr>
              <a:t>Schema’s</a:t>
            </a:r>
            <a:r>
              <a:rPr lang="nl-NL" dirty="0">
                <a:latin typeface="Century Gothic" panose="020B0502020202020204" pitchFamily="34" charset="0"/>
              </a:rPr>
              <a:t> vormen de vaak meer onbewuste kijk op zichzelf, anderen en de wereld, modi wisselen per situatie en beïnvloeden gedachten, gevoel en gedrag.</a:t>
            </a:r>
          </a:p>
          <a:p>
            <a:pPr marL="0" indent="0">
              <a:buNone/>
            </a:pPr>
            <a:endParaRPr lang="nl-NL" dirty="0">
              <a:latin typeface="Century Gothic" panose="020B0502020202020204" pitchFamily="34" charset="0"/>
            </a:endParaRPr>
          </a:p>
          <a:p>
            <a:r>
              <a:rPr lang="nl-NL" b="1" dirty="0">
                <a:latin typeface="Century Gothic" panose="020B0502020202020204" pitchFamily="34" charset="0"/>
              </a:rPr>
              <a:t>Modus</a:t>
            </a:r>
            <a:r>
              <a:rPr lang="nl-NL" dirty="0">
                <a:latin typeface="Century Gothic" panose="020B0502020202020204" pitchFamily="34" charset="0"/>
              </a:rPr>
              <a:t> (overheersende) gevoelstoestand in het hier en nu daaronder verwijzend naar schema’s.</a:t>
            </a:r>
          </a:p>
          <a:p>
            <a:endParaRPr lang="nl-NL" dirty="0">
              <a:latin typeface="Century Gothic" panose="020B0502020202020204" pitchFamily="34" charset="0"/>
            </a:endParaRPr>
          </a:p>
          <a:p>
            <a:pPr marL="0" indent="0" algn="r">
              <a:buNone/>
            </a:pPr>
            <a:r>
              <a:rPr lang="nl-NL" sz="1300" dirty="0">
                <a:latin typeface="Century Gothic" panose="020B0502020202020204" pitchFamily="34" charset="0"/>
              </a:rPr>
              <a:t>(Young, </a:t>
            </a:r>
            <a:r>
              <a:rPr lang="nl-NL" sz="1300" dirty="0" err="1">
                <a:latin typeface="Century Gothic" panose="020B0502020202020204" pitchFamily="34" charset="0"/>
              </a:rPr>
              <a:t>Klosko</a:t>
            </a:r>
            <a:r>
              <a:rPr lang="nl-NL" sz="1300" dirty="0">
                <a:latin typeface="Century Gothic" panose="020B0502020202020204" pitchFamily="34" charset="0"/>
              </a:rPr>
              <a:t> &amp; </a:t>
            </a:r>
            <a:r>
              <a:rPr lang="nl-NL" sz="1300" dirty="0" err="1">
                <a:latin typeface="Century Gothic" panose="020B0502020202020204" pitchFamily="34" charset="0"/>
              </a:rPr>
              <a:t>Weishaar</a:t>
            </a:r>
            <a:r>
              <a:rPr lang="nl-NL" sz="1300" dirty="0">
                <a:latin typeface="Century Gothic" panose="020B0502020202020204" pitchFamily="34" charset="0"/>
              </a:rPr>
              <a:t>, 2003) </a:t>
            </a:r>
          </a:p>
        </p:txBody>
      </p:sp>
    </p:spTree>
    <p:extLst>
      <p:ext uri="{BB962C8B-B14F-4D97-AF65-F5344CB8AC3E}">
        <p14:creationId xmlns:p14="http://schemas.microsoft.com/office/powerpoint/2010/main" val="370415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8C3C96-696B-4CBD-95E3-947BFE7B8C96}"/>
              </a:ext>
            </a:extLst>
          </p:cNvPr>
          <p:cNvSpPr>
            <a:spLocks noGrp="1"/>
          </p:cNvSpPr>
          <p:nvPr>
            <p:ph type="title"/>
          </p:nvPr>
        </p:nvSpPr>
        <p:spPr/>
        <p:txBody>
          <a:bodyPr/>
          <a:lstStyle/>
          <a:p>
            <a:r>
              <a:rPr lang="en-US" dirty="0">
                <a:latin typeface="Century Gothic" panose="020B0502020202020204" pitchFamily="34" charset="0"/>
              </a:rPr>
              <a:t>Kind </a:t>
            </a:r>
            <a:r>
              <a:rPr lang="en-US" dirty="0" err="1">
                <a:latin typeface="Century Gothic" panose="020B0502020202020204" pitchFamily="34" charset="0"/>
              </a:rPr>
              <a:t>modi</a:t>
            </a:r>
            <a:r>
              <a:rPr lang="en-US" dirty="0">
                <a:latin typeface="Century Gothic" panose="020B0502020202020204" pitchFamily="34" charset="0"/>
              </a:rPr>
              <a:t> </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37A5565D-82EB-48B0-82F6-1D3E53AA781A}"/>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xmlns="" id="{F6416B7B-B4FE-452B-BC9D-3F3EB73E675E}"/>
              </a:ext>
            </a:extLst>
          </p:cNvPr>
          <p:cNvPicPr>
            <a:picLocks noChangeAspect="1"/>
          </p:cNvPicPr>
          <p:nvPr/>
        </p:nvPicPr>
        <p:blipFill>
          <a:blip r:embed="rId2"/>
          <a:stretch>
            <a:fillRect/>
          </a:stretch>
        </p:blipFill>
        <p:spPr>
          <a:xfrm>
            <a:off x="256573" y="1627217"/>
            <a:ext cx="4315427" cy="4172532"/>
          </a:xfrm>
          <a:prstGeom prst="rect">
            <a:avLst/>
          </a:prstGeom>
        </p:spPr>
      </p:pic>
      <p:pic>
        <p:nvPicPr>
          <p:cNvPr id="5" name="Afbeelding 4">
            <a:extLst>
              <a:ext uri="{FF2B5EF4-FFF2-40B4-BE49-F238E27FC236}">
                <a16:creationId xmlns:a16="http://schemas.microsoft.com/office/drawing/2014/main" xmlns="" id="{43E8A42F-01E5-47DD-94DB-1B6EF33C9997}"/>
              </a:ext>
            </a:extLst>
          </p:cNvPr>
          <p:cNvPicPr>
            <a:picLocks noChangeAspect="1"/>
          </p:cNvPicPr>
          <p:nvPr/>
        </p:nvPicPr>
        <p:blipFill>
          <a:blip r:embed="rId3"/>
          <a:stretch>
            <a:fillRect/>
          </a:stretch>
        </p:blipFill>
        <p:spPr>
          <a:xfrm>
            <a:off x="4490218" y="1467758"/>
            <a:ext cx="4583333" cy="4409514"/>
          </a:xfrm>
          <a:prstGeom prst="rect">
            <a:avLst/>
          </a:prstGeom>
        </p:spPr>
      </p:pic>
    </p:spTree>
    <p:extLst>
      <p:ext uri="{BB962C8B-B14F-4D97-AF65-F5344CB8AC3E}">
        <p14:creationId xmlns:p14="http://schemas.microsoft.com/office/powerpoint/2010/main" val="39896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2B9B2EE-EE93-427C-A819-A94DEF1E78D5}"/>
              </a:ext>
            </a:extLst>
          </p:cNvPr>
          <p:cNvSpPr>
            <a:spLocks noGrp="1"/>
          </p:cNvSpPr>
          <p:nvPr>
            <p:ph type="title"/>
          </p:nvPr>
        </p:nvSpPr>
        <p:spPr/>
        <p:txBody>
          <a:bodyPr/>
          <a:lstStyle/>
          <a:p>
            <a:r>
              <a:rPr lang="en-US" dirty="0" err="1">
                <a:latin typeface="Century Gothic" panose="020B0502020202020204" pitchFamily="34" charset="0"/>
              </a:rPr>
              <a:t>Bescherm</a:t>
            </a:r>
            <a:r>
              <a:rPr lang="en-US" dirty="0">
                <a:latin typeface="Century Gothic" panose="020B0502020202020204" pitchFamily="34" charset="0"/>
              </a:rPr>
              <a:t> </a:t>
            </a:r>
            <a:r>
              <a:rPr lang="en-US" dirty="0" err="1">
                <a:latin typeface="Century Gothic" panose="020B0502020202020204" pitchFamily="34" charset="0"/>
              </a:rPr>
              <a:t>modi</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003FAD9F-80AD-4A6B-8B12-EE3BA62C9A49}"/>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A699B0A5-AED8-4B6E-A3E4-71E4308860D2}"/>
              </a:ext>
            </a:extLst>
          </p:cNvPr>
          <p:cNvPicPr>
            <a:picLocks noChangeAspect="1"/>
          </p:cNvPicPr>
          <p:nvPr/>
        </p:nvPicPr>
        <p:blipFill>
          <a:blip r:embed="rId2"/>
          <a:stretch>
            <a:fillRect/>
          </a:stretch>
        </p:blipFill>
        <p:spPr>
          <a:xfrm>
            <a:off x="60236" y="1700923"/>
            <a:ext cx="4472984" cy="4573626"/>
          </a:xfrm>
          <a:prstGeom prst="rect">
            <a:avLst/>
          </a:prstGeom>
        </p:spPr>
      </p:pic>
      <p:pic>
        <p:nvPicPr>
          <p:cNvPr id="5" name="Afbeelding 4">
            <a:extLst>
              <a:ext uri="{FF2B5EF4-FFF2-40B4-BE49-F238E27FC236}">
                <a16:creationId xmlns:a16="http://schemas.microsoft.com/office/drawing/2014/main" xmlns="" id="{496B98A7-2B47-4C31-9D10-8C4B27E68EA3}"/>
              </a:ext>
            </a:extLst>
          </p:cNvPr>
          <p:cNvPicPr>
            <a:picLocks noChangeAspect="1"/>
          </p:cNvPicPr>
          <p:nvPr/>
        </p:nvPicPr>
        <p:blipFill>
          <a:blip r:embed="rId3"/>
          <a:stretch>
            <a:fillRect/>
          </a:stretch>
        </p:blipFill>
        <p:spPr>
          <a:xfrm>
            <a:off x="4419365" y="1674394"/>
            <a:ext cx="4664399" cy="4548272"/>
          </a:xfrm>
          <a:prstGeom prst="rect">
            <a:avLst/>
          </a:prstGeom>
        </p:spPr>
      </p:pic>
    </p:spTree>
    <p:extLst>
      <p:ext uri="{BB962C8B-B14F-4D97-AF65-F5344CB8AC3E}">
        <p14:creationId xmlns:p14="http://schemas.microsoft.com/office/powerpoint/2010/main" val="19048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3AFC42-FB90-4604-8946-61B473777A90}"/>
              </a:ext>
            </a:extLst>
          </p:cNvPr>
          <p:cNvSpPr>
            <a:spLocks noGrp="1"/>
          </p:cNvSpPr>
          <p:nvPr>
            <p:ph type="title"/>
          </p:nvPr>
        </p:nvSpPr>
        <p:spPr/>
        <p:txBody>
          <a:bodyPr/>
          <a:lstStyle/>
          <a:p>
            <a:r>
              <a:rPr lang="en-US" dirty="0" err="1">
                <a:latin typeface="Century Gothic" panose="020B0502020202020204" pitchFamily="34" charset="0"/>
              </a:rPr>
              <a:t>Veeleisende</a:t>
            </a:r>
            <a:r>
              <a:rPr lang="en-US" dirty="0">
                <a:latin typeface="Century Gothic" panose="020B0502020202020204" pitchFamily="34" charset="0"/>
              </a:rPr>
              <a:t> </a:t>
            </a:r>
            <a:r>
              <a:rPr lang="en-US" dirty="0" err="1">
                <a:latin typeface="Century Gothic" panose="020B0502020202020204" pitchFamily="34" charset="0"/>
              </a:rPr>
              <a:t>ouder</a:t>
            </a:r>
            <a:r>
              <a:rPr lang="en-US" dirty="0">
                <a:latin typeface="Century Gothic" panose="020B0502020202020204" pitchFamily="34" charset="0"/>
              </a:rPr>
              <a:t> modus</a:t>
            </a:r>
            <a:endParaRPr lang="nl-NL" dirty="0">
              <a:latin typeface="Century Gothic" panose="020B0502020202020204" pitchFamily="34" charset="0"/>
            </a:endParaRPr>
          </a:p>
        </p:txBody>
      </p:sp>
      <p:pic>
        <p:nvPicPr>
          <p:cNvPr id="4" name="Afbeelding 3">
            <a:extLst>
              <a:ext uri="{FF2B5EF4-FFF2-40B4-BE49-F238E27FC236}">
                <a16:creationId xmlns:a16="http://schemas.microsoft.com/office/drawing/2014/main" xmlns="" id="{98713453-6611-4C8D-89EB-2CF0CA307C3F}"/>
              </a:ext>
            </a:extLst>
          </p:cNvPr>
          <p:cNvPicPr>
            <a:picLocks noChangeAspect="1"/>
          </p:cNvPicPr>
          <p:nvPr/>
        </p:nvPicPr>
        <p:blipFill>
          <a:blip r:embed="rId2"/>
          <a:stretch>
            <a:fillRect/>
          </a:stretch>
        </p:blipFill>
        <p:spPr>
          <a:xfrm>
            <a:off x="179513" y="1940087"/>
            <a:ext cx="4176464" cy="3929673"/>
          </a:xfrm>
          <a:prstGeom prst="rect">
            <a:avLst/>
          </a:prstGeom>
        </p:spPr>
      </p:pic>
      <p:pic>
        <p:nvPicPr>
          <p:cNvPr id="5" name="Afbeelding 4">
            <a:extLst>
              <a:ext uri="{FF2B5EF4-FFF2-40B4-BE49-F238E27FC236}">
                <a16:creationId xmlns:a16="http://schemas.microsoft.com/office/drawing/2014/main" xmlns="" id="{836847BA-65CB-4252-9D52-FCFF1B83293C}"/>
              </a:ext>
            </a:extLst>
          </p:cNvPr>
          <p:cNvPicPr>
            <a:picLocks noChangeAspect="1"/>
          </p:cNvPicPr>
          <p:nvPr/>
        </p:nvPicPr>
        <p:blipFill>
          <a:blip r:embed="rId3"/>
          <a:stretch>
            <a:fillRect/>
          </a:stretch>
        </p:blipFill>
        <p:spPr>
          <a:xfrm>
            <a:off x="4490889" y="1844824"/>
            <a:ext cx="4389413" cy="4134427"/>
          </a:xfrm>
          <a:prstGeom prst="rect">
            <a:avLst/>
          </a:prstGeom>
        </p:spPr>
      </p:pic>
    </p:spTree>
    <p:extLst>
      <p:ext uri="{BB962C8B-B14F-4D97-AF65-F5344CB8AC3E}">
        <p14:creationId xmlns:p14="http://schemas.microsoft.com/office/powerpoint/2010/main" val="1862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4CC0B64-BDAF-42B1-B8DF-AE10D2AEBAFA}"/>
              </a:ext>
            </a:extLst>
          </p:cNvPr>
          <p:cNvSpPr>
            <a:spLocks noGrp="1"/>
          </p:cNvSpPr>
          <p:nvPr>
            <p:ph type="title"/>
          </p:nvPr>
        </p:nvSpPr>
        <p:spPr/>
        <p:txBody>
          <a:bodyPr/>
          <a:lstStyle/>
          <a:p>
            <a:r>
              <a:rPr lang="en-US" dirty="0" err="1">
                <a:latin typeface="Century Gothic" panose="020B0502020202020204" pitchFamily="34" charset="0"/>
              </a:rPr>
              <a:t>Gezonde</a:t>
            </a:r>
            <a:r>
              <a:rPr lang="en-US" dirty="0">
                <a:latin typeface="Century Gothic" panose="020B0502020202020204" pitchFamily="34" charset="0"/>
              </a:rPr>
              <a:t> </a:t>
            </a:r>
            <a:r>
              <a:rPr lang="en-US" dirty="0" err="1">
                <a:latin typeface="Century Gothic" panose="020B0502020202020204" pitchFamily="34" charset="0"/>
              </a:rPr>
              <a:t>volwassen</a:t>
            </a:r>
            <a:r>
              <a:rPr lang="en-US" dirty="0">
                <a:latin typeface="Century Gothic" panose="020B0502020202020204" pitchFamily="34" charset="0"/>
              </a:rPr>
              <a:t> modus</a:t>
            </a:r>
            <a:endParaRPr lang="nl-NL" dirty="0">
              <a:latin typeface="Century Gothic" panose="020B0502020202020204" pitchFamily="34" charset="0"/>
            </a:endParaRPr>
          </a:p>
        </p:txBody>
      </p:sp>
      <p:pic>
        <p:nvPicPr>
          <p:cNvPr id="5" name="Tijdelijke aanduiding voor inhoud 4">
            <a:extLst>
              <a:ext uri="{FF2B5EF4-FFF2-40B4-BE49-F238E27FC236}">
                <a16:creationId xmlns:a16="http://schemas.microsoft.com/office/drawing/2014/main" xmlns="" id="{04F55B31-2BF8-4D9A-AC63-10A47D2903A2}"/>
              </a:ext>
            </a:extLst>
          </p:cNvPr>
          <p:cNvPicPr>
            <a:picLocks noGrp="1" noChangeAspect="1"/>
          </p:cNvPicPr>
          <p:nvPr>
            <p:ph idx="1"/>
          </p:nvPr>
        </p:nvPicPr>
        <p:blipFill>
          <a:blip r:embed="rId2"/>
          <a:stretch>
            <a:fillRect/>
          </a:stretch>
        </p:blipFill>
        <p:spPr>
          <a:xfrm>
            <a:off x="1977762" y="1628800"/>
            <a:ext cx="5188476" cy="5040560"/>
          </a:xfrm>
          <a:prstGeom prst="rect">
            <a:avLst/>
          </a:prstGeom>
        </p:spPr>
      </p:pic>
    </p:spTree>
    <p:extLst>
      <p:ext uri="{BB962C8B-B14F-4D97-AF65-F5344CB8AC3E}">
        <p14:creationId xmlns:p14="http://schemas.microsoft.com/office/powerpoint/2010/main" val="7994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2058234-9271-4276-AAD3-A1E6BA8087E0}"/>
              </a:ext>
            </a:extLst>
          </p:cNvPr>
          <p:cNvSpPr>
            <a:spLocks noGrp="1"/>
          </p:cNvSpPr>
          <p:nvPr>
            <p:ph type="title"/>
          </p:nvPr>
        </p:nvSpPr>
        <p:spPr/>
        <p:txBody>
          <a:bodyPr/>
          <a:lstStyle/>
          <a:p>
            <a:r>
              <a:rPr lang="en-US" dirty="0" err="1">
                <a:latin typeface="Century Gothic" panose="020B0502020202020204" pitchFamily="34" charset="0"/>
              </a:rPr>
              <a:t>Blije</a:t>
            </a:r>
            <a:r>
              <a:rPr lang="en-US" dirty="0">
                <a:latin typeface="Century Gothic" panose="020B0502020202020204" pitchFamily="34" charset="0"/>
              </a:rPr>
              <a:t> kind modus</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AECF5B71-A109-4EF2-8AE2-A75348884942}"/>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B0AB95CB-40DF-49CB-BEFF-727315C461E5}"/>
              </a:ext>
            </a:extLst>
          </p:cNvPr>
          <p:cNvPicPr>
            <a:picLocks noChangeAspect="1"/>
          </p:cNvPicPr>
          <p:nvPr/>
        </p:nvPicPr>
        <p:blipFill>
          <a:blip r:embed="rId2"/>
          <a:stretch>
            <a:fillRect/>
          </a:stretch>
        </p:blipFill>
        <p:spPr>
          <a:xfrm>
            <a:off x="2030075" y="1608440"/>
            <a:ext cx="5083850" cy="4716745"/>
          </a:xfrm>
          <a:prstGeom prst="rect">
            <a:avLst/>
          </a:prstGeom>
        </p:spPr>
      </p:pic>
    </p:spTree>
    <p:extLst>
      <p:ext uri="{BB962C8B-B14F-4D97-AF65-F5344CB8AC3E}">
        <p14:creationId xmlns:p14="http://schemas.microsoft.com/office/powerpoint/2010/main" val="4212720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53C7BF9-81F0-4B55-AB2A-6D3C40E63B82}"/>
              </a:ext>
            </a:extLst>
          </p:cNvPr>
          <p:cNvSpPr>
            <a:spLocks noGrp="1"/>
          </p:cNvSpPr>
          <p:nvPr>
            <p:ph type="title"/>
          </p:nvPr>
        </p:nvSpPr>
        <p:spPr/>
        <p:txBody>
          <a:bodyPr>
            <a:normAutofit fontScale="90000"/>
          </a:bodyPr>
          <a:lstStyle/>
          <a:p>
            <a:r>
              <a:rPr lang="nl-NL" dirty="0">
                <a:latin typeface="Century Gothic" panose="020B0502020202020204" pitchFamily="34" charset="0"/>
              </a:rPr>
              <a:t>Relatie tussen schema’s en modi</a:t>
            </a:r>
          </a:p>
        </p:txBody>
      </p:sp>
      <p:pic>
        <p:nvPicPr>
          <p:cNvPr id="3" name="Afbeelding 2">
            <a:extLst>
              <a:ext uri="{FF2B5EF4-FFF2-40B4-BE49-F238E27FC236}">
                <a16:creationId xmlns:a16="http://schemas.microsoft.com/office/drawing/2014/main" xmlns="" id="{6085B92D-605E-40F4-942A-812567142EF1}"/>
              </a:ext>
            </a:extLst>
          </p:cNvPr>
          <p:cNvPicPr>
            <a:picLocks noChangeAspect="1"/>
          </p:cNvPicPr>
          <p:nvPr/>
        </p:nvPicPr>
        <p:blipFill>
          <a:blip r:embed="rId2"/>
          <a:stretch>
            <a:fillRect/>
          </a:stretch>
        </p:blipFill>
        <p:spPr>
          <a:xfrm>
            <a:off x="26456" y="1600200"/>
            <a:ext cx="9144000" cy="5165602"/>
          </a:xfrm>
          <a:prstGeom prst="rect">
            <a:avLst/>
          </a:prstGeom>
        </p:spPr>
      </p:pic>
      <p:sp>
        <p:nvSpPr>
          <p:cNvPr id="5" name="Tijdelijke aanduiding voor inhoud 4">
            <a:extLst>
              <a:ext uri="{FF2B5EF4-FFF2-40B4-BE49-F238E27FC236}">
                <a16:creationId xmlns:a16="http://schemas.microsoft.com/office/drawing/2014/main" xmlns="" id="{180D1F17-405D-4B2D-ADD4-263B34BB7A2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958168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A953E6-AB59-42A2-ABE1-09DAFB90E00E}"/>
              </a:ext>
            </a:extLst>
          </p:cNvPr>
          <p:cNvSpPr>
            <a:spLocks noGrp="1"/>
          </p:cNvSpPr>
          <p:nvPr>
            <p:ph type="title"/>
          </p:nvPr>
        </p:nvSpPr>
        <p:spPr/>
        <p:txBody>
          <a:bodyPr>
            <a:noAutofit/>
          </a:bodyPr>
          <a:lstStyle/>
          <a:p>
            <a:pPr algn="l"/>
            <a:r>
              <a:rPr lang="nl-NL" sz="3600" dirty="0">
                <a:latin typeface="Century Gothic" panose="020B0502020202020204" pitchFamily="34" charset="0"/>
              </a:rPr>
              <a:t>Correlatie tussen modi en persoonlijkheidsstoornissen 2008</a:t>
            </a:r>
          </a:p>
        </p:txBody>
      </p:sp>
      <p:pic>
        <p:nvPicPr>
          <p:cNvPr id="4" name="Afbeelding 3">
            <a:extLst>
              <a:ext uri="{FF2B5EF4-FFF2-40B4-BE49-F238E27FC236}">
                <a16:creationId xmlns:a16="http://schemas.microsoft.com/office/drawing/2014/main" xmlns="" id="{EF2BC291-E5AA-40B0-B4C5-178BC6F7115F}"/>
              </a:ext>
            </a:extLst>
          </p:cNvPr>
          <p:cNvPicPr>
            <a:picLocks noChangeAspect="1"/>
          </p:cNvPicPr>
          <p:nvPr/>
        </p:nvPicPr>
        <p:blipFill>
          <a:blip r:embed="rId2"/>
          <a:stretch>
            <a:fillRect/>
          </a:stretch>
        </p:blipFill>
        <p:spPr>
          <a:xfrm>
            <a:off x="-288032" y="2060848"/>
            <a:ext cx="9432032" cy="5263427"/>
          </a:xfrm>
          <a:prstGeom prst="rect">
            <a:avLst/>
          </a:prstGeom>
        </p:spPr>
      </p:pic>
    </p:spTree>
    <p:extLst>
      <p:ext uri="{BB962C8B-B14F-4D97-AF65-F5344CB8AC3E}">
        <p14:creationId xmlns:p14="http://schemas.microsoft.com/office/powerpoint/2010/main" val="249613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B54D0C5-5598-4435-B3BC-BE848ED34BED}"/>
              </a:ext>
            </a:extLst>
          </p:cNvPr>
          <p:cNvSpPr>
            <a:spLocks noGrp="1"/>
          </p:cNvSpPr>
          <p:nvPr>
            <p:ph type="title"/>
          </p:nvPr>
        </p:nvSpPr>
        <p:spPr/>
        <p:txBody>
          <a:bodyPr/>
          <a:lstStyle/>
          <a:p>
            <a:r>
              <a:rPr lang="en-US" dirty="0">
                <a:latin typeface="Century Gothic" panose="020B0502020202020204" pitchFamily="34" charset="0"/>
              </a:rPr>
              <a:t>Nothing to disclose</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32A6F048-A5FC-4808-9DC9-2EA7365121F7}"/>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253F5385-CB16-4CBD-A947-DA955C3AF38C}"/>
              </a:ext>
            </a:extLst>
          </p:cNvPr>
          <p:cNvPicPr>
            <a:picLocks noChangeAspect="1"/>
          </p:cNvPicPr>
          <p:nvPr/>
        </p:nvPicPr>
        <p:blipFill>
          <a:blip r:embed="rId2"/>
          <a:stretch>
            <a:fillRect/>
          </a:stretch>
        </p:blipFill>
        <p:spPr>
          <a:xfrm>
            <a:off x="2218740" y="2098236"/>
            <a:ext cx="4706520" cy="3529890"/>
          </a:xfrm>
          <a:prstGeom prst="rect">
            <a:avLst/>
          </a:prstGeom>
        </p:spPr>
      </p:pic>
    </p:spTree>
    <p:extLst>
      <p:ext uri="{BB962C8B-B14F-4D97-AF65-F5344CB8AC3E}">
        <p14:creationId xmlns:p14="http://schemas.microsoft.com/office/powerpoint/2010/main" val="78459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DB60389-EF05-4B77-9C1E-BC9ABA744703}"/>
              </a:ext>
            </a:extLst>
          </p:cNvPr>
          <p:cNvSpPr>
            <a:spLocks noGrp="1"/>
          </p:cNvSpPr>
          <p:nvPr>
            <p:ph type="title"/>
          </p:nvPr>
        </p:nvSpPr>
        <p:spPr/>
        <p:txBody>
          <a:bodyPr>
            <a:normAutofit fontScale="90000"/>
          </a:bodyPr>
          <a:lstStyle/>
          <a:p>
            <a:r>
              <a:rPr lang="en-US" dirty="0" err="1">
                <a:latin typeface="Century Gothic" panose="020B0502020202020204" pitchFamily="34" charset="0"/>
              </a:rPr>
              <a:t>Schematherapie</a:t>
            </a:r>
            <a:r>
              <a:rPr lang="en-US" dirty="0">
                <a:latin typeface="Century Gothic" panose="020B0502020202020204" pitchFamily="34" charset="0"/>
              </a:rPr>
              <a:t> in </a:t>
            </a:r>
            <a:r>
              <a:rPr lang="en-US" dirty="0" err="1">
                <a:latin typeface="Century Gothic" panose="020B0502020202020204" pitchFamily="34" charset="0"/>
              </a:rPr>
              <a:t>een</a:t>
            </a:r>
            <a:r>
              <a:rPr lang="en-US" dirty="0">
                <a:latin typeface="Century Gothic" panose="020B0502020202020204" pitchFamily="34" charset="0"/>
              </a:rPr>
              <a:t> </a:t>
            </a:r>
            <a:r>
              <a:rPr lang="en-US" dirty="0" err="1">
                <a:latin typeface="Century Gothic" panose="020B0502020202020204" pitchFamily="34" charset="0"/>
              </a:rPr>
              <a:t>groep</a:t>
            </a:r>
            <a:endParaRPr lang="nl-NL" dirty="0">
              <a:latin typeface="Century Gothic" panose="020B0502020202020204" pitchFamily="34" charset="0"/>
            </a:endParaRPr>
          </a:p>
        </p:txBody>
      </p:sp>
      <p:pic>
        <p:nvPicPr>
          <p:cNvPr id="5" name="Afbeelding 4">
            <a:extLst>
              <a:ext uri="{FF2B5EF4-FFF2-40B4-BE49-F238E27FC236}">
                <a16:creationId xmlns:a16="http://schemas.microsoft.com/office/drawing/2014/main" xmlns="" id="{5B874553-47E6-4764-A473-242A5D88A2AA}"/>
              </a:ext>
            </a:extLst>
          </p:cNvPr>
          <p:cNvPicPr>
            <a:picLocks noChangeAspect="1"/>
          </p:cNvPicPr>
          <p:nvPr/>
        </p:nvPicPr>
        <p:blipFill>
          <a:blip r:embed="rId2"/>
          <a:stretch>
            <a:fillRect/>
          </a:stretch>
        </p:blipFill>
        <p:spPr>
          <a:xfrm>
            <a:off x="4716016" y="2276872"/>
            <a:ext cx="4086827" cy="3312368"/>
          </a:xfrm>
          <a:prstGeom prst="rect">
            <a:avLst/>
          </a:prstGeom>
        </p:spPr>
      </p:pic>
      <p:pic>
        <p:nvPicPr>
          <p:cNvPr id="6" name="Afbeelding 5">
            <a:extLst>
              <a:ext uri="{FF2B5EF4-FFF2-40B4-BE49-F238E27FC236}">
                <a16:creationId xmlns:a16="http://schemas.microsoft.com/office/drawing/2014/main" xmlns="" id="{E4774B64-549E-4112-A795-322C26346D1D}"/>
              </a:ext>
            </a:extLst>
          </p:cNvPr>
          <p:cNvPicPr>
            <a:picLocks noChangeAspect="1"/>
          </p:cNvPicPr>
          <p:nvPr/>
        </p:nvPicPr>
        <p:blipFill>
          <a:blip r:embed="rId3"/>
          <a:stretch>
            <a:fillRect/>
          </a:stretch>
        </p:blipFill>
        <p:spPr>
          <a:xfrm>
            <a:off x="472578" y="2276872"/>
            <a:ext cx="4077515" cy="4024144"/>
          </a:xfrm>
          <a:prstGeom prst="rect">
            <a:avLst/>
          </a:prstGeom>
        </p:spPr>
      </p:pic>
    </p:spTree>
    <p:extLst>
      <p:ext uri="{BB962C8B-B14F-4D97-AF65-F5344CB8AC3E}">
        <p14:creationId xmlns:p14="http://schemas.microsoft.com/office/powerpoint/2010/main" val="418858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DD6DC14-5E02-44E0-8E3E-95A5C703E8DE}"/>
              </a:ext>
            </a:extLst>
          </p:cNvPr>
          <p:cNvSpPr>
            <a:spLocks noGrp="1"/>
          </p:cNvSpPr>
          <p:nvPr>
            <p:ph type="title"/>
          </p:nvPr>
        </p:nvSpPr>
        <p:spPr/>
        <p:txBody>
          <a:bodyPr>
            <a:normAutofit/>
          </a:bodyPr>
          <a:lstStyle/>
          <a:p>
            <a:r>
              <a:rPr lang="en-US" dirty="0" err="1">
                <a:latin typeface="Century Gothic" panose="020B0502020202020204" pitchFamily="34" charset="0"/>
              </a:rPr>
              <a:t>Waarom</a:t>
            </a:r>
            <a:r>
              <a:rPr lang="en-US" dirty="0">
                <a:latin typeface="Century Gothic" panose="020B0502020202020204" pitchFamily="34" charset="0"/>
              </a:rPr>
              <a:t> in </a:t>
            </a:r>
            <a:r>
              <a:rPr lang="en-US" dirty="0" err="1">
                <a:latin typeface="Century Gothic" panose="020B0502020202020204" pitchFamily="34" charset="0"/>
              </a:rPr>
              <a:t>een</a:t>
            </a:r>
            <a:r>
              <a:rPr lang="en-US" dirty="0">
                <a:latin typeface="Century Gothic" panose="020B0502020202020204" pitchFamily="34" charset="0"/>
              </a:rPr>
              <a:t> </a:t>
            </a:r>
            <a:r>
              <a:rPr lang="en-US" dirty="0" err="1">
                <a:latin typeface="Century Gothic" panose="020B0502020202020204" pitchFamily="34" charset="0"/>
              </a:rPr>
              <a:t>groep</a:t>
            </a:r>
            <a:r>
              <a:rPr lang="en-US" dirty="0">
                <a:latin typeface="Century Gothic" panose="020B0502020202020204" pitchFamily="34" charset="0"/>
              </a:rPr>
              <a:t>?</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EC8888EC-9195-4802-AF72-2A168B5EDC4D}"/>
              </a:ext>
            </a:extLst>
          </p:cNvPr>
          <p:cNvSpPr>
            <a:spLocks noGrp="1"/>
          </p:cNvSpPr>
          <p:nvPr>
            <p:ph idx="1"/>
          </p:nvPr>
        </p:nvSpPr>
        <p:spPr>
          <a:xfrm>
            <a:off x="287016" y="1384142"/>
            <a:ext cx="8856984" cy="4525963"/>
          </a:xfrm>
        </p:spPr>
        <p:txBody>
          <a:bodyPr>
            <a:noAutofit/>
          </a:bodyPr>
          <a:lstStyle/>
          <a:p>
            <a:r>
              <a:rPr lang="nl-NL" sz="2000" dirty="0">
                <a:latin typeface="Century Gothic" panose="020B0502020202020204" pitchFamily="34" charset="0"/>
              </a:rPr>
              <a:t>G</a:t>
            </a:r>
            <a:r>
              <a:rPr lang="nl-NL" sz="1800" dirty="0">
                <a:latin typeface="Century Gothic" panose="020B0502020202020204" pitchFamily="34" charset="0"/>
              </a:rPr>
              <a:t>roep kan zorgen voor essentiële genezende ervaring van ‘erbij horen’</a:t>
            </a:r>
          </a:p>
          <a:p>
            <a:endParaRPr lang="nl-NL" sz="1800" dirty="0">
              <a:latin typeface="Century Gothic" panose="020B0502020202020204" pitchFamily="34" charset="0"/>
            </a:endParaRPr>
          </a:p>
          <a:p>
            <a:r>
              <a:rPr lang="nl-NL" sz="1800" dirty="0">
                <a:latin typeface="Century Gothic" panose="020B0502020202020204" pitchFamily="34" charset="0"/>
              </a:rPr>
              <a:t>Impliciete jeugdherinneringen worden opgeroepen door het deel uitmaken van een groep’</a:t>
            </a:r>
          </a:p>
          <a:p>
            <a:endParaRPr lang="nl-NL" sz="1800" dirty="0">
              <a:latin typeface="Century Gothic" panose="020B0502020202020204" pitchFamily="34" charset="0"/>
            </a:endParaRPr>
          </a:p>
          <a:p>
            <a:r>
              <a:rPr lang="nl-NL" sz="1800" dirty="0">
                <a:latin typeface="Century Gothic" panose="020B0502020202020204" pitchFamily="34" charset="0"/>
              </a:rPr>
              <a:t>Verschillende schema’s en modi worden geactiveerd en getriggerd</a:t>
            </a:r>
          </a:p>
          <a:p>
            <a:endParaRPr lang="nl-NL" sz="1800" dirty="0">
              <a:latin typeface="Century Gothic" panose="020B0502020202020204" pitchFamily="34" charset="0"/>
            </a:endParaRPr>
          </a:p>
          <a:p>
            <a:r>
              <a:rPr lang="nl-NL" sz="1800" dirty="0">
                <a:latin typeface="Century Gothic" panose="020B0502020202020204" pitchFamily="34" charset="0"/>
              </a:rPr>
              <a:t>Er is veel ruimte om ervaring op te doen met ‘erbij horen’, plezier maken, lachen, gek doen</a:t>
            </a:r>
          </a:p>
          <a:p>
            <a:endParaRPr lang="nl-NL" sz="1800" dirty="0">
              <a:latin typeface="Century Gothic" panose="020B0502020202020204" pitchFamily="34" charset="0"/>
            </a:endParaRPr>
          </a:p>
          <a:p>
            <a:r>
              <a:rPr lang="nl-NL" sz="1800" dirty="0">
                <a:latin typeface="Century Gothic" panose="020B0502020202020204" pitchFamily="34" charset="0"/>
              </a:rPr>
              <a:t>Lotgenoten zorgen voor een veilige, prettige basis om aan de ‘spannende’ oudermodus te werken</a:t>
            </a:r>
          </a:p>
          <a:p>
            <a:endParaRPr lang="nl-NL" sz="1800" dirty="0">
              <a:latin typeface="Century Gothic" panose="020B0502020202020204" pitchFamily="34" charset="0"/>
            </a:endParaRPr>
          </a:p>
          <a:p>
            <a:r>
              <a:rPr lang="nl-NL" sz="1800" dirty="0">
                <a:latin typeface="Century Gothic" panose="020B0502020202020204" pitchFamily="34" charset="0"/>
              </a:rPr>
              <a:t>Er is ruimte voor intense emotionele ervaringen (imaginatie, </a:t>
            </a:r>
            <a:r>
              <a:rPr lang="nl-NL" sz="1800" dirty="0" err="1">
                <a:latin typeface="Century Gothic" panose="020B0502020202020204" pitchFamily="34" charset="0"/>
              </a:rPr>
              <a:t>rescripting</a:t>
            </a:r>
            <a:r>
              <a:rPr lang="nl-NL" sz="1800" dirty="0">
                <a:latin typeface="Century Gothic" panose="020B0502020202020204" pitchFamily="34" charset="0"/>
              </a:rPr>
              <a:t>)</a:t>
            </a:r>
          </a:p>
        </p:txBody>
      </p:sp>
    </p:spTree>
    <p:extLst>
      <p:ext uri="{BB962C8B-B14F-4D97-AF65-F5344CB8AC3E}">
        <p14:creationId xmlns:p14="http://schemas.microsoft.com/office/powerpoint/2010/main" val="419639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xmlns="" id="{AEA20632-F41E-4FB2-B10B-58985BA03182}"/>
              </a:ext>
            </a:extLst>
          </p:cNvPr>
          <p:cNvPicPr>
            <a:picLocks noGrp="1" noChangeAspect="1"/>
          </p:cNvPicPr>
          <p:nvPr>
            <p:ph idx="1"/>
          </p:nvPr>
        </p:nvPicPr>
        <p:blipFill>
          <a:blip r:embed="rId2"/>
          <a:stretch>
            <a:fillRect/>
          </a:stretch>
        </p:blipFill>
        <p:spPr>
          <a:xfrm>
            <a:off x="-6086" y="1340768"/>
            <a:ext cx="9386968" cy="5309204"/>
          </a:xfrm>
          <a:prstGeom prst="rect">
            <a:avLst/>
          </a:prstGeom>
        </p:spPr>
      </p:pic>
      <p:sp>
        <p:nvSpPr>
          <p:cNvPr id="2" name="Titel 1">
            <a:extLst>
              <a:ext uri="{FF2B5EF4-FFF2-40B4-BE49-F238E27FC236}">
                <a16:creationId xmlns:a16="http://schemas.microsoft.com/office/drawing/2014/main" xmlns="" id="{839047F0-FA59-4D75-9BB5-F694E4FF03F7}"/>
              </a:ext>
            </a:extLst>
          </p:cNvPr>
          <p:cNvSpPr>
            <a:spLocks noGrp="1"/>
          </p:cNvSpPr>
          <p:nvPr>
            <p:ph type="title"/>
          </p:nvPr>
        </p:nvSpPr>
        <p:spPr>
          <a:xfrm>
            <a:off x="-317158" y="208028"/>
            <a:ext cx="10009112" cy="1143000"/>
          </a:xfrm>
        </p:spPr>
        <p:txBody>
          <a:bodyPr>
            <a:normAutofit fontScale="90000"/>
          </a:bodyPr>
          <a:lstStyle/>
          <a:p>
            <a:r>
              <a:rPr lang="en-US" dirty="0" err="1">
                <a:latin typeface="Century Gothic" panose="020B0502020202020204" pitchFamily="34" charset="0"/>
              </a:rPr>
              <a:t>Schemagroepstherapie</a:t>
            </a:r>
            <a:r>
              <a:rPr lang="en-US" dirty="0">
                <a:latin typeface="Century Gothic" panose="020B0502020202020204" pitchFamily="34" charset="0"/>
              </a:rPr>
              <a:t> </a:t>
            </a:r>
            <a:br>
              <a:rPr lang="en-US" dirty="0">
                <a:latin typeface="Century Gothic" panose="020B0502020202020204" pitchFamily="34" charset="0"/>
              </a:rPr>
            </a:br>
            <a:r>
              <a:rPr lang="en-US" dirty="0">
                <a:latin typeface="Century Gothic" panose="020B0502020202020204" pitchFamily="34" charset="0"/>
              </a:rPr>
              <a:t>+ PMT </a:t>
            </a:r>
            <a:r>
              <a:rPr lang="en-US" dirty="0" err="1">
                <a:latin typeface="Century Gothic" panose="020B0502020202020204" pitchFamily="34" charset="0"/>
              </a:rPr>
              <a:t>voor</a:t>
            </a:r>
            <a:r>
              <a:rPr lang="en-US" dirty="0">
                <a:latin typeface="Century Gothic" panose="020B0502020202020204" pitchFamily="34" charset="0"/>
              </a:rPr>
              <a:t> </a:t>
            </a:r>
            <a:r>
              <a:rPr lang="en-US" dirty="0" err="1">
                <a:latin typeface="Century Gothic" panose="020B0502020202020204" pitchFamily="34" charset="0"/>
              </a:rPr>
              <a:t>ouderen</a:t>
            </a:r>
            <a:endParaRPr lang="nl-NL" dirty="0">
              <a:latin typeface="Century Gothic" panose="020B0502020202020204" pitchFamily="34" charset="0"/>
            </a:endParaRPr>
          </a:p>
        </p:txBody>
      </p:sp>
    </p:spTree>
    <p:extLst>
      <p:ext uri="{BB962C8B-B14F-4D97-AF65-F5344CB8AC3E}">
        <p14:creationId xmlns:p14="http://schemas.microsoft.com/office/powerpoint/2010/main" val="35618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BF6B76-66CD-4F5F-98A1-6DE8B27D7266}"/>
              </a:ext>
            </a:extLst>
          </p:cNvPr>
          <p:cNvSpPr>
            <a:spLocks noGrp="1"/>
          </p:cNvSpPr>
          <p:nvPr>
            <p:ph type="title"/>
          </p:nvPr>
        </p:nvSpPr>
        <p:spPr/>
        <p:txBody>
          <a:bodyPr/>
          <a:lstStyle/>
          <a:p>
            <a:r>
              <a:rPr lang="en-US" dirty="0">
                <a:latin typeface="Century Gothic" panose="020B0502020202020204" pitchFamily="34" charset="0"/>
              </a:rPr>
              <a:t>5 pilot </a:t>
            </a:r>
            <a:r>
              <a:rPr lang="en-US" dirty="0" err="1">
                <a:latin typeface="Century Gothic" panose="020B0502020202020204" pitchFamily="34" charset="0"/>
              </a:rPr>
              <a:t>groepen</a:t>
            </a:r>
            <a:endParaRPr lang="nl-NL" dirty="0">
              <a:latin typeface="Century Gothic" panose="020B0502020202020204" pitchFamily="34" charset="0"/>
            </a:endParaRPr>
          </a:p>
        </p:txBody>
      </p:sp>
      <p:sp>
        <p:nvSpPr>
          <p:cNvPr id="5" name="Tijdelijke aanduiding voor inhoud 4">
            <a:extLst>
              <a:ext uri="{FF2B5EF4-FFF2-40B4-BE49-F238E27FC236}">
                <a16:creationId xmlns:a16="http://schemas.microsoft.com/office/drawing/2014/main" xmlns="" id="{397CC215-720A-4AA6-BCBE-C40BB5FB22CD}"/>
              </a:ext>
            </a:extLst>
          </p:cNvPr>
          <p:cNvSpPr>
            <a:spLocks noGrp="1"/>
          </p:cNvSpPr>
          <p:nvPr>
            <p:ph idx="1"/>
          </p:nvPr>
        </p:nvSpPr>
        <p:spPr/>
        <p:txBody>
          <a:bodyPr>
            <a:normAutofit fontScale="85000" lnSpcReduction="10000"/>
          </a:bodyPr>
          <a:lstStyle/>
          <a:p>
            <a:pPr marL="0" indent="0">
              <a:buNone/>
              <a:defRPr/>
            </a:pPr>
            <a:r>
              <a:rPr lang="en-US" dirty="0">
                <a:latin typeface="Century Gothic" panose="020B0502020202020204" pitchFamily="34" charset="0"/>
              </a:rPr>
              <a:t>-	Minder CGT </a:t>
            </a:r>
            <a:r>
              <a:rPr lang="en-US" dirty="0" err="1">
                <a:latin typeface="Century Gothic" panose="020B0502020202020204" pitchFamily="34" charset="0"/>
              </a:rPr>
              <a:t>uitdaagtechnieken</a:t>
            </a:r>
            <a:r>
              <a:rPr lang="en-US" dirty="0">
                <a:latin typeface="Century Gothic" panose="020B0502020202020204" pitchFamily="34" charset="0"/>
              </a:rPr>
              <a:t> </a:t>
            </a:r>
          </a:p>
          <a:p>
            <a:pPr marL="0" indent="0">
              <a:buNone/>
              <a:defRPr/>
            </a:pPr>
            <a:endParaRPr lang="en-US" dirty="0">
              <a:latin typeface="Century Gothic" panose="020B0502020202020204" pitchFamily="34" charset="0"/>
            </a:endParaRPr>
          </a:p>
          <a:p>
            <a:pPr marL="0" indent="0">
              <a:buNone/>
              <a:defRPr/>
            </a:pPr>
            <a:r>
              <a:rPr lang="en-US" dirty="0">
                <a:latin typeface="Century Gothic" panose="020B0502020202020204" pitchFamily="34" charset="0"/>
              </a:rPr>
              <a:t>+	Meer </a:t>
            </a:r>
            <a:r>
              <a:rPr lang="en-US" dirty="0" err="1">
                <a:latin typeface="Century Gothic" panose="020B0502020202020204" pitchFamily="34" charset="0"/>
              </a:rPr>
              <a:t>experiëntiële</a:t>
            </a:r>
            <a:r>
              <a:rPr lang="en-US" dirty="0">
                <a:latin typeface="Century Gothic" panose="020B0502020202020204" pitchFamily="34" charset="0"/>
              </a:rPr>
              <a:t> </a:t>
            </a:r>
            <a:r>
              <a:rPr lang="en-US" dirty="0" err="1">
                <a:latin typeface="Century Gothic" panose="020B0502020202020204" pitchFamily="34" charset="0"/>
              </a:rPr>
              <a:t>technieken</a:t>
            </a:r>
            <a:endParaRPr lang="en-US" dirty="0">
              <a:latin typeface="Century Gothic" panose="020B0502020202020204" pitchFamily="34" charset="0"/>
            </a:endParaRPr>
          </a:p>
          <a:p>
            <a:pPr marL="0" indent="0">
              <a:buNone/>
              <a:defRPr/>
            </a:pPr>
            <a:r>
              <a:rPr lang="en-US" dirty="0">
                <a:latin typeface="Century Gothic" panose="020B0502020202020204" pitchFamily="34" charset="0"/>
              </a:rPr>
              <a:t>+	</a:t>
            </a:r>
            <a:r>
              <a:rPr lang="en-US" dirty="0" err="1">
                <a:latin typeface="Century Gothic" panose="020B0502020202020204" pitchFamily="34" charset="0"/>
              </a:rPr>
              <a:t>Imaginatie</a:t>
            </a:r>
            <a:r>
              <a:rPr lang="en-US" dirty="0">
                <a:latin typeface="Century Gothic" panose="020B0502020202020204" pitchFamily="34" charset="0"/>
              </a:rPr>
              <a:t> &amp; </a:t>
            </a:r>
            <a:r>
              <a:rPr lang="en-US" dirty="0" err="1">
                <a:latin typeface="Century Gothic" panose="020B0502020202020204" pitchFamily="34" charset="0"/>
              </a:rPr>
              <a:t>rescripting</a:t>
            </a:r>
            <a:endParaRPr lang="en-US" dirty="0">
              <a:latin typeface="Century Gothic" panose="020B0502020202020204" pitchFamily="34" charset="0"/>
            </a:endParaRPr>
          </a:p>
          <a:p>
            <a:pPr marL="0" indent="0">
              <a:buNone/>
              <a:defRPr/>
            </a:pPr>
            <a:r>
              <a:rPr lang="en-US" dirty="0">
                <a:latin typeface="Century Gothic" panose="020B0502020202020204" pitchFamily="34" charset="0"/>
              </a:rPr>
              <a:t>+	Brief </a:t>
            </a:r>
            <a:r>
              <a:rPr lang="en-US" dirty="0" err="1">
                <a:latin typeface="Century Gothic" panose="020B0502020202020204" pitchFamily="34" charset="0"/>
              </a:rPr>
              <a:t>aan</a:t>
            </a:r>
            <a:r>
              <a:rPr lang="en-US" dirty="0">
                <a:latin typeface="Century Gothic" panose="020B0502020202020204" pitchFamily="34" charset="0"/>
              </a:rPr>
              <a:t> </a:t>
            </a:r>
            <a:r>
              <a:rPr lang="en-US" dirty="0" err="1">
                <a:latin typeface="Century Gothic" panose="020B0502020202020204" pitchFamily="34" charset="0"/>
              </a:rPr>
              <a:t>kwetsbare</a:t>
            </a:r>
            <a:r>
              <a:rPr lang="en-US" dirty="0">
                <a:latin typeface="Century Gothic" panose="020B0502020202020204" pitchFamily="34" charset="0"/>
              </a:rPr>
              <a:t> kind</a:t>
            </a:r>
          </a:p>
          <a:p>
            <a:pPr marL="0" indent="0">
              <a:buNone/>
              <a:defRPr/>
            </a:pPr>
            <a:r>
              <a:rPr lang="en-US" dirty="0">
                <a:latin typeface="Century Gothic" panose="020B0502020202020204" pitchFamily="34" charset="0"/>
              </a:rPr>
              <a:t>+	</a:t>
            </a:r>
            <a:r>
              <a:rPr lang="en-US" dirty="0" err="1">
                <a:latin typeface="Century Gothic" panose="020B0502020202020204" pitchFamily="34" charset="0"/>
              </a:rPr>
              <a:t>Meerstoelen</a:t>
            </a:r>
            <a:r>
              <a:rPr lang="en-US" dirty="0">
                <a:latin typeface="Century Gothic" panose="020B0502020202020204" pitchFamily="34" charset="0"/>
              </a:rPr>
              <a:t> </a:t>
            </a:r>
            <a:r>
              <a:rPr lang="en-US" dirty="0" err="1">
                <a:latin typeface="Century Gothic" panose="020B0502020202020204" pitchFamily="34" charset="0"/>
              </a:rPr>
              <a:t>technieken</a:t>
            </a:r>
            <a:r>
              <a:rPr lang="en-US" dirty="0">
                <a:latin typeface="Century Gothic" panose="020B0502020202020204" pitchFamily="34" charset="0"/>
              </a:rPr>
              <a:t>, </a:t>
            </a:r>
            <a:r>
              <a:rPr lang="en-US" dirty="0" err="1">
                <a:latin typeface="Century Gothic" panose="020B0502020202020204" pitchFamily="34" charset="0"/>
              </a:rPr>
              <a:t>wegsturen</a:t>
            </a:r>
            <a:r>
              <a:rPr lang="en-US" dirty="0">
                <a:latin typeface="Century Gothic" panose="020B0502020202020204" pitchFamily="34" charset="0"/>
              </a:rPr>
              <a:t> 	modus</a:t>
            </a:r>
          </a:p>
          <a:p>
            <a:pPr marL="0" indent="0">
              <a:buNone/>
              <a:defRPr/>
            </a:pPr>
            <a:r>
              <a:rPr lang="en-US" dirty="0">
                <a:latin typeface="Century Gothic" panose="020B0502020202020204" pitchFamily="34" charset="0"/>
              </a:rPr>
              <a:t>+	</a:t>
            </a:r>
            <a:r>
              <a:rPr lang="en-US" dirty="0" err="1">
                <a:latin typeface="Century Gothic" panose="020B0502020202020204" pitchFamily="34" charset="0"/>
              </a:rPr>
              <a:t>Vergroten</a:t>
            </a:r>
            <a:r>
              <a:rPr lang="en-US" dirty="0">
                <a:latin typeface="Century Gothic" panose="020B0502020202020204" pitchFamily="34" charset="0"/>
              </a:rPr>
              <a:t> van </a:t>
            </a:r>
            <a:r>
              <a:rPr lang="en-US" dirty="0" err="1">
                <a:latin typeface="Century Gothic" panose="020B0502020202020204" pitchFamily="34" charset="0"/>
              </a:rPr>
              <a:t>kennis</a:t>
            </a:r>
            <a:r>
              <a:rPr lang="en-US" dirty="0">
                <a:latin typeface="Century Gothic" panose="020B0502020202020204" pitchFamily="34" charset="0"/>
              </a:rPr>
              <a:t>, </a:t>
            </a:r>
            <a:r>
              <a:rPr lang="en-US" dirty="0" err="1">
                <a:latin typeface="Century Gothic" panose="020B0502020202020204" pitchFamily="34" charset="0"/>
              </a:rPr>
              <a:t>praten</a:t>
            </a:r>
            <a:r>
              <a:rPr lang="en-US" dirty="0">
                <a:latin typeface="Century Gothic" panose="020B0502020202020204" pitchFamily="34" charset="0"/>
              </a:rPr>
              <a:t> over </a:t>
            </a:r>
            <a:r>
              <a:rPr lang="en-US" dirty="0" err="1">
                <a:latin typeface="Century Gothic" panose="020B0502020202020204" pitchFamily="34" charset="0"/>
              </a:rPr>
              <a:t>emoties</a:t>
            </a:r>
            <a:endParaRPr lang="en-US" dirty="0">
              <a:latin typeface="Century Gothic" panose="020B0502020202020204" pitchFamily="34" charset="0"/>
            </a:endParaRPr>
          </a:p>
          <a:p>
            <a:pPr marL="0" indent="0">
              <a:buNone/>
              <a:defRPr/>
            </a:pPr>
            <a:r>
              <a:rPr lang="en-US" dirty="0">
                <a:latin typeface="Century Gothic" panose="020B0502020202020204" pitchFamily="34" charset="0"/>
              </a:rPr>
              <a:t>+	</a:t>
            </a:r>
            <a:r>
              <a:rPr lang="en-US" dirty="0" err="1">
                <a:latin typeface="Century Gothic" panose="020B0502020202020204" pitchFamily="34" charset="0"/>
              </a:rPr>
              <a:t>Ouderen</a:t>
            </a:r>
            <a:r>
              <a:rPr lang="en-US" dirty="0">
                <a:latin typeface="Century Gothic" panose="020B0502020202020204" pitchFamily="34" charset="0"/>
              </a:rPr>
              <a:t> </a:t>
            </a:r>
            <a:r>
              <a:rPr lang="en-US" dirty="0" err="1">
                <a:latin typeface="Century Gothic" panose="020B0502020202020204" pitchFamily="34" charset="0"/>
              </a:rPr>
              <a:t>gericht</a:t>
            </a:r>
            <a:endParaRPr lang="en-US" dirty="0">
              <a:latin typeface="Century Gothic" panose="020B0502020202020204" pitchFamily="34" charset="0"/>
            </a:endParaRPr>
          </a:p>
          <a:p>
            <a:pPr marL="0" indent="0">
              <a:buNone/>
              <a:defRPr/>
            </a:pPr>
            <a:r>
              <a:rPr lang="en-US" dirty="0">
                <a:latin typeface="Century Gothic" panose="020B0502020202020204" pitchFamily="34" charset="0"/>
              </a:rPr>
              <a:t>+	Focus op </a:t>
            </a:r>
            <a:r>
              <a:rPr lang="en-US" dirty="0" err="1">
                <a:latin typeface="Century Gothic" panose="020B0502020202020204" pitchFamily="34" charset="0"/>
              </a:rPr>
              <a:t>positieve</a:t>
            </a:r>
            <a:r>
              <a:rPr lang="en-US" dirty="0">
                <a:latin typeface="Century Gothic" panose="020B0502020202020204" pitchFamily="34" charset="0"/>
              </a:rPr>
              <a:t> </a:t>
            </a:r>
            <a:r>
              <a:rPr lang="en-US" dirty="0" err="1">
                <a:latin typeface="Century Gothic" panose="020B0502020202020204" pitchFamily="34" charset="0"/>
              </a:rPr>
              <a:t>kanten</a:t>
            </a:r>
            <a:r>
              <a:rPr lang="en-US" dirty="0">
                <a:latin typeface="Century Gothic" panose="020B0502020202020204" pitchFamily="34" charset="0"/>
              </a:rPr>
              <a:t> van schema’s</a:t>
            </a:r>
          </a:p>
          <a:p>
            <a:pPr marL="0" indent="0">
              <a:buNone/>
              <a:defRPr/>
            </a:pPr>
            <a:endParaRPr lang="en-US" dirty="0"/>
          </a:p>
          <a:p>
            <a:endParaRPr lang="nl-NL" dirty="0"/>
          </a:p>
        </p:txBody>
      </p:sp>
    </p:spTree>
    <p:extLst>
      <p:ext uri="{BB962C8B-B14F-4D97-AF65-F5344CB8AC3E}">
        <p14:creationId xmlns:p14="http://schemas.microsoft.com/office/powerpoint/2010/main" val="1832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9BE937-76E8-4D2D-85B9-A8966CC6BB20}"/>
              </a:ext>
            </a:extLst>
          </p:cNvPr>
          <p:cNvSpPr>
            <a:spLocks noGrp="1"/>
          </p:cNvSpPr>
          <p:nvPr>
            <p:ph type="title"/>
          </p:nvPr>
        </p:nvSpPr>
        <p:spPr/>
        <p:txBody>
          <a:bodyPr/>
          <a:lstStyle/>
          <a:p>
            <a:pPr algn="ctr"/>
            <a:r>
              <a:rPr lang="en-US" dirty="0">
                <a:latin typeface="Century Gothic" panose="020B0502020202020204" pitchFamily="34" charset="0"/>
              </a:rPr>
              <a:t>RCT</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3EFBD8DE-3E9C-4F31-A01B-DA0380320FE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A12DAAC4-FDDA-48F6-A290-D1070C07FA13}"/>
              </a:ext>
            </a:extLst>
          </p:cNvPr>
          <p:cNvPicPr>
            <a:picLocks noChangeAspect="1"/>
          </p:cNvPicPr>
          <p:nvPr/>
        </p:nvPicPr>
        <p:blipFill>
          <a:blip r:embed="rId3"/>
          <a:stretch>
            <a:fillRect/>
          </a:stretch>
        </p:blipFill>
        <p:spPr>
          <a:xfrm>
            <a:off x="-30604" y="1735508"/>
            <a:ext cx="9283123" cy="5122491"/>
          </a:xfrm>
          <a:prstGeom prst="rect">
            <a:avLst/>
          </a:prstGeom>
        </p:spPr>
      </p:pic>
    </p:spTree>
    <p:extLst>
      <p:ext uri="{BB962C8B-B14F-4D97-AF65-F5344CB8AC3E}">
        <p14:creationId xmlns:p14="http://schemas.microsoft.com/office/powerpoint/2010/main" val="77735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fbeeldingsresultaat voor dim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56" y="2529128"/>
            <a:ext cx="38512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fbeeldingsresultaat voor umcg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908720"/>
            <a:ext cx="28067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653136"/>
            <a:ext cx="3240360" cy="136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7411" y="2543232"/>
            <a:ext cx="2592289" cy="174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882" y="4896571"/>
            <a:ext cx="2806700" cy="112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88359" y="912911"/>
            <a:ext cx="2803521" cy="135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770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Century Gothic" panose="020B0502020202020204" pitchFamily="34" charset="0"/>
              </a:rPr>
              <a:t>Achtergrond</a:t>
            </a:r>
          </a:p>
        </p:txBody>
      </p:sp>
      <p:sp>
        <p:nvSpPr>
          <p:cNvPr id="3" name="Content Placeholder 2"/>
          <p:cNvSpPr>
            <a:spLocks noGrp="1"/>
          </p:cNvSpPr>
          <p:nvPr>
            <p:ph idx="1"/>
          </p:nvPr>
        </p:nvSpPr>
        <p:spPr>
          <a:xfrm>
            <a:off x="179512" y="1600200"/>
            <a:ext cx="8856984" cy="4525963"/>
          </a:xfrm>
        </p:spPr>
        <p:txBody>
          <a:bodyPr/>
          <a:lstStyle/>
          <a:p>
            <a:pPr marL="0" indent="0">
              <a:buNone/>
            </a:pPr>
            <a:endParaRPr lang="nl-NL" dirty="0"/>
          </a:p>
          <a:p>
            <a:pPr marL="0" indent="0">
              <a:buNone/>
            </a:pPr>
            <a:endParaRPr lang="nl-NL" dirty="0"/>
          </a:p>
          <a:p>
            <a:pPr marL="0" indent="0">
              <a:buNone/>
            </a:pPr>
            <a:r>
              <a:rPr lang="nl-NL" dirty="0">
                <a:latin typeface="Century Gothic" panose="020B0502020202020204" pitchFamily="34" charset="0"/>
              </a:rPr>
              <a:t>Tot op heden 3 studies over SFT en ouderen</a:t>
            </a:r>
          </a:p>
          <a:p>
            <a:pPr marL="0" indent="0">
              <a:buNone/>
            </a:pPr>
            <a:endParaRPr lang="nl-NL" dirty="0"/>
          </a:p>
          <a:p>
            <a:pPr marL="0" indent="0">
              <a:buNone/>
            </a:pPr>
            <a:r>
              <a:rPr lang="nl-NL" dirty="0"/>
              <a: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4961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196752"/>
            <a:ext cx="835292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650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xmlns="" id="{80139C4E-406D-487B-8A04-331FC60EE710}"/>
              </a:ext>
            </a:extLst>
          </p:cNvPr>
          <p:cNvPicPr>
            <a:picLocks noChangeAspect="1"/>
          </p:cNvPicPr>
          <p:nvPr/>
        </p:nvPicPr>
        <p:blipFill>
          <a:blip r:embed="rId2"/>
          <a:stretch>
            <a:fillRect/>
          </a:stretch>
        </p:blipFill>
        <p:spPr>
          <a:xfrm>
            <a:off x="-396552" y="510894"/>
            <a:ext cx="9721080" cy="5836212"/>
          </a:xfrm>
          <a:prstGeom prst="rect">
            <a:avLst/>
          </a:prstGeom>
        </p:spPr>
      </p:pic>
    </p:spTree>
    <p:extLst>
      <p:ext uri="{BB962C8B-B14F-4D97-AF65-F5344CB8AC3E}">
        <p14:creationId xmlns:p14="http://schemas.microsoft.com/office/powerpoint/2010/main" val="603973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9202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68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B86452-F79F-4C15-8985-81043BDF2597}"/>
              </a:ext>
            </a:extLst>
          </p:cNvPr>
          <p:cNvSpPr>
            <a:spLocks noGrp="1"/>
          </p:cNvSpPr>
          <p:nvPr>
            <p:ph type="title"/>
          </p:nvPr>
        </p:nvSpPr>
        <p:spPr/>
        <p:txBody>
          <a:bodyPr/>
          <a:lstStyle/>
          <a:p>
            <a:r>
              <a:rPr lang="en-US" dirty="0">
                <a:latin typeface="Century Gothic" panose="020B0502020202020204" pitchFamily="34" charset="0"/>
              </a:rPr>
              <a:t>Martine </a:t>
            </a:r>
            <a:r>
              <a:rPr lang="en-US" dirty="0" err="1">
                <a:latin typeface="Century Gothic" panose="020B0502020202020204" pitchFamily="34" charset="0"/>
              </a:rPr>
              <a:t>Veenstra</a:t>
            </a:r>
            <a:endParaRPr lang="nl-NL" dirty="0">
              <a:latin typeface="Century Gothic" panose="020B0502020202020204" pitchFamily="34" charset="0"/>
            </a:endParaRPr>
          </a:p>
        </p:txBody>
      </p:sp>
      <p:pic>
        <p:nvPicPr>
          <p:cNvPr id="1026" name="Picture 2" descr="Martine Veenstra">
            <a:extLst>
              <a:ext uri="{FF2B5EF4-FFF2-40B4-BE49-F238E27FC236}">
                <a16:creationId xmlns:a16="http://schemas.microsoft.com/office/drawing/2014/main" xmlns="" id="{C34B03B8-CA69-4788-8242-5A686ECC9C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8875" y="1720056"/>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678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52636"/>
            <a:ext cx="5118865"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376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nl-NL" dirty="0">
                <a:latin typeface="Century Gothic" panose="020B0502020202020204" pitchFamily="34" charset="0"/>
              </a:rPr>
              <a:t>Screening</a:t>
            </a: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1" y="1143000"/>
            <a:ext cx="9225602" cy="511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1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8680"/>
            <a:ext cx="8229600" cy="562074"/>
          </a:xfrm>
        </p:spPr>
        <p:txBody>
          <a:bodyPr>
            <a:noAutofit/>
          </a:bodyPr>
          <a:lstStyle/>
          <a:p>
            <a:r>
              <a:rPr lang="en-US" dirty="0">
                <a:latin typeface="Century Gothic" panose="020B0502020202020204" pitchFamily="34" charset="0"/>
              </a:rPr>
              <a:t>In- exclusive criteria</a:t>
            </a:r>
            <a:endParaRPr lang="nl-NL" dirty="0">
              <a:latin typeface="Century Gothic" panose="020B0502020202020204" pitchFamily="34" charset="0"/>
            </a:endParaRPr>
          </a:p>
        </p:txBody>
      </p:sp>
      <p:sp>
        <p:nvSpPr>
          <p:cNvPr id="5" name="Content Placeholder 4"/>
          <p:cNvSpPr>
            <a:spLocks noGrp="1"/>
          </p:cNvSpPr>
          <p:nvPr>
            <p:ph sz="half" idx="1"/>
          </p:nvPr>
        </p:nvSpPr>
        <p:spPr>
          <a:xfrm>
            <a:off x="323528" y="1470794"/>
            <a:ext cx="4038600" cy="5112568"/>
          </a:xfrm>
        </p:spPr>
        <p:txBody>
          <a:bodyPr>
            <a:normAutofit fontScale="70000" lnSpcReduction="20000"/>
          </a:bodyPr>
          <a:lstStyle/>
          <a:p>
            <a:pPr marL="0" indent="0">
              <a:buNone/>
            </a:pPr>
            <a:r>
              <a:rPr lang="nl-NL" u="sng" dirty="0">
                <a:latin typeface="Century Gothic" panose="020B0502020202020204" pitchFamily="34" charset="0"/>
              </a:rPr>
              <a:t>Inclusie</a:t>
            </a:r>
          </a:p>
          <a:p>
            <a:pPr lvl="0"/>
            <a:r>
              <a:rPr lang="nl-NL" dirty="0">
                <a:latin typeface="Century Gothic" panose="020B0502020202020204" pitchFamily="34" charset="0"/>
              </a:rPr>
              <a:t>60 jaar of ouder</a:t>
            </a:r>
          </a:p>
          <a:p>
            <a:r>
              <a:rPr lang="nl-NL" dirty="0">
                <a:latin typeface="Century Gothic" panose="020B0502020202020204" pitchFamily="34" charset="0"/>
              </a:rPr>
              <a:t>Cluster B of C persoonlijkheidsstoornis of </a:t>
            </a:r>
            <a:r>
              <a:rPr lang="nl-NL" dirty="0" err="1">
                <a:latin typeface="Century Gothic" panose="020B0502020202020204" pitchFamily="34" charset="0"/>
              </a:rPr>
              <a:t>subthreshold</a:t>
            </a:r>
            <a:r>
              <a:rPr lang="nl-NL" dirty="0">
                <a:latin typeface="Century Gothic" panose="020B0502020202020204" pitchFamily="34" charset="0"/>
              </a:rPr>
              <a:t>-score bevestigd door de SCID-II.</a:t>
            </a:r>
          </a:p>
          <a:p>
            <a:r>
              <a:rPr lang="nl-NL" dirty="0">
                <a:latin typeface="Century Gothic" panose="020B0502020202020204" pitchFamily="34" charset="0"/>
              </a:rPr>
              <a:t>Mentaal in staat zijn om deel te nemen aan de groepstherapieën en vragenlijsten in te vullen. </a:t>
            </a:r>
          </a:p>
          <a:p>
            <a:pPr lvl="0"/>
            <a:r>
              <a:rPr lang="nl-NL" dirty="0">
                <a:latin typeface="Century Gothic" panose="020B0502020202020204" pitchFamily="34" charset="0"/>
              </a:rPr>
              <a:t>Een </a:t>
            </a:r>
            <a:r>
              <a:rPr lang="nl-NL" dirty="0" err="1">
                <a:latin typeface="Century Gothic" panose="020B0502020202020204" pitchFamily="34" charset="0"/>
              </a:rPr>
              <a:t>informed</a:t>
            </a:r>
            <a:r>
              <a:rPr lang="nl-NL" dirty="0">
                <a:latin typeface="Century Gothic" panose="020B0502020202020204" pitchFamily="34" charset="0"/>
              </a:rPr>
              <a:t> consent na zowel geschreven als verbale informatie te hebben ontvangen over de studie. </a:t>
            </a:r>
          </a:p>
          <a:p>
            <a:pPr marL="0" indent="0">
              <a:buNone/>
            </a:pPr>
            <a:endParaRPr lang="nl-NL" dirty="0"/>
          </a:p>
        </p:txBody>
      </p:sp>
      <p:sp>
        <p:nvSpPr>
          <p:cNvPr id="6" name="Content Placeholder 5"/>
          <p:cNvSpPr>
            <a:spLocks noGrp="1"/>
          </p:cNvSpPr>
          <p:nvPr>
            <p:ph sz="half" idx="2"/>
          </p:nvPr>
        </p:nvSpPr>
        <p:spPr>
          <a:xfrm>
            <a:off x="4537184" y="1470794"/>
            <a:ext cx="4038600" cy="5112568"/>
          </a:xfrm>
        </p:spPr>
        <p:txBody>
          <a:bodyPr>
            <a:normAutofit fontScale="70000" lnSpcReduction="20000"/>
          </a:bodyPr>
          <a:lstStyle/>
          <a:p>
            <a:pPr marL="0" indent="0">
              <a:buNone/>
            </a:pPr>
            <a:r>
              <a:rPr lang="nl-NL" u="sng" dirty="0">
                <a:latin typeface="Century Gothic" panose="020B0502020202020204" pitchFamily="34" charset="0"/>
              </a:rPr>
              <a:t>Exclusie</a:t>
            </a:r>
          </a:p>
          <a:p>
            <a:pPr lvl="0"/>
            <a:r>
              <a:rPr lang="nl-NL" dirty="0">
                <a:latin typeface="Century Gothic" panose="020B0502020202020204" pitchFamily="34" charset="0"/>
              </a:rPr>
              <a:t>Ernstige psychische aandoeningen, zoals een huidige bipolaire stoornis, psychoses of verslaving waarvoor detoxicatie nodig is.</a:t>
            </a:r>
          </a:p>
          <a:p>
            <a:pPr lvl="0"/>
            <a:r>
              <a:rPr lang="nl-NL" dirty="0">
                <a:latin typeface="Century Gothic" panose="020B0502020202020204" pitchFamily="34" charset="0"/>
              </a:rPr>
              <a:t>Een vastgestelde neurodegeneratieve stoornis</a:t>
            </a:r>
          </a:p>
          <a:p>
            <a:pPr lvl="0"/>
            <a:r>
              <a:rPr lang="nl-NL" dirty="0">
                <a:latin typeface="Century Gothic" panose="020B0502020202020204" pitchFamily="34" charset="0"/>
              </a:rPr>
              <a:t>Cognitieve beperkingen blijkend uit een </a:t>
            </a:r>
            <a:r>
              <a:rPr lang="nl-NL" dirty="0" err="1">
                <a:latin typeface="Century Gothic" panose="020B0502020202020204" pitchFamily="34" charset="0"/>
              </a:rPr>
              <a:t>MoCA</a:t>
            </a:r>
            <a:r>
              <a:rPr lang="nl-NL" dirty="0">
                <a:latin typeface="Century Gothic" panose="020B0502020202020204" pitchFamily="34" charset="0"/>
              </a:rPr>
              <a:t> score beneden de 24 punten. </a:t>
            </a:r>
          </a:p>
          <a:p>
            <a:pPr lvl="0"/>
            <a:r>
              <a:rPr lang="nl-NL" dirty="0">
                <a:latin typeface="Century Gothic" panose="020B0502020202020204" pitchFamily="34" charset="0"/>
              </a:rPr>
              <a:t>Direct suïcide-risico wat een adequate schemagroepsbehandeling in de weg zal zitten.</a:t>
            </a:r>
          </a:p>
          <a:p>
            <a:endParaRPr lang="nl-NL" dirty="0"/>
          </a:p>
        </p:txBody>
      </p:sp>
    </p:spTree>
    <p:extLst>
      <p:ext uri="{BB962C8B-B14F-4D97-AF65-F5344CB8AC3E}">
        <p14:creationId xmlns:p14="http://schemas.microsoft.com/office/powerpoint/2010/main" val="27655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1000"/>
                                        <p:tgtEl>
                                          <p:spTgt spid="6">
                                            <p:txEl>
                                              <p:pRg st="0" end="0"/>
                                            </p:txEl>
                                          </p:spTgt>
                                        </p:tgtEl>
                                      </p:cBhvr>
                                    </p:animEffect>
                                    <p:anim calcmode="lin" valueType="num">
                                      <p:cBhvr>
                                        <p:cTn id="4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anim calcmode="lin" valueType="num">
                                      <p:cBhvr>
                                        <p:cTn id="5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fade">
                                      <p:cBhvr>
                                        <p:cTn id="63" dur="1000"/>
                                        <p:tgtEl>
                                          <p:spTgt spid="6">
                                            <p:txEl>
                                              <p:pRg st="3" end="3"/>
                                            </p:txEl>
                                          </p:spTgt>
                                        </p:tgtEl>
                                      </p:cBhvr>
                                    </p:animEffect>
                                    <p:anim calcmode="lin" valueType="num">
                                      <p:cBhvr>
                                        <p:cTn id="6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fade">
                                      <p:cBhvr>
                                        <p:cTn id="70" dur="1000"/>
                                        <p:tgtEl>
                                          <p:spTgt spid="6">
                                            <p:txEl>
                                              <p:pRg st="4" end="4"/>
                                            </p:txEl>
                                          </p:spTgt>
                                        </p:tgtEl>
                                      </p:cBhvr>
                                    </p:animEffect>
                                    <p:anim calcmode="lin" valueType="num">
                                      <p:cBhvr>
                                        <p:cTn id="7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1176" y="2780928"/>
            <a:ext cx="8661648" cy="1143000"/>
          </a:xfrm>
        </p:spPr>
        <p:txBody>
          <a:bodyPr>
            <a:normAutofit fontScale="90000"/>
          </a:bodyPr>
          <a:lstStyle/>
          <a:p>
            <a:r>
              <a:rPr lang="nl-NL" dirty="0">
                <a:latin typeface="Century Gothic" panose="020B0502020202020204" pitchFamily="34" charset="0"/>
              </a:rPr>
              <a:t>Verzamel 8 tot 16 geïnteresseerde en geschikte patiënten</a:t>
            </a:r>
          </a:p>
        </p:txBody>
      </p:sp>
    </p:spTree>
    <p:extLst>
      <p:ext uri="{BB962C8B-B14F-4D97-AF65-F5344CB8AC3E}">
        <p14:creationId xmlns:p14="http://schemas.microsoft.com/office/powerpoint/2010/main" val="208917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1119243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620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txBody>
          <a:bodyPr>
            <a:normAutofit/>
          </a:bodyPr>
          <a:lstStyle/>
          <a:p>
            <a:r>
              <a:rPr lang="nl-NL" sz="3200" dirty="0">
                <a:latin typeface="Century Gothic" panose="020B0502020202020204" pitchFamily="34" charset="0"/>
              </a:rPr>
              <a:t>Baseline assessment 1 week</a:t>
            </a:r>
          </a:p>
        </p:txBody>
      </p:sp>
      <p:sp>
        <p:nvSpPr>
          <p:cNvPr id="3" name="Content Placeholder 2"/>
          <p:cNvSpPr>
            <a:spLocks noGrp="1"/>
          </p:cNvSpPr>
          <p:nvPr>
            <p:ph idx="1"/>
          </p:nvPr>
        </p:nvSpPr>
        <p:spPr>
          <a:xfrm>
            <a:off x="377384" y="1196752"/>
            <a:ext cx="8280920" cy="4896544"/>
          </a:xfrm>
        </p:spPr>
        <p:txBody>
          <a:bodyPr/>
          <a:lstStyle/>
          <a:p>
            <a:pPr marL="0" indent="0">
              <a:buNone/>
            </a:pPr>
            <a:endParaRPr lang="nl-NL" dirty="0">
              <a:latin typeface="Century Gothic" panose="020B0502020202020204" pitchFamily="34" charset="0"/>
            </a:endParaRPr>
          </a:p>
          <a:p>
            <a:pPr marL="457200" lvl="1" indent="0">
              <a:buNone/>
            </a:pPr>
            <a:r>
              <a:rPr lang="nl-NL" dirty="0">
                <a:latin typeface="Century Gothic" panose="020B0502020202020204" pitchFamily="34" charset="0"/>
              </a:rPr>
              <a:t>Baselineboekje</a:t>
            </a:r>
          </a:p>
          <a:p>
            <a:pPr marL="457200" lvl="1" indent="0">
              <a:buNone/>
            </a:pPr>
            <a:endParaRPr lang="nl-NL" dirty="0">
              <a:latin typeface="Century Gothic" panose="020B0502020202020204" pitchFamily="34" charset="0"/>
            </a:endParaRPr>
          </a:p>
          <a:p>
            <a:pPr marL="457200" lvl="1" indent="0">
              <a:buNone/>
            </a:pPr>
            <a:endParaRPr lang="nl-NL" dirty="0">
              <a:latin typeface="Century Gothic" panose="020B0502020202020204" pitchFamily="34" charset="0"/>
            </a:endParaRPr>
          </a:p>
          <a:p>
            <a:pPr marL="457200" lvl="1" indent="0">
              <a:buNone/>
            </a:pPr>
            <a:r>
              <a:rPr lang="nl-NL" dirty="0">
                <a:latin typeface="Century Gothic" panose="020B0502020202020204" pitchFamily="34" charset="0"/>
              </a:rPr>
              <a:t>Telefonisch interview</a:t>
            </a:r>
          </a:p>
          <a:p>
            <a:pPr marL="457200" lvl="1" indent="0">
              <a:buNone/>
            </a:pPr>
            <a:endParaRPr lang="nl-NL" dirty="0">
              <a:latin typeface="Century Gothic" panose="020B0502020202020204" pitchFamily="34" charset="0"/>
            </a:endParaRPr>
          </a:p>
          <a:p>
            <a:pPr marL="457200" lvl="1" indent="0">
              <a:buNone/>
            </a:pPr>
            <a:endParaRPr lang="nl-NL" dirty="0">
              <a:latin typeface="Century Gothic" panose="020B0502020202020204" pitchFamily="34" charset="0"/>
            </a:endParaRPr>
          </a:p>
          <a:p>
            <a:pPr marL="457200" lvl="1" indent="0">
              <a:buNone/>
            </a:pPr>
            <a:r>
              <a:rPr lang="nl-NL" dirty="0" err="1">
                <a:latin typeface="Century Gothic" panose="020B0502020202020204" pitchFamily="34" charset="0"/>
              </a:rPr>
              <a:t>Moodzoom</a:t>
            </a:r>
            <a:endParaRPr lang="nl-NL" dirty="0">
              <a:latin typeface="Century Gothic" panose="020B0502020202020204" pitchFamily="34" charset="0"/>
            </a:endParaRPr>
          </a:p>
          <a:p>
            <a:pPr marL="457200" lvl="1" indent="0">
              <a:buNone/>
            </a:pPr>
            <a:endParaRPr lang="nl-NL" dirty="0"/>
          </a:p>
        </p:txBody>
      </p:sp>
    </p:spTree>
    <p:extLst>
      <p:ext uri="{BB962C8B-B14F-4D97-AF65-F5344CB8AC3E}">
        <p14:creationId xmlns:p14="http://schemas.microsoft.com/office/powerpoint/2010/main" val="30697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nl-NL" dirty="0">
                <a:latin typeface="Century Gothic" panose="020B0502020202020204" pitchFamily="34" charset="0"/>
              </a:rPr>
              <a:t>Meetinstrumenten</a:t>
            </a:r>
          </a:p>
        </p:txBody>
      </p:sp>
      <p:sp>
        <p:nvSpPr>
          <p:cNvPr id="3" name="Content Placeholder 2"/>
          <p:cNvSpPr>
            <a:spLocks noGrp="1"/>
          </p:cNvSpPr>
          <p:nvPr>
            <p:ph idx="1"/>
          </p:nvPr>
        </p:nvSpPr>
        <p:spPr>
          <a:xfrm>
            <a:off x="107504" y="1052736"/>
            <a:ext cx="8589640" cy="5184576"/>
          </a:xfrm>
        </p:spPr>
        <p:txBody>
          <a:bodyPr>
            <a:normAutofit fontScale="85000" lnSpcReduction="20000"/>
          </a:bodyPr>
          <a:lstStyle/>
          <a:p>
            <a:pPr marL="0" indent="0">
              <a:buNone/>
            </a:pPr>
            <a:r>
              <a:rPr lang="nl-NL" dirty="0">
                <a:latin typeface="Century Gothic" panose="020B0502020202020204" pitchFamily="34" charset="0"/>
              </a:rPr>
              <a:t>Level of </a:t>
            </a:r>
            <a:r>
              <a:rPr lang="nl-NL" dirty="0" err="1">
                <a:latin typeface="Century Gothic" panose="020B0502020202020204" pitchFamily="34" charset="0"/>
              </a:rPr>
              <a:t>psychopathology</a:t>
            </a:r>
            <a:r>
              <a:rPr lang="nl-NL" dirty="0">
                <a:latin typeface="Century Gothic" panose="020B0502020202020204" pitchFamily="34" charset="0"/>
              </a:rPr>
              <a:t>		</a:t>
            </a:r>
            <a:r>
              <a:rPr lang="nl-NL" b="1" dirty="0">
                <a:latin typeface="Century Gothic" panose="020B0502020202020204" pitchFamily="34" charset="0"/>
              </a:rPr>
              <a:t>BSI-53</a:t>
            </a:r>
          </a:p>
          <a:p>
            <a:pPr marL="0" indent="0">
              <a:buNone/>
            </a:pPr>
            <a:r>
              <a:rPr lang="nl-NL" dirty="0" err="1">
                <a:latin typeface="Century Gothic" panose="020B0502020202020204" pitchFamily="34" charset="0"/>
              </a:rPr>
              <a:t>Quality</a:t>
            </a:r>
            <a:r>
              <a:rPr lang="nl-NL" dirty="0">
                <a:latin typeface="Century Gothic" panose="020B0502020202020204" pitchFamily="34" charset="0"/>
              </a:rPr>
              <a:t> of life				</a:t>
            </a:r>
            <a:r>
              <a:rPr lang="nl-NL" b="1" dirty="0">
                <a:latin typeface="Century Gothic" panose="020B0502020202020204" pitchFamily="34" charset="0"/>
              </a:rPr>
              <a:t>EQ-5D-5L</a:t>
            </a:r>
          </a:p>
          <a:p>
            <a:pPr marL="0" indent="0">
              <a:buNone/>
            </a:pPr>
            <a:r>
              <a:rPr lang="nl-NL" dirty="0">
                <a:latin typeface="Century Gothic" panose="020B0502020202020204" pitchFamily="34" charset="0"/>
              </a:rPr>
              <a:t>Life </a:t>
            </a:r>
            <a:r>
              <a:rPr lang="nl-NL" dirty="0" err="1">
                <a:latin typeface="Century Gothic" panose="020B0502020202020204" pitchFamily="34" charset="0"/>
              </a:rPr>
              <a:t>satisfaction</a:t>
            </a:r>
            <a:r>
              <a:rPr lang="nl-NL" dirty="0">
                <a:latin typeface="Century Gothic" panose="020B0502020202020204" pitchFamily="34" charset="0"/>
              </a:rPr>
              <a:t>				</a:t>
            </a:r>
            <a:r>
              <a:rPr lang="nl-NL" b="1" dirty="0" err="1">
                <a:latin typeface="Century Gothic" panose="020B0502020202020204" pitchFamily="34" charset="0"/>
              </a:rPr>
              <a:t>Cantril’s</a:t>
            </a:r>
            <a:r>
              <a:rPr lang="nl-NL" b="1" dirty="0">
                <a:latin typeface="Century Gothic" panose="020B0502020202020204" pitchFamily="34" charset="0"/>
              </a:rPr>
              <a:t> Ladder</a:t>
            </a:r>
          </a:p>
          <a:p>
            <a:pPr marL="0" indent="0">
              <a:buNone/>
            </a:pPr>
            <a:r>
              <a:rPr lang="nl-NL" dirty="0" err="1">
                <a:latin typeface="Century Gothic" panose="020B0502020202020204" pitchFamily="34" charset="0"/>
              </a:rPr>
              <a:t>Mental</a:t>
            </a:r>
            <a:r>
              <a:rPr lang="nl-NL" dirty="0">
                <a:latin typeface="Century Gothic" panose="020B0502020202020204" pitchFamily="34" charset="0"/>
              </a:rPr>
              <a:t> </a:t>
            </a:r>
            <a:r>
              <a:rPr lang="nl-NL" dirty="0" err="1">
                <a:latin typeface="Century Gothic" panose="020B0502020202020204" pitchFamily="34" charset="0"/>
              </a:rPr>
              <a:t>wellbeing</a:t>
            </a:r>
            <a:r>
              <a:rPr lang="nl-NL" dirty="0">
                <a:latin typeface="Century Gothic" panose="020B0502020202020204" pitchFamily="34" charset="0"/>
              </a:rPr>
              <a:t> 			</a:t>
            </a:r>
            <a:r>
              <a:rPr lang="nl-NL" b="1" dirty="0">
                <a:latin typeface="Century Gothic" panose="020B0502020202020204" pitchFamily="34" charset="0"/>
              </a:rPr>
              <a:t>WEMWBS</a:t>
            </a:r>
          </a:p>
          <a:p>
            <a:pPr marL="0" indent="0">
              <a:buNone/>
            </a:pPr>
            <a:r>
              <a:rPr lang="nl-NL" dirty="0" err="1">
                <a:latin typeface="Century Gothic" panose="020B0502020202020204" pitchFamily="34" charset="0"/>
              </a:rPr>
              <a:t>Personality</a:t>
            </a:r>
            <a:r>
              <a:rPr lang="nl-NL" dirty="0">
                <a:latin typeface="Century Gothic" panose="020B0502020202020204" pitchFamily="34" charset="0"/>
              </a:rPr>
              <a:t> </a:t>
            </a:r>
            <a:r>
              <a:rPr lang="nl-NL" dirty="0" err="1">
                <a:latin typeface="Century Gothic" panose="020B0502020202020204" pitchFamily="34" charset="0"/>
              </a:rPr>
              <a:t>functioning</a:t>
            </a:r>
            <a:r>
              <a:rPr lang="nl-NL" dirty="0">
                <a:latin typeface="Century Gothic" panose="020B0502020202020204" pitchFamily="34" charset="0"/>
              </a:rPr>
              <a:t>		</a:t>
            </a:r>
            <a:r>
              <a:rPr lang="nl-NL" b="1" dirty="0">
                <a:latin typeface="Century Gothic" panose="020B0502020202020204" pitchFamily="34" charset="0"/>
              </a:rPr>
              <a:t>SIPP-SF</a:t>
            </a:r>
          </a:p>
          <a:p>
            <a:pPr marL="0" indent="0">
              <a:buNone/>
            </a:pPr>
            <a:r>
              <a:rPr lang="nl-NL" dirty="0" err="1">
                <a:latin typeface="Century Gothic" panose="020B0502020202020204" pitchFamily="34" charset="0"/>
              </a:rPr>
              <a:t>Personality</a:t>
            </a:r>
            <a:r>
              <a:rPr lang="nl-NL" dirty="0">
                <a:latin typeface="Century Gothic" panose="020B0502020202020204" pitchFamily="34" charset="0"/>
              </a:rPr>
              <a:t> </a:t>
            </a:r>
            <a:r>
              <a:rPr lang="nl-NL" dirty="0" err="1">
                <a:latin typeface="Century Gothic" panose="020B0502020202020204" pitchFamily="34" charset="0"/>
              </a:rPr>
              <a:t>traits</a:t>
            </a:r>
            <a:r>
              <a:rPr lang="nl-NL" dirty="0">
                <a:latin typeface="Century Gothic" panose="020B0502020202020204" pitchFamily="34" charset="0"/>
              </a:rPr>
              <a:t>				</a:t>
            </a:r>
            <a:r>
              <a:rPr lang="nl-NL" b="1" dirty="0">
                <a:latin typeface="Century Gothic" panose="020B0502020202020204" pitchFamily="34" charset="0"/>
              </a:rPr>
              <a:t>PID-5-SF</a:t>
            </a:r>
          </a:p>
          <a:p>
            <a:pPr marL="0" indent="0">
              <a:buNone/>
            </a:pPr>
            <a:r>
              <a:rPr lang="nl-NL" dirty="0" err="1">
                <a:latin typeface="Century Gothic" panose="020B0502020202020204" pitchFamily="34" charset="0"/>
              </a:rPr>
              <a:t>Interoceptive</a:t>
            </a:r>
            <a:r>
              <a:rPr lang="nl-NL" dirty="0">
                <a:latin typeface="Century Gothic" panose="020B0502020202020204" pitchFamily="34" charset="0"/>
              </a:rPr>
              <a:t> body awareness	</a:t>
            </a:r>
            <a:r>
              <a:rPr lang="nl-NL" b="1" dirty="0">
                <a:latin typeface="Century Gothic" panose="020B0502020202020204" pitchFamily="34" charset="0"/>
              </a:rPr>
              <a:t>MAIA</a:t>
            </a:r>
          </a:p>
          <a:p>
            <a:pPr marL="0" indent="0">
              <a:buNone/>
            </a:pPr>
            <a:r>
              <a:rPr lang="nl-NL" dirty="0" err="1">
                <a:latin typeface="Century Gothic" panose="020B0502020202020204" pitchFamily="34" charset="0"/>
              </a:rPr>
              <a:t>Chronic</a:t>
            </a:r>
            <a:r>
              <a:rPr lang="nl-NL" dirty="0">
                <a:latin typeface="Century Gothic" panose="020B0502020202020204" pitchFamily="34" charset="0"/>
              </a:rPr>
              <a:t> </a:t>
            </a:r>
            <a:r>
              <a:rPr lang="nl-NL" dirty="0" err="1">
                <a:latin typeface="Century Gothic" panose="020B0502020202020204" pitchFamily="34" charset="0"/>
              </a:rPr>
              <a:t>somatic</a:t>
            </a:r>
            <a:r>
              <a:rPr lang="nl-NL" dirty="0">
                <a:latin typeface="Century Gothic" panose="020B0502020202020204" pitchFamily="34" charset="0"/>
              </a:rPr>
              <a:t> </a:t>
            </a:r>
            <a:r>
              <a:rPr lang="nl-NL" dirty="0" err="1">
                <a:latin typeface="Century Gothic" panose="020B0502020202020204" pitchFamily="34" charset="0"/>
              </a:rPr>
              <a:t>Illnesses</a:t>
            </a:r>
            <a:r>
              <a:rPr lang="nl-NL" dirty="0">
                <a:latin typeface="Century Gothic" panose="020B0502020202020204" pitchFamily="34" charset="0"/>
              </a:rPr>
              <a:t> 		</a:t>
            </a:r>
            <a:r>
              <a:rPr lang="nl-NL" b="1" dirty="0">
                <a:latin typeface="Century Gothic" panose="020B0502020202020204" pitchFamily="34" charset="0"/>
              </a:rPr>
              <a:t>LASA</a:t>
            </a:r>
          </a:p>
          <a:p>
            <a:pPr marL="0" indent="0">
              <a:buNone/>
            </a:pPr>
            <a:r>
              <a:rPr lang="nl-NL" dirty="0" err="1">
                <a:latin typeface="Century Gothic" panose="020B0502020202020204" pitchFamily="34" charset="0"/>
              </a:rPr>
              <a:t>Early</a:t>
            </a:r>
            <a:r>
              <a:rPr lang="nl-NL" dirty="0">
                <a:latin typeface="Century Gothic" panose="020B0502020202020204" pitchFamily="34" charset="0"/>
              </a:rPr>
              <a:t> life-events			 </a:t>
            </a:r>
            <a:r>
              <a:rPr lang="nl-NL" b="1" dirty="0">
                <a:latin typeface="Century Gothic" panose="020B0502020202020204" pitchFamily="34" charset="0"/>
              </a:rPr>
              <a:t>NEMESIS questionnaire</a:t>
            </a:r>
          </a:p>
          <a:p>
            <a:pPr marL="0" indent="0">
              <a:buNone/>
            </a:pPr>
            <a:r>
              <a:rPr lang="nl-NL" dirty="0">
                <a:latin typeface="Century Gothic" panose="020B0502020202020204" pitchFamily="34" charset="0"/>
              </a:rPr>
              <a:t>Alcohol </a:t>
            </a:r>
            <a:r>
              <a:rPr lang="nl-NL" dirty="0" err="1">
                <a:latin typeface="Century Gothic" panose="020B0502020202020204" pitchFamily="34" charset="0"/>
              </a:rPr>
              <a:t>use</a:t>
            </a:r>
            <a:r>
              <a:rPr lang="nl-NL" dirty="0">
                <a:latin typeface="Century Gothic" panose="020B0502020202020204" pitchFamily="34" charset="0"/>
              </a:rPr>
              <a:t>				</a:t>
            </a:r>
            <a:r>
              <a:rPr lang="nl-NL" b="1" dirty="0">
                <a:latin typeface="Century Gothic" panose="020B0502020202020204" pitchFamily="34" charset="0"/>
              </a:rPr>
              <a:t>AUDIT</a:t>
            </a:r>
          </a:p>
          <a:p>
            <a:pPr marL="0" indent="0">
              <a:buNone/>
            </a:pPr>
            <a:r>
              <a:rPr lang="nl-NL" dirty="0" err="1">
                <a:latin typeface="Century Gothic" panose="020B0502020202020204" pitchFamily="34" charset="0"/>
              </a:rPr>
              <a:t>Current</a:t>
            </a:r>
            <a:r>
              <a:rPr lang="nl-NL" dirty="0">
                <a:latin typeface="Century Gothic" panose="020B0502020202020204" pitchFamily="34" charset="0"/>
              </a:rPr>
              <a:t> smoking			 </a:t>
            </a:r>
            <a:r>
              <a:rPr lang="nl-NL" b="1" dirty="0">
                <a:latin typeface="Century Gothic" panose="020B0502020202020204" pitchFamily="34" charset="0"/>
              </a:rPr>
              <a:t>NEMESIS questionnaire</a:t>
            </a:r>
          </a:p>
          <a:p>
            <a:pPr marL="0" indent="0">
              <a:buNone/>
            </a:pPr>
            <a:r>
              <a:rPr lang="nl-NL" dirty="0" err="1">
                <a:latin typeface="Century Gothic" panose="020B0502020202020204" pitchFamily="34" charset="0"/>
              </a:rPr>
              <a:t>Physical</a:t>
            </a:r>
            <a:r>
              <a:rPr lang="nl-NL" dirty="0">
                <a:latin typeface="Century Gothic" panose="020B0502020202020204" pitchFamily="34" charset="0"/>
              </a:rPr>
              <a:t> </a:t>
            </a:r>
            <a:r>
              <a:rPr lang="nl-NL" dirty="0" err="1">
                <a:latin typeface="Century Gothic" panose="020B0502020202020204" pitchFamily="34" charset="0"/>
              </a:rPr>
              <a:t>activity</a:t>
            </a:r>
            <a:r>
              <a:rPr lang="nl-NL" dirty="0">
                <a:latin typeface="Century Gothic" panose="020B0502020202020204" pitchFamily="34" charset="0"/>
              </a:rPr>
              <a:t>			</a:t>
            </a:r>
            <a:r>
              <a:rPr lang="nl-NL" b="1" dirty="0">
                <a:latin typeface="Century Gothic" panose="020B0502020202020204" pitchFamily="34" charset="0"/>
              </a:rPr>
              <a:t>NEMESIS questionnaire</a:t>
            </a:r>
          </a:p>
          <a:p>
            <a:pPr marL="0" indent="0">
              <a:buNone/>
            </a:pPr>
            <a:endParaRPr lang="nl-NL" dirty="0"/>
          </a:p>
        </p:txBody>
      </p:sp>
    </p:spTree>
    <p:extLst>
      <p:ext uri="{BB962C8B-B14F-4D97-AF65-F5344CB8AC3E}">
        <p14:creationId xmlns:p14="http://schemas.microsoft.com/office/powerpoint/2010/main" val="10826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nl-NL" dirty="0">
                <a:latin typeface="Century Gothic" panose="020B0502020202020204" pitchFamily="34" charset="0"/>
              </a:rPr>
              <a:t>Telefonisch interview</a:t>
            </a:r>
          </a:p>
        </p:txBody>
      </p:sp>
      <p:sp>
        <p:nvSpPr>
          <p:cNvPr id="3" name="Content Placeholder 2"/>
          <p:cNvSpPr>
            <a:spLocks noGrp="1"/>
          </p:cNvSpPr>
          <p:nvPr>
            <p:ph idx="1"/>
          </p:nvPr>
        </p:nvSpPr>
        <p:spPr>
          <a:xfrm>
            <a:off x="457200" y="980728"/>
            <a:ext cx="8229600" cy="5145435"/>
          </a:xfrm>
        </p:spPr>
        <p:txBody>
          <a:bodyPr/>
          <a:lstStyle/>
          <a:p>
            <a:endParaRPr lang="nl-NL" dirty="0"/>
          </a:p>
          <a:p>
            <a:pPr marL="0" indent="0">
              <a:buNone/>
            </a:pPr>
            <a:r>
              <a:rPr lang="nl-NL" dirty="0">
                <a:latin typeface="Century Gothic" panose="020B0502020202020204" pitchFamily="34" charset="0"/>
              </a:rPr>
              <a:t>Demografische gegevens</a:t>
            </a:r>
          </a:p>
          <a:p>
            <a:pPr marL="0" indent="0">
              <a:buNone/>
            </a:pPr>
            <a:endParaRPr lang="nl-NL" dirty="0">
              <a:latin typeface="Century Gothic" panose="020B0502020202020204" pitchFamily="34" charset="0"/>
            </a:endParaRPr>
          </a:p>
          <a:p>
            <a:pPr marL="0" indent="0">
              <a:buNone/>
            </a:pPr>
            <a:r>
              <a:rPr lang="nl-NL" dirty="0">
                <a:latin typeface="Century Gothic" panose="020B0502020202020204" pitchFamily="34" charset="0"/>
              </a:rPr>
              <a:t>Psychiatrische voorgeschiedenis</a:t>
            </a:r>
          </a:p>
          <a:p>
            <a:pPr marL="0" indent="0">
              <a:buNone/>
            </a:pPr>
            <a:endParaRPr lang="nl-NL" dirty="0">
              <a:latin typeface="Century Gothic" panose="020B0502020202020204" pitchFamily="34" charset="0"/>
            </a:endParaRPr>
          </a:p>
          <a:p>
            <a:pPr marL="0" indent="0">
              <a:buNone/>
            </a:pPr>
            <a:r>
              <a:rPr lang="nl-NL" dirty="0">
                <a:latin typeface="Century Gothic" panose="020B0502020202020204" pitchFamily="34" charset="0"/>
              </a:rPr>
              <a:t>Zorggebruik vragenlijst</a:t>
            </a:r>
          </a:p>
        </p:txBody>
      </p:sp>
      <p:pic>
        <p:nvPicPr>
          <p:cNvPr id="4" name="Afbeelding 3">
            <a:extLst>
              <a:ext uri="{FF2B5EF4-FFF2-40B4-BE49-F238E27FC236}">
                <a16:creationId xmlns:a16="http://schemas.microsoft.com/office/drawing/2014/main" xmlns="" id="{B47AEA68-A78D-4B31-8CEF-AEDF7AC0112D}"/>
              </a:ext>
            </a:extLst>
          </p:cNvPr>
          <p:cNvPicPr>
            <a:picLocks noChangeAspect="1"/>
          </p:cNvPicPr>
          <p:nvPr/>
        </p:nvPicPr>
        <p:blipFill>
          <a:blip r:embed="rId2"/>
          <a:stretch>
            <a:fillRect/>
          </a:stretch>
        </p:blipFill>
        <p:spPr>
          <a:xfrm>
            <a:off x="6588224" y="4293096"/>
            <a:ext cx="1697365" cy="1697365"/>
          </a:xfrm>
          <a:prstGeom prst="rect">
            <a:avLst/>
          </a:prstGeom>
        </p:spPr>
      </p:pic>
    </p:spTree>
    <p:extLst>
      <p:ext uri="{BB962C8B-B14F-4D97-AF65-F5344CB8AC3E}">
        <p14:creationId xmlns:p14="http://schemas.microsoft.com/office/powerpoint/2010/main" val="332848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706090"/>
          </a:xfrm>
        </p:spPr>
        <p:txBody>
          <a:bodyPr>
            <a:normAutofit fontScale="90000"/>
          </a:bodyPr>
          <a:lstStyle/>
          <a:p>
            <a:r>
              <a:rPr lang="nl-NL" dirty="0">
                <a:latin typeface="Century Gothic" panose="020B0502020202020204" pitchFamily="34" charset="0"/>
              </a:rPr>
              <a:t>Moodzoom</a:t>
            </a:r>
          </a:p>
        </p:txBody>
      </p:sp>
      <p:sp>
        <p:nvSpPr>
          <p:cNvPr id="3" name="Content Placeholder 2"/>
          <p:cNvSpPr>
            <a:spLocks noGrp="1"/>
          </p:cNvSpPr>
          <p:nvPr>
            <p:ph idx="1"/>
          </p:nvPr>
        </p:nvSpPr>
        <p:spPr/>
        <p:txBody>
          <a:bodyPr>
            <a:normAutofit/>
          </a:bodyPr>
          <a:lstStyle/>
          <a:p>
            <a:pPr marL="0" indent="0">
              <a:buNone/>
            </a:pPr>
            <a:r>
              <a:rPr lang="nl-NL" dirty="0">
                <a:latin typeface="Century Gothic" panose="020B0502020202020204" pitchFamily="34" charset="0"/>
              </a:rPr>
              <a:t>Wordt een week lang 3 keer per dag aangeboden op random tijdstippen op de volgende intervallen</a:t>
            </a:r>
          </a:p>
          <a:p>
            <a:pPr marL="0" indent="0">
              <a:buNone/>
            </a:pPr>
            <a:endParaRPr lang="nl-NL" dirty="0">
              <a:latin typeface="Century Gothic" panose="020B0502020202020204" pitchFamily="34" charset="0"/>
            </a:endParaRPr>
          </a:p>
          <a:p>
            <a:pPr marL="0" indent="0" algn="ctr">
              <a:buNone/>
            </a:pPr>
            <a:r>
              <a:rPr lang="nl-NL" dirty="0">
                <a:latin typeface="Century Gothic" panose="020B0502020202020204" pitchFamily="34" charset="0"/>
              </a:rPr>
              <a:t>10 – 13 uur</a:t>
            </a:r>
          </a:p>
          <a:p>
            <a:pPr marL="0" indent="0" algn="ctr">
              <a:buNone/>
            </a:pPr>
            <a:r>
              <a:rPr lang="nl-NL" dirty="0">
                <a:latin typeface="Century Gothic" panose="020B0502020202020204" pitchFamily="34" charset="0"/>
              </a:rPr>
              <a:t>14 – 17 uur</a:t>
            </a:r>
          </a:p>
          <a:p>
            <a:pPr marL="0" indent="0" algn="ctr">
              <a:buNone/>
            </a:pPr>
            <a:r>
              <a:rPr lang="nl-NL" dirty="0">
                <a:latin typeface="Century Gothic" panose="020B0502020202020204" pitchFamily="34" charset="0"/>
              </a:rPr>
              <a:t>18 – 21 uur</a:t>
            </a:r>
          </a:p>
          <a:p>
            <a:pPr marL="0" indent="0" algn="ctr">
              <a:buNone/>
            </a:pPr>
            <a:r>
              <a:rPr lang="nl-NL" dirty="0"/>
              <a:t> </a:t>
            </a:r>
          </a:p>
          <a:p>
            <a:endParaRPr lang="nl-NL" dirty="0"/>
          </a:p>
        </p:txBody>
      </p:sp>
      <p:pic>
        <p:nvPicPr>
          <p:cNvPr id="2" name="Afbeelding 1">
            <a:extLst>
              <a:ext uri="{FF2B5EF4-FFF2-40B4-BE49-F238E27FC236}">
                <a16:creationId xmlns:a16="http://schemas.microsoft.com/office/drawing/2014/main" xmlns="" id="{15BCC71C-C293-4B1F-96D2-FE324D534CB5}"/>
              </a:ext>
            </a:extLst>
          </p:cNvPr>
          <p:cNvPicPr>
            <a:picLocks noChangeAspect="1"/>
          </p:cNvPicPr>
          <p:nvPr/>
        </p:nvPicPr>
        <p:blipFill>
          <a:blip r:embed="rId2"/>
          <a:stretch>
            <a:fillRect/>
          </a:stretch>
        </p:blipFill>
        <p:spPr>
          <a:xfrm>
            <a:off x="6516216" y="4588735"/>
            <a:ext cx="1811144" cy="1566484"/>
          </a:xfrm>
          <a:prstGeom prst="rect">
            <a:avLst/>
          </a:prstGeom>
        </p:spPr>
      </p:pic>
    </p:spTree>
    <p:extLst>
      <p:ext uri="{BB962C8B-B14F-4D97-AF65-F5344CB8AC3E}">
        <p14:creationId xmlns:p14="http://schemas.microsoft.com/office/powerpoint/2010/main" val="40881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8654"/>
            <a:ext cx="8229600" cy="706090"/>
          </a:xfrm>
        </p:spPr>
        <p:txBody>
          <a:bodyPr>
            <a:normAutofit fontScale="90000"/>
          </a:bodyPr>
          <a:lstStyle/>
          <a:p>
            <a:pPr algn="l"/>
            <a:r>
              <a:rPr lang="nl-NL" dirty="0"/>
              <a:t>                   </a:t>
            </a:r>
            <a:r>
              <a:rPr lang="nl-NL" dirty="0">
                <a:latin typeface="Century Gothic" panose="020B0502020202020204" pitchFamily="34" charset="0"/>
              </a:rPr>
              <a:t>Moodzoom</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124744"/>
            <a:ext cx="3888432" cy="52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91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A9250BD-EF77-4E93-A398-BB1056D06B91}"/>
              </a:ext>
            </a:extLst>
          </p:cNvPr>
          <p:cNvSpPr>
            <a:spLocks noGrp="1"/>
          </p:cNvSpPr>
          <p:nvPr>
            <p:ph type="title"/>
          </p:nvPr>
        </p:nvSpPr>
        <p:spPr/>
        <p:txBody>
          <a:bodyPr/>
          <a:lstStyle/>
          <a:p>
            <a:r>
              <a:rPr lang="en-US" dirty="0">
                <a:latin typeface="Century Gothic" panose="020B0502020202020204" pitchFamily="34" charset="0"/>
              </a:rPr>
              <a:t>Renske </a:t>
            </a:r>
            <a:r>
              <a:rPr lang="en-US" dirty="0" err="1">
                <a:latin typeface="Century Gothic" panose="020B0502020202020204" pitchFamily="34" charset="0"/>
              </a:rPr>
              <a:t>Bouman</a:t>
            </a:r>
            <a:endParaRPr lang="nl-NL" dirty="0">
              <a:latin typeface="Century Gothic" panose="020B0502020202020204" pitchFamily="34" charset="0"/>
            </a:endParaRPr>
          </a:p>
        </p:txBody>
      </p:sp>
      <p:pic>
        <p:nvPicPr>
          <p:cNvPr id="4" name="Tijdelijke aanduiding voor inhoud 3">
            <a:extLst>
              <a:ext uri="{FF2B5EF4-FFF2-40B4-BE49-F238E27FC236}">
                <a16:creationId xmlns:a16="http://schemas.microsoft.com/office/drawing/2014/main" xmlns="" id="{419A3E5D-3432-4B89-BE98-2BCFB14BC01B}"/>
              </a:ext>
            </a:extLst>
          </p:cNvPr>
          <p:cNvPicPr>
            <a:picLocks noGrp="1" noChangeAspect="1"/>
          </p:cNvPicPr>
          <p:nvPr>
            <p:ph idx="1"/>
          </p:nvPr>
        </p:nvPicPr>
        <p:blipFill>
          <a:blip r:embed="rId2"/>
          <a:stretch>
            <a:fillRect/>
          </a:stretch>
        </p:blipFill>
        <p:spPr>
          <a:xfrm>
            <a:off x="731187" y="1701962"/>
            <a:ext cx="7681626" cy="4322439"/>
          </a:xfrm>
          <a:prstGeom prst="rect">
            <a:avLst/>
          </a:prstGeom>
        </p:spPr>
      </p:pic>
    </p:spTree>
    <p:extLst>
      <p:ext uri="{BB962C8B-B14F-4D97-AF65-F5344CB8AC3E}">
        <p14:creationId xmlns:p14="http://schemas.microsoft.com/office/powerpoint/2010/main" val="310426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06814"/>
            <a:ext cx="9503570" cy="464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645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418058"/>
          </a:xfrm>
        </p:spPr>
        <p:txBody>
          <a:bodyPr>
            <a:normAutofit fontScale="90000"/>
          </a:bodyPr>
          <a:lstStyle/>
          <a:p>
            <a:r>
              <a:rPr lang="nl-NL" dirty="0">
                <a:latin typeface="Century Gothic" panose="020B0502020202020204" pitchFamily="34" charset="0"/>
              </a:rPr>
              <a:t>Randomisatie</a:t>
            </a:r>
          </a:p>
        </p:txBody>
      </p:sp>
      <p:sp>
        <p:nvSpPr>
          <p:cNvPr id="3" name="Content Placeholder 2"/>
          <p:cNvSpPr>
            <a:spLocks noGrp="1"/>
          </p:cNvSpPr>
          <p:nvPr>
            <p:ph idx="1"/>
          </p:nvPr>
        </p:nvSpPr>
        <p:spPr>
          <a:xfrm>
            <a:off x="179512" y="1600200"/>
            <a:ext cx="8856984" cy="4525963"/>
          </a:xfrm>
        </p:spPr>
        <p:txBody>
          <a:bodyPr>
            <a:normAutofit/>
          </a:bodyPr>
          <a:lstStyle/>
          <a:p>
            <a:r>
              <a:rPr lang="nl-NL" dirty="0">
                <a:latin typeface="Century Gothic" panose="020B0502020202020204" pitchFamily="34" charset="0"/>
              </a:rPr>
              <a:t>Randomisatie centraal uitgevoerd</a:t>
            </a:r>
          </a:p>
          <a:p>
            <a:pPr marL="0" indent="0">
              <a:buNone/>
            </a:pPr>
            <a:endParaRPr lang="nl-NL" dirty="0">
              <a:latin typeface="Century Gothic" panose="020B0502020202020204" pitchFamily="34" charset="0"/>
            </a:endParaRPr>
          </a:p>
          <a:p>
            <a:r>
              <a:rPr lang="nl-NL" dirty="0">
                <a:latin typeface="Century Gothic" panose="020B0502020202020204" pitchFamily="34" charset="0"/>
              </a:rPr>
              <a:t>Randomisatie blind</a:t>
            </a:r>
          </a:p>
          <a:p>
            <a:pPr marL="0" indent="0">
              <a:buNone/>
            </a:pPr>
            <a:endParaRPr lang="nl-NL" dirty="0">
              <a:latin typeface="Century Gothic" panose="020B0502020202020204" pitchFamily="34" charset="0"/>
            </a:endParaRPr>
          </a:p>
          <a:p>
            <a:r>
              <a:rPr lang="nl-NL" dirty="0">
                <a:latin typeface="Century Gothic" panose="020B0502020202020204" pitchFamily="34" charset="0"/>
              </a:rPr>
              <a:t>Stratificatie: voldoende criteria voor persoonlijkheidsstoornis </a:t>
            </a:r>
            <a:r>
              <a:rPr lang="nl-NL" b="1" dirty="0">
                <a:latin typeface="Century Gothic" panose="020B0502020202020204" pitchFamily="34" charset="0"/>
              </a:rPr>
              <a:t>versus</a:t>
            </a:r>
            <a:r>
              <a:rPr lang="nl-NL" dirty="0">
                <a:latin typeface="Century Gothic" panose="020B0502020202020204" pitchFamily="34" charset="0"/>
              </a:rPr>
              <a:t> </a:t>
            </a:r>
            <a:r>
              <a:rPr lang="nl-NL" dirty="0" err="1">
                <a:latin typeface="Century Gothic" panose="020B0502020202020204" pitchFamily="34" charset="0"/>
              </a:rPr>
              <a:t>subthresholdvoor</a:t>
            </a:r>
            <a:r>
              <a:rPr lang="nl-NL" dirty="0">
                <a:latin typeface="Century Gothic" panose="020B0502020202020204" pitchFamily="34" charset="0"/>
              </a:rPr>
              <a:t> ouderen (-1 criteria) score persoonlijkheidsstoornis</a:t>
            </a:r>
          </a:p>
        </p:txBody>
      </p:sp>
    </p:spTree>
    <p:extLst>
      <p:ext uri="{BB962C8B-B14F-4D97-AF65-F5344CB8AC3E}">
        <p14:creationId xmlns:p14="http://schemas.microsoft.com/office/powerpoint/2010/main" val="9224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28" y="1412776"/>
            <a:ext cx="9523910" cy="325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267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52" y="894210"/>
            <a:ext cx="8229600" cy="490066"/>
          </a:xfrm>
        </p:spPr>
        <p:txBody>
          <a:bodyPr>
            <a:normAutofit fontScale="90000"/>
          </a:bodyPr>
          <a:lstStyle/>
          <a:p>
            <a:r>
              <a:rPr lang="nl-NL" dirty="0">
                <a:latin typeface="Century Gothic" panose="020B0502020202020204" pitchFamily="34" charset="0"/>
              </a:rPr>
              <a:t>Experimentele groep</a:t>
            </a:r>
          </a:p>
        </p:txBody>
      </p:sp>
      <p:sp>
        <p:nvSpPr>
          <p:cNvPr id="3" name="Content Placeholder 2"/>
          <p:cNvSpPr>
            <a:spLocks noGrp="1"/>
          </p:cNvSpPr>
          <p:nvPr>
            <p:ph idx="1"/>
          </p:nvPr>
        </p:nvSpPr>
        <p:spPr>
          <a:xfrm>
            <a:off x="457200" y="2164902"/>
            <a:ext cx="8229600" cy="4525963"/>
          </a:xfrm>
        </p:spPr>
        <p:txBody>
          <a:bodyPr/>
          <a:lstStyle/>
          <a:p>
            <a:r>
              <a:rPr lang="pt-BR" dirty="0">
                <a:latin typeface="Century Gothic" panose="020B0502020202020204" pitchFamily="34" charset="0"/>
              </a:rPr>
              <a:t>Young </a:t>
            </a:r>
            <a:r>
              <a:rPr lang="pt-BR" dirty="0" err="1">
                <a:latin typeface="Century Gothic" panose="020B0502020202020204" pitchFamily="34" charset="0"/>
              </a:rPr>
              <a:t>Schema-Questionnaire</a:t>
            </a:r>
            <a:r>
              <a:rPr lang="pt-BR" dirty="0">
                <a:latin typeface="Century Gothic" panose="020B0502020202020204" pitchFamily="34" charset="0"/>
              </a:rPr>
              <a:t> (YSQ)</a:t>
            </a:r>
          </a:p>
          <a:p>
            <a:r>
              <a:rPr lang="pt-BR" dirty="0" err="1">
                <a:latin typeface="Century Gothic" panose="020B0502020202020204" pitchFamily="34" charset="0"/>
              </a:rPr>
              <a:t>Schemamodi</a:t>
            </a:r>
            <a:r>
              <a:rPr lang="pt-BR" dirty="0">
                <a:latin typeface="Century Gothic" panose="020B0502020202020204" pitchFamily="34" charset="0"/>
              </a:rPr>
              <a:t> </a:t>
            </a:r>
            <a:r>
              <a:rPr lang="pt-BR" dirty="0" err="1">
                <a:latin typeface="Century Gothic" panose="020B0502020202020204" pitchFamily="34" charset="0"/>
              </a:rPr>
              <a:t>Vragenlijst</a:t>
            </a:r>
            <a:r>
              <a:rPr lang="pt-BR" dirty="0">
                <a:latin typeface="Century Gothic" panose="020B0502020202020204" pitchFamily="34" charset="0"/>
              </a:rPr>
              <a:t> (SMI)</a:t>
            </a:r>
            <a:endParaRPr lang="nl-NL" dirty="0">
              <a:latin typeface="Century Gothic" panose="020B0502020202020204" pitchFamily="34" charset="0"/>
            </a:endParaRPr>
          </a:p>
          <a:p>
            <a:r>
              <a:rPr lang="nl-NL" dirty="0">
                <a:latin typeface="Century Gothic" panose="020B0502020202020204" pitchFamily="34" charset="0"/>
              </a:rPr>
              <a:t>2 à 3 indicatiegesprekken</a:t>
            </a:r>
          </a:p>
          <a:p>
            <a:r>
              <a:rPr lang="nl-NL" dirty="0">
                <a:latin typeface="Century Gothic" panose="020B0502020202020204" pitchFamily="34" charset="0"/>
              </a:rPr>
              <a:t>Schemagroepstherapie + PMT</a:t>
            </a:r>
          </a:p>
          <a:p>
            <a:r>
              <a:rPr lang="nl-NL" dirty="0">
                <a:latin typeface="Century Gothic" panose="020B0502020202020204" pitchFamily="34" charset="0"/>
              </a:rPr>
              <a:t>18 weken + twee terugkom-sessies in week 22 en 26</a:t>
            </a:r>
          </a:p>
          <a:p>
            <a:r>
              <a:rPr lang="nl-NL" dirty="0">
                <a:latin typeface="Century Gothic" panose="020B0502020202020204" pitchFamily="34" charset="0"/>
              </a:rPr>
              <a:t>1 ¾ uur Schematherapie, 1 uur PMT</a:t>
            </a:r>
          </a:p>
          <a:p>
            <a:pPr marL="0" indent="0">
              <a:buNone/>
            </a:pPr>
            <a:endParaRPr lang="nl-N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67135"/>
            <a:ext cx="161036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2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706090"/>
          </a:xfrm>
        </p:spPr>
        <p:txBody>
          <a:bodyPr>
            <a:normAutofit fontScale="90000"/>
          </a:bodyPr>
          <a:lstStyle/>
          <a:p>
            <a:r>
              <a:rPr lang="nl-NL" dirty="0">
                <a:latin typeface="Century Gothic" panose="020B0502020202020204" pitchFamily="34" charset="0"/>
              </a:rPr>
              <a:t>TAU</a:t>
            </a:r>
          </a:p>
        </p:txBody>
      </p:sp>
      <p:sp>
        <p:nvSpPr>
          <p:cNvPr id="3" name="Content Placeholder 2"/>
          <p:cNvSpPr>
            <a:spLocks noGrp="1"/>
          </p:cNvSpPr>
          <p:nvPr>
            <p:ph idx="1"/>
          </p:nvPr>
        </p:nvSpPr>
        <p:spPr/>
        <p:txBody>
          <a:bodyPr/>
          <a:lstStyle/>
          <a:p>
            <a:pPr marL="0" indent="0">
              <a:buNone/>
            </a:pPr>
            <a:r>
              <a:rPr lang="nl-NL" dirty="0">
                <a:latin typeface="Century Gothic" panose="020B0502020202020204" pitchFamily="34" charset="0"/>
              </a:rPr>
              <a:t>Treatment as </a:t>
            </a:r>
            <a:r>
              <a:rPr lang="nl-NL" dirty="0" err="1">
                <a:latin typeface="Century Gothic" panose="020B0502020202020204" pitchFamily="34" charset="0"/>
              </a:rPr>
              <a:t>usual</a:t>
            </a:r>
            <a:r>
              <a:rPr lang="nl-NL" dirty="0">
                <a:latin typeface="Century Gothic" panose="020B0502020202020204" pitchFamily="34" charset="0"/>
              </a:rPr>
              <a:t> is onbegrensd                          (- schemagroepsbehandeling)</a:t>
            </a:r>
          </a:p>
          <a:p>
            <a:pPr marL="0" indent="0">
              <a:buNone/>
            </a:pPr>
            <a:endParaRPr lang="nl-NL" dirty="0">
              <a:latin typeface="Century Gothic" panose="020B0502020202020204" pitchFamily="34" charset="0"/>
            </a:endParaRPr>
          </a:p>
          <a:p>
            <a:pPr marL="0" indent="0">
              <a:buNone/>
            </a:pPr>
            <a:r>
              <a:rPr lang="nl-NL" dirty="0">
                <a:latin typeface="Century Gothic" panose="020B0502020202020204" pitchFamily="34" charset="0"/>
              </a:rPr>
              <a:t>Het multidisciplinaire team doet wat hen het beste lijkt voor de patiënt</a:t>
            </a:r>
          </a:p>
        </p:txBody>
      </p:sp>
    </p:spTree>
    <p:extLst>
      <p:ext uri="{BB962C8B-B14F-4D97-AF65-F5344CB8AC3E}">
        <p14:creationId xmlns:p14="http://schemas.microsoft.com/office/powerpoint/2010/main" val="24560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9445872" cy="463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086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Century Gothic" panose="020B0502020202020204" pitchFamily="34" charset="0"/>
              </a:rPr>
              <a:t>Uitkomstmaten</a:t>
            </a:r>
          </a:p>
        </p:txBody>
      </p:sp>
      <p:sp>
        <p:nvSpPr>
          <p:cNvPr id="3" name="Content Placeholder 2"/>
          <p:cNvSpPr>
            <a:spLocks noGrp="1"/>
          </p:cNvSpPr>
          <p:nvPr>
            <p:ph idx="1"/>
          </p:nvPr>
        </p:nvSpPr>
        <p:spPr>
          <a:xfrm>
            <a:off x="518864" y="1628800"/>
            <a:ext cx="8229600" cy="4525963"/>
          </a:xfrm>
        </p:spPr>
        <p:txBody>
          <a:bodyPr>
            <a:normAutofit fontScale="85000" lnSpcReduction="20000"/>
          </a:bodyPr>
          <a:lstStyle/>
          <a:p>
            <a:pPr marL="0" indent="0">
              <a:buNone/>
            </a:pPr>
            <a:r>
              <a:rPr lang="nl-NL" dirty="0">
                <a:latin typeface="Century Gothic" panose="020B0502020202020204" pitchFamily="34" charset="0"/>
              </a:rPr>
              <a:t>Primaire uitkomstmaat: BSI-53</a:t>
            </a:r>
          </a:p>
          <a:p>
            <a:pPr>
              <a:buFont typeface="Wingdings" panose="05000000000000000000" pitchFamily="2" charset="2"/>
              <a:buChar char="§"/>
            </a:pPr>
            <a:endParaRPr lang="nl-NL" i="1" dirty="0">
              <a:latin typeface="Century Gothic" panose="020B0502020202020204" pitchFamily="34" charset="0"/>
            </a:endParaRPr>
          </a:p>
          <a:p>
            <a:pPr marL="0" indent="0">
              <a:buNone/>
            </a:pPr>
            <a:r>
              <a:rPr lang="nl-NL" dirty="0">
                <a:latin typeface="Century Gothic" panose="020B0502020202020204" pitchFamily="34" charset="0"/>
              </a:rPr>
              <a:t>Secundaire</a:t>
            </a:r>
            <a:r>
              <a:rPr lang="nl-NL" i="1" dirty="0">
                <a:latin typeface="Century Gothic" panose="020B0502020202020204" pitchFamily="34" charset="0"/>
              </a:rPr>
              <a:t> </a:t>
            </a:r>
            <a:r>
              <a:rPr lang="nl-NL" dirty="0">
                <a:latin typeface="Century Gothic" panose="020B0502020202020204" pitchFamily="34" charset="0"/>
              </a:rPr>
              <a:t>uitkomstmaten</a:t>
            </a:r>
          </a:p>
          <a:p>
            <a:pPr marL="0" indent="0">
              <a:buNone/>
            </a:pPr>
            <a:endParaRPr lang="nl-NL" dirty="0">
              <a:latin typeface="Century Gothic" panose="020B0502020202020204" pitchFamily="34" charset="0"/>
            </a:endParaRPr>
          </a:p>
          <a:p>
            <a:r>
              <a:rPr lang="nl-NL" dirty="0" err="1">
                <a:latin typeface="Century Gothic" panose="020B0502020202020204" pitchFamily="34" charset="0"/>
              </a:rPr>
              <a:t>Psychotropic</a:t>
            </a:r>
            <a:r>
              <a:rPr lang="nl-NL" dirty="0">
                <a:latin typeface="Century Gothic" panose="020B0502020202020204" pitchFamily="34" charset="0"/>
              </a:rPr>
              <a:t> drug </a:t>
            </a:r>
            <a:r>
              <a:rPr lang="nl-NL" dirty="0" err="1">
                <a:latin typeface="Century Gothic" panose="020B0502020202020204" pitchFamily="34" charset="0"/>
              </a:rPr>
              <a:t>use</a:t>
            </a:r>
            <a:endParaRPr lang="nl-NL" dirty="0">
              <a:latin typeface="Century Gothic" panose="020B0502020202020204" pitchFamily="34" charset="0"/>
            </a:endParaRPr>
          </a:p>
          <a:p>
            <a:r>
              <a:rPr lang="nl-NL" dirty="0">
                <a:latin typeface="Century Gothic" panose="020B0502020202020204" pitchFamily="34" charset="0"/>
              </a:rPr>
              <a:t>Life </a:t>
            </a:r>
            <a:r>
              <a:rPr lang="nl-NL" dirty="0" err="1">
                <a:latin typeface="Century Gothic" panose="020B0502020202020204" pitchFamily="34" charset="0"/>
              </a:rPr>
              <a:t>satisfaction</a:t>
            </a:r>
            <a:endParaRPr lang="nl-NL" dirty="0">
              <a:latin typeface="Century Gothic" panose="020B0502020202020204" pitchFamily="34" charset="0"/>
            </a:endParaRPr>
          </a:p>
          <a:p>
            <a:r>
              <a:rPr lang="nl-NL" dirty="0" err="1">
                <a:latin typeface="Century Gothic" panose="020B0502020202020204" pitchFamily="34" charset="0"/>
              </a:rPr>
              <a:t>Wellbeing</a:t>
            </a:r>
            <a:endParaRPr lang="nl-NL" dirty="0">
              <a:latin typeface="Century Gothic" panose="020B0502020202020204" pitchFamily="34" charset="0"/>
            </a:endParaRPr>
          </a:p>
          <a:p>
            <a:r>
              <a:rPr lang="nl-NL" dirty="0" err="1">
                <a:latin typeface="Century Gothic" panose="020B0502020202020204" pitchFamily="34" charset="0"/>
              </a:rPr>
              <a:t>Personality</a:t>
            </a:r>
            <a:r>
              <a:rPr lang="nl-NL" dirty="0">
                <a:latin typeface="Century Gothic" panose="020B0502020202020204" pitchFamily="34" charset="0"/>
              </a:rPr>
              <a:t> </a:t>
            </a:r>
            <a:r>
              <a:rPr lang="nl-NL" dirty="0" err="1">
                <a:latin typeface="Century Gothic" panose="020B0502020202020204" pitchFamily="34" charset="0"/>
              </a:rPr>
              <a:t>functioning</a:t>
            </a:r>
            <a:endParaRPr lang="nl-NL" dirty="0">
              <a:latin typeface="Century Gothic" panose="020B0502020202020204" pitchFamily="34" charset="0"/>
            </a:endParaRPr>
          </a:p>
          <a:p>
            <a:r>
              <a:rPr lang="nl-NL" dirty="0" err="1">
                <a:latin typeface="Century Gothic" panose="020B0502020202020204" pitchFamily="34" charset="0"/>
              </a:rPr>
              <a:t>Interoceptive</a:t>
            </a:r>
            <a:r>
              <a:rPr lang="nl-NL" dirty="0">
                <a:latin typeface="Century Gothic" panose="020B0502020202020204" pitchFamily="34" charset="0"/>
              </a:rPr>
              <a:t> body awareness</a:t>
            </a:r>
          </a:p>
          <a:p>
            <a:r>
              <a:rPr lang="nl-NL" dirty="0" err="1">
                <a:latin typeface="Century Gothic" panose="020B0502020202020204" pitchFamily="34" charset="0"/>
              </a:rPr>
              <a:t>Mood</a:t>
            </a:r>
            <a:r>
              <a:rPr lang="nl-NL" dirty="0">
                <a:latin typeface="Century Gothic" panose="020B0502020202020204" pitchFamily="34" charset="0"/>
              </a:rPr>
              <a:t> </a:t>
            </a:r>
            <a:r>
              <a:rPr lang="nl-NL" dirty="0" err="1">
                <a:latin typeface="Century Gothic" panose="020B0502020202020204" pitchFamily="34" charset="0"/>
              </a:rPr>
              <a:t>variability</a:t>
            </a:r>
            <a:endParaRPr lang="nl-NL" i="1" dirty="0">
              <a:latin typeface="Century Gothic" panose="020B0502020202020204" pitchFamily="34" charset="0"/>
            </a:endParaRPr>
          </a:p>
          <a:p>
            <a:pPr marL="457200" lvl="1" indent="0" algn="ctr">
              <a:buNone/>
            </a:pPr>
            <a:endParaRPr lang="nl-NL" dirty="0"/>
          </a:p>
          <a:p>
            <a:endParaRPr lang="nl-NL" dirty="0"/>
          </a:p>
        </p:txBody>
      </p:sp>
    </p:spTree>
    <p:extLst>
      <p:ext uri="{BB962C8B-B14F-4D97-AF65-F5344CB8AC3E}">
        <p14:creationId xmlns:p14="http://schemas.microsoft.com/office/powerpoint/2010/main" val="17133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Century Gothic" panose="020B0502020202020204" pitchFamily="34" charset="0"/>
              </a:rPr>
              <a:t>Populatie</a:t>
            </a:r>
            <a:r>
              <a:rPr lang="nl-NL" dirty="0"/>
              <a:t> karakteristieken </a:t>
            </a:r>
          </a:p>
        </p:txBody>
      </p:sp>
      <p:sp>
        <p:nvSpPr>
          <p:cNvPr id="3" name="Content Placeholder 2"/>
          <p:cNvSpPr>
            <a:spLocks noGrp="1"/>
          </p:cNvSpPr>
          <p:nvPr>
            <p:ph idx="1"/>
          </p:nvPr>
        </p:nvSpPr>
        <p:spPr>
          <a:xfrm>
            <a:off x="437168" y="1417638"/>
            <a:ext cx="8229600" cy="5141168"/>
          </a:xfrm>
        </p:spPr>
        <p:txBody>
          <a:bodyPr>
            <a:normAutofit fontScale="92500" lnSpcReduction="20000"/>
          </a:bodyPr>
          <a:lstStyle/>
          <a:p>
            <a:r>
              <a:rPr lang="nl-NL" dirty="0" err="1">
                <a:latin typeface="Century Gothic" panose="020B0502020202020204" pitchFamily="34" charset="0"/>
              </a:rPr>
              <a:t>Personality</a:t>
            </a:r>
            <a:r>
              <a:rPr lang="nl-NL" dirty="0">
                <a:latin typeface="Century Gothic" panose="020B0502020202020204" pitchFamily="34" charset="0"/>
              </a:rPr>
              <a:t> disorders</a:t>
            </a:r>
          </a:p>
          <a:p>
            <a:r>
              <a:rPr lang="nl-NL" dirty="0" err="1">
                <a:latin typeface="Century Gothic" panose="020B0502020202020204" pitchFamily="34" charset="0"/>
              </a:rPr>
              <a:t>Comorbid</a:t>
            </a:r>
            <a:r>
              <a:rPr lang="nl-NL" dirty="0">
                <a:latin typeface="Century Gothic" panose="020B0502020202020204" pitchFamily="34" charset="0"/>
              </a:rPr>
              <a:t> </a:t>
            </a:r>
            <a:r>
              <a:rPr lang="nl-NL" dirty="0" err="1">
                <a:latin typeface="Century Gothic" panose="020B0502020202020204" pitchFamily="34" charset="0"/>
              </a:rPr>
              <a:t>mental</a:t>
            </a:r>
            <a:r>
              <a:rPr lang="nl-NL" dirty="0">
                <a:latin typeface="Century Gothic" panose="020B0502020202020204" pitchFamily="34" charset="0"/>
              </a:rPr>
              <a:t> disorders</a:t>
            </a:r>
          </a:p>
          <a:p>
            <a:r>
              <a:rPr lang="nl-NL" dirty="0" err="1">
                <a:latin typeface="Century Gothic" panose="020B0502020202020204" pitchFamily="34" charset="0"/>
              </a:rPr>
              <a:t>Cognitive</a:t>
            </a:r>
            <a:r>
              <a:rPr lang="nl-NL" dirty="0">
                <a:latin typeface="Century Gothic" panose="020B0502020202020204" pitchFamily="34" charset="0"/>
              </a:rPr>
              <a:t> </a:t>
            </a:r>
            <a:r>
              <a:rPr lang="nl-NL" dirty="0" err="1">
                <a:latin typeface="Century Gothic" panose="020B0502020202020204" pitchFamily="34" charset="0"/>
              </a:rPr>
              <a:t>functioning</a:t>
            </a:r>
            <a:r>
              <a:rPr lang="nl-NL" dirty="0">
                <a:latin typeface="Century Gothic" panose="020B0502020202020204" pitchFamily="34" charset="0"/>
              </a:rPr>
              <a:t> </a:t>
            </a:r>
          </a:p>
          <a:p>
            <a:r>
              <a:rPr lang="nl-NL" dirty="0" err="1">
                <a:latin typeface="Century Gothic" panose="020B0502020202020204" pitchFamily="34" charset="0"/>
              </a:rPr>
              <a:t>Psychiatric</a:t>
            </a:r>
            <a:r>
              <a:rPr lang="nl-NL" dirty="0">
                <a:latin typeface="Century Gothic" panose="020B0502020202020204" pitchFamily="34" charset="0"/>
              </a:rPr>
              <a:t> treatment </a:t>
            </a:r>
            <a:r>
              <a:rPr lang="nl-NL" dirty="0" err="1">
                <a:latin typeface="Century Gothic" panose="020B0502020202020204" pitchFamily="34" charset="0"/>
              </a:rPr>
              <a:t>history</a:t>
            </a:r>
            <a:endParaRPr lang="nl-NL" dirty="0">
              <a:latin typeface="Century Gothic" panose="020B0502020202020204" pitchFamily="34" charset="0"/>
            </a:endParaRPr>
          </a:p>
          <a:p>
            <a:r>
              <a:rPr lang="nl-NL" dirty="0" err="1">
                <a:latin typeface="Century Gothic" panose="020B0502020202020204" pitchFamily="34" charset="0"/>
              </a:rPr>
              <a:t>Socio-demographics</a:t>
            </a:r>
            <a:endParaRPr lang="nl-NL" dirty="0">
              <a:latin typeface="Century Gothic" panose="020B0502020202020204" pitchFamily="34" charset="0"/>
            </a:endParaRPr>
          </a:p>
          <a:p>
            <a:r>
              <a:rPr lang="nl-NL" dirty="0" err="1">
                <a:latin typeface="Century Gothic" panose="020B0502020202020204" pitchFamily="34" charset="0"/>
              </a:rPr>
              <a:t>Chronic</a:t>
            </a:r>
            <a:r>
              <a:rPr lang="nl-NL" dirty="0">
                <a:latin typeface="Century Gothic" panose="020B0502020202020204" pitchFamily="34" charset="0"/>
              </a:rPr>
              <a:t> </a:t>
            </a:r>
            <a:r>
              <a:rPr lang="nl-NL" dirty="0" err="1">
                <a:latin typeface="Century Gothic" panose="020B0502020202020204" pitchFamily="34" charset="0"/>
              </a:rPr>
              <a:t>somatic</a:t>
            </a:r>
            <a:r>
              <a:rPr lang="nl-NL" dirty="0">
                <a:latin typeface="Century Gothic" panose="020B0502020202020204" pitchFamily="34" charset="0"/>
              </a:rPr>
              <a:t> </a:t>
            </a:r>
            <a:r>
              <a:rPr lang="nl-NL" dirty="0" err="1">
                <a:latin typeface="Century Gothic" panose="020B0502020202020204" pitchFamily="34" charset="0"/>
              </a:rPr>
              <a:t>diseases</a:t>
            </a:r>
            <a:endParaRPr lang="nl-NL" dirty="0">
              <a:latin typeface="Century Gothic" panose="020B0502020202020204" pitchFamily="34" charset="0"/>
            </a:endParaRPr>
          </a:p>
          <a:p>
            <a:r>
              <a:rPr lang="nl-NL" dirty="0" err="1">
                <a:latin typeface="Century Gothic" panose="020B0502020202020204" pitchFamily="34" charset="0"/>
              </a:rPr>
              <a:t>Early</a:t>
            </a:r>
            <a:r>
              <a:rPr lang="nl-NL" dirty="0">
                <a:latin typeface="Century Gothic" panose="020B0502020202020204" pitchFamily="34" charset="0"/>
              </a:rPr>
              <a:t> life events</a:t>
            </a:r>
          </a:p>
          <a:p>
            <a:r>
              <a:rPr lang="nl-NL" dirty="0">
                <a:latin typeface="Century Gothic" panose="020B0502020202020204" pitchFamily="34" charset="0"/>
              </a:rPr>
              <a:t>Alcohol </a:t>
            </a:r>
            <a:r>
              <a:rPr lang="nl-NL" dirty="0" err="1">
                <a:latin typeface="Century Gothic" panose="020B0502020202020204" pitchFamily="34" charset="0"/>
              </a:rPr>
              <a:t>use</a:t>
            </a:r>
            <a:endParaRPr lang="nl-NL" dirty="0">
              <a:latin typeface="Century Gothic" panose="020B0502020202020204" pitchFamily="34" charset="0"/>
            </a:endParaRPr>
          </a:p>
          <a:p>
            <a:r>
              <a:rPr lang="nl-NL" dirty="0" err="1">
                <a:latin typeface="Century Gothic" panose="020B0502020202020204" pitchFamily="34" charset="0"/>
              </a:rPr>
              <a:t>Current</a:t>
            </a:r>
            <a:r>
              <a:rPr lang="nl-NL" dirty="0">
                <a:latin typeface="Century Gothic" panose="020B0502020202020204" pitchFamily="34" charset="0"/>
              </a:rPr>
              <a:t> smoking</a:t>
            </a:r>
          </a:p>
          <a:p>
            <a:r>
              <a:rPr lang="nl-NL" dirty="0" err="1">
                <a:latin typeface="Century Gothic" panose="020B0502020202020204" pitchFamily="34" charset="0"/>
              </a:rPr>
              <a:t>Physicial</a:t>
            </a:r>
            <a:r>
              <a:rPr lang="nl-NL" dirty="0">
                <a:latin typeface="Century Gothic" panose="020B0502020202020204" pitchFamily="34" charset="0"/>
              </a:rPr>
              <a:t> </a:t>
            </a:r>
            <a:r>
              <a:rPr lang="nl-NL" dirty="0" err="1">
                <a:latin typeface="Century Gothic" panose="020B0502020202020204" pitchFamily="34" charset="0"/>
              </a:rPr>
              <a:t>activity</a:t>
            </a:r>
            <a:r>
              <a:rPr lang="nl-NL" dirty="0">
                <a:latin typeface="Century Gothic" panose="020B0502020202020204" pitchFamily="34" charset="0"/>
              </a:rPr>
              <a:t> </a:t>
            </a:r>
          </a:p>
          <a:p>
            <a:r>
              <a:rPr lang="nl-NL" dirty="0" err="1">
                <a:latin typeface="Century Gothic" panose="020B0502020202020204" pitchFamily="34" charset="0"/>
              </a:rPr>
              <a:t>Personality</a:t>
            </a:r>
            <a:r>
              <a:rPr lang="nl-NL" dirty="0">
                <a:latin typeface="Century Gothic" panose="020B0502020202020204" pitchFamily="34" charset="0"/>
              </a:rPr>
              <a:t> </a:t>
            </a:r>
            <a:r>
              <a:rPr lang="nl-NL" dirty="0" err="1">
                <a:latin typeface="Century Gothic" panose="020B0502020202020204" pitchFamily="34" charset="0"/>
              </a:rPr>
              <a:t>traits</a:t>
            </a:r>
            <a:endParaRPr lang="nl-NL" dirty="0">
              <a:latin typeface="Century Gothic" panose="020B0502020202020204" pitchFamily="34" charset="0"/>
            </a:endParaRPr>
          </a:p>
        </p:txBody>
      </p:sp>
    </p:spTree>
    <p:extLst>
      <p:ext uri="{BB962C8B-B14F-4D97-AF65-F5344CB8AC3E}">
        <p14:creationId xmlns:p14="http://schemas.microsoft.com/office/powerpoint/2010/main" val="68383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Century Gothic" panose="020B0502020202020204" pitchFamily="34" charset="0"/>
              </a:rPr>
              <a:t>Mediatoren</a:t>
            </a:r>
          </a:p>
        </p:txBody>
      </p:sp>
      <p:sp>
        <p:nvSpPr>
          <p:cNvPr id="3" name="Content Placeholder 2"/>
          <p:cNvSpPr>
            <a:spLocks noGrp="1"/>
          </p:cNvSpPr>
          <p:nvPr>
            <p:ph idx="1"/>
          </p:nvPr>
        </p:nvSpPr>
        <p:spPr/>
        <p:txBody>
          <a:bodyPr/>
          <a:lstStyle/>
          <a:p>
            <a:pPr>
              <a:buFont typeface="Wingdings" panose="05000000000000000000" pitchFamily="2" charset="2"/>
              <a:buChar char="§"/>
            </a:pPr>
            <a:endParaRPr lang="nl-NL" dirty="0">
              <a:latin typeface="Century Gothic" panose="020B0502020202020204" pitchFamily="34" charset="0"/>
            </a:endParaRPr>
          </a:p>
          <a:p>
            <a:pPr>
              <a:buFont typeface="Wingdings" panose="05000000000000000000" pitchFamily="2" charset="2"/>
              <a:buChar char="§"/>
            </a:pPr>
            <a:r>
              <a:rPr lang="nl-NL" dirty="0" err="1">
                <a:latin typeface="Century Gothic" panose="020B0502020202020204" pitchFamily="34" charset="0"/>
              </a:rPr>
              <a:t>Early</a:t>
            </a:r>
            <a:r>
              <a:rPr lang="nl-NL" dirty="0">
                <a:latin typeface="Century Gothic" panose="020B0502020202020204" pitchFamily="34" charset="0"/>
              </a:rPr>
              <a:t> </a:t>
            </a:r>
            <a:r>
              <a:rPr lang="nl-NL" dirty="0" err="1">
                <a:latin typeface="Century Gothic" panose="020B0502020202020204" pitchFamily="34" charset="0"/>
              </a:rPr>
              <a:t>maladaptive</a:t>
            </a:r>
            <a:r>
              <a:rPr lang="nl-NL" dirty="0">
                <a:latin typeface="Century Gothic" panose="020B0502020202020204" pitchFamily="34" charset="0"/>
              </a:rPr>
              <a:t> </a:t>
            </a:r>
            <a:r>
              <a:rPr lang="nl-NL" dirty="0" err="1">
                <a:latin typeface="Century Gothic" panose="020B0502020202020204" pitchFamily="34" charset="0"/>
              </a:rPr>
              <a:t>schemes</a:t>
            </a:r>
            <a:r>
              <a:rPr lang="nl-NL" dirty="0">
                <a:latin typeface="Century Gothic" panose="020B0502020202020204" pitchFamily="34" charset="0"/>
              </a:rPr>
              <a:t> </a:t>
            </a:r>
          </a:p>
          <a:p>
            <a:pPr marL="0" indent="0">
              <a:buNone/>
            </a:pPr>
            <a:endParaRPr lang="nl-NL" dirty="0">
              <a:latin typeface="Century Gothic" panose="020B0502020202020204" pitchFamily="34" charset="0"/>
            </a:endParaRPr>
          </a:p>
          <a:p>
            <a:pPr>
              <a:buFont typeface="Wingdings" panose="05000000000000000000" pitchFamily="2" charset="2"/>
              <a:buChar char="§"/>
            </a:pPr>
            <a:r>
              <a:rPr lang="nl-NL" dirty="0">
                <a:latin typeface="Century Gothic" panose="020B0502020202020204" pitchFamily="34" charset="0"/>
              </a:rPr>
              <a:t>Schema modes</a:t>
            </a:r>
          </a:p>
        </p:txBody>
      </p:sp>
    </p:spTree>
    <p:extLst>
      <p:ext uri="{BB962C8B-B14F-4D97-AF65-F5344CB8AC3E}">
        <p14:creationId xmlns:p14="http://schemas.microsoft.com/office/powerpoint/2010/main" val="11782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Century Gothic" panose="020B0502020202020204" pitchFamily="34" charset="0"/>
              </a:rPr>
              <a:t>Kosteneffectiviteit</a:t>
            </a:r>
          </a:p>
        </p:txBody>
      </p:sp>
      <p:sp>
        <p:nvSpPr>
          <p:cNvPr id="3" name="Content Placeholder 2"/>
          <p:cNvSpPr>
            <a:spLocks noGrp="1"/>
          </p:cNvSpPr>
          <p:nvPr>
            <p:ph idx="1"/>
          </p:nvPr>
        </p:nvSpPr>
        <p:spPr/>
        <p:txBody>
          <a:bodyPr/>
          <a:lstStyle/>
          <a:p>
            <a:pPr marL="0" indent="0">
              <a:buNone/>
            </a:pPr>
            <a:r>
              <a:rPr lang="nl-NL" dirty="0">
                <a:latin typeface="Century Gothic" panose="020B0502020202020204" pitchFamily="34" charset="0"/>
              </a:rPr>
              <a:t>2 </a:t>
            </a:r>
            <a:r>
              <a:rPr lang="nl-NL" dirty="0" err="1">
                <a:latin typeface="Century Gothic" panose="020B0502020202020204" pitchFamily="34" charset="0"/>
              </a:rPr>
              <a:t>ICERs</a:t>
            </a:r>
            <a:r>
              <a:rPr lang="nl-NL" dirty="0">
                <a:latin typeface="Century Gothic" panose="020B0502020202020204" pitchFamily="34" charset="0"/>
              </a:rPr>
              <a:t> </a:t>
            </a:r>
          </a:p>
          <a:p>
            <a:pPr marL="0" indent="0">
              <a:buNone/>
            </a:pPr>
            <a:r>
              <a:rPr lang="nl-NL" dirty="0">
                <a:latin typeface="Century Gothic" panose="020B0502020202020204" pitchFamily="34" charset="0"/>
              </a:rPr>
              <a:t>(</a:t>
            </a:r>
            <a:r>
              <a:rPr lang="nl-NL" dirty="0" err="1">
                <a:latin typeface="Century Gothic" panose="020B0502020202020204" pitchFamily="34" charset="0"/>
              </a:rPr>
              <a:t>Incremental</a:t>
            </a:r>
            <a:r>
              <a:rPr lang="nl-NL" dirty="0">
                <a:latin typeface="Century Gothic" panose="020B0502020202020204" pitchFamily="34" charset="0"/>
              </a:rPr>
              <a:t> </a:t>
            </a:r>
            <a:r>
              <a:rPr lang="nl-NL" dirty="0" err="1">
                <a:latin typeface="Century Gothic" panose="020B0502020202020204" pitchFamily="34" charset="0"/>
              </a:rPr>
              <a:t>Cost-Effectiveness</a:t>
            </a:r>
            <a:r>
              <a:rPr lang="nl-NL" dirty="0">
                <a:latin typeface="Century Gothic" panose="020B0502020202020204" pitchFamily="34" charset="0"/>
              </a:rPr>
              <a:t> </a:t>
            </a:r>
            <a:r>
              <a:rPr lang="nl-NL" dirty="0" err="1">
                <a:latin typeface="Century Gothic" panose="020B0502020202020204" pitchFamily="34" charset="0"/>
              </a:rPr>
              <a:t>Ratios</a:t>
            </a:r>
            <a:r>
              <a:rPr lang="nl-NL" dirty="0">
                <a:latin typeface="Century Gothic" panose="020B0502020202020204" pitchFamily="34" charset="0"/>
              </a:rPr>
              <a:t>)</a:t>
            </a:r>
          </a:p>
          <a:p>
            <a:pPr marL="0" indent="0">
              <a:buNone/>
            </a:pPr>
            <a:endParaRPr lang="nl-NL" sz="4400" dirty="0">
              <a:latin typeface="Century Gothic" panose="020B0502020202020204" pitchFamily="34" charset="0"/>
            </a:endParaRPr>
          </a:p>
          <a:p>
            <a:pPr lvl="2">
              <a:buFont typeface="Wingdings" panose="05000000000000000000" pitchFamily="2" charset="2"/>
              <a:buChar char="§"/>
            </a:pPr>
            <a:r>
              <a:rPr lang="nl-NL" sz="3600" dirty="0">
                <a:latin typeface="Century Gothic" panose="020B0502020202020204" pitchFamily="34" charset="0"/>
              </a:rPr>
              <a:t>BSI-53</a:t>
            </a:r>
          </a:p>
          <a:p>
            <a:pPr lvl="2">
              <a:buFont typeface="Wingdings" panose="05000000000000000000" pitchFamily="2" charset="2"/>
              <a:buChar char="§"/>
            </a:pPr>
            <a:r>
              <a:rPr lang="nl-NL" sz="3600" dirty="0">
                <a:latin typeface="Century Gothic" panose="020B0502020202020204" pitchFamily="34" charset="0"/>
              </a:rPr>
              <a:t>QALY (</a:t>
            </a:r>
            <a:r>
              <a:rPr lang="nl-NL" sz="3600" dirty="0" err="1">
                <a:latin typeface="Century Gothic" panose="020B0502020202020204" pitchFamily="34" charset="0"/>
              </a:rPr>
              <a:t>Quality</a:t>
            </a:r>
            <a:r>
              <a:rPr lang="nl-NL" sz="3600" dirty="0">
                <a:latin typeface="Century Gothic" panose="020B0502020202020204" pitchFamily="34" charset="0"/>
              </a:rPr>
              <a:t> </a:t>
            </a:r>
            <a:r>
              <a:rPr lang="nl-NL" sz="3600" dirty="0" err="1">
                <a:latin typeface="Century Gothic" panose="020B0502020202020204" pitchFamily="34" charset="0"/>
              </a:rPr>
              <a:t>Adjusted</a:t>
            </a:r>
            <a:r>
              <a:rPr lang="nl-NL" sz="3600" dirty="0">
                <a:latin typeface="Century Gothic" panose="020B0502020202020204" pitchFamily="34" charset="0"/>
              </a:rPr>
              <a:t> Life </a:t>
            </a:r>
            <a:r>
              <a:rPr lang="nl-NL" sz="3600" dirty="0" err="1">
                <a:latin typeface="Century Gothic" panose="020B0502020202020204" pitchFamily="34" charset="0"/>
              </a:rPr>
              <a:t>Year</a:t>
            </a:r>
            <a:r>
              <a:rPr lang="nl-NL" sz="3600" dirty="0">
                <a:latin typeface="Century Gothic" panose="020B0502020202020204" pitchFamily="34" charset="0"/>
              </a:rPr>
              <a:t>)</a:t>
            </a:r>
          </a:p>
        </p:txBody>
      </p:sp>
    </p:spTree>
    <p:extLst>
      <p:ext uri="{BB962C8B-B14F-4D97-AF65-F5344CB8AC3E}">
        <p14:creationId xmlns:p14="http://schemas.microsoft.com/office/powerpoint/2010/main" val="390720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C61A9CC-1774-4151-BD87-DD7C410CC9ED}"/>
              </a:ext>
            </a:extLst>
          </p:cNvPr>
          <p:cNvSpPr>
            <a:spLocks noGrp="1"/>
          </p:cNvSpPr>
          <p:nvPr>
            <p:ph type="title"/>
          </p:nvPr>
        </p:nvSpPr>
        <p:spPr/>
        <p:txBody>
          <a:bodyPr/>
          <a:lstStyle/>
          <a:p>
            <a:r>
              <a:rPr lang="en-US" dirty="0">
                <a:latin typeface="Century Gothic" panose="020B0502020202020204" pitchFamily="34" charset="0"/>
              </a:rPr>
              <a:t>Silvia van Dijk</a:t>
            </a:r>
            <a:endParaRPr lang="nl-NL" dirty="0">
              <a:latin typeface="Century Gothic" panose="020B0502020202020204" pitchFamily="34" charset="0"/>
            </a:endParaRPr>
          </a:p>
        </p:txBody>
      </p:sp>
      <p:pic>
        <p:nvPicPr>
          <p:cNvPr id="4" name="Tijdelijke aanduiding voor inhoud 3">
            <a:extLst>
              <a:ext uri="{FF2B5EF4-FFF2-40B4-BE49-F238E27FC236}">
                <a16:creationId xmlns:a16="http://schemas.microsoft.com/office/drawing/2014/main" xmlns="" id="{56BA7B77-A982-4B26-93EF-90664C41EA65}"/>
              </a:ext>
            </a:extLst>
          </p:cNvPr>
          <p:cNvPicPr>
            <a:picLocks noGrp="1" noChangeAspect="1"/>
          </p:cNvPicPr>
          <p:nvPr>
            <p:ph idx="1"/>
          </p:nvPr>
        </p:nvPicPr>
        <p:blipFill>
          <a:blip r:embed="rId3"/>
          <a:stretch>
            <a:fillRect/>
          </a:stretch>
        </p:blipFill>
        <p:spPr>
          <a:xfrm>
            <a:off x="1546875" y="1600200"/>
            <a:ext cx="6050250" cy="4525963"/>
          </a:xfrm>
          <a:prstGeom prst="rect">
            <a:avLst/>
          </a:prstGeom>
        </p:spPr>
      </p:pic>
    </p:spTree>
    <p:extLst>
      <p:ext uri="{BB962C8B-B14F-4D97-AF65-F5344CB8AC3E}">
        <p14:creationId xmlns:p14="http://schemas.microsoft.com/office/powerpoint/2010/main" val="3035095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0038"/>
            <a:ext cx="8229600" cy="634082"/>
          </a:xfrm>
        </p:spPr>
        <p:txBody>
          <a:bodyPr>
            <a:normAutofit fontScale="90000"/>
          </a:bodyPr>
          <a:lstStyle/>
          <a:p>
            <a:r>
              <a:rPr lang="nl-NL" dirty="0">
                <a:latin typeface="Century Gothic" panose="020B0502020202020204" pitchFamily="34" charset="0"/>
              </a:rPr>
              <a:t>Schematherapie en vaktherapie</a:t>
            </a:r>
          </a:p>
        </p:txBody>
      </p:sp>
    </p:spTree>
    <p:extLst>
      <p:ext uri="{BB962C8B-B14F-4D97-AF65-F5344CB8AC3E}">
        <p14:creationId xmlns:p14="http://schemas.microsoft.com/office/powerpoint/2010/main" val="1829132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nl-NL" dirty="0"/>
              <a:t>Schematherapie en vaktherapie</a:t>
            </a:r>
          </a:p>
        </p:txBody>
      </p:sp>
      <p:sp>
        <p:nvSpPr>
          <p:cNvPr id="3" name="Content Placeholder 2"/>
          <p:cNvSpPr>
            <a:spLocks noGrp="1"/>
          </p:cNvSpPr>
          <p:nvPr>
            <p:ph sz="half" idx="1"/>
          </p:nvPr>
        </p:nvSpPr>
        <p:spPr>
          <a:xfrm>
            <a:off x="467544" y="1052736"/>
            <a:ext cx="7560840" cy="5217443"/>
          </a:xfrm>
        </p:spPr>
        <p:txBody>
          <a:bodyPr>
            <a:normAutofit/>
          </a:bodyPr>
          <a:lstStyle/>
          <a:p>
            <a:pPr marL="0" indent="0">
              <a:buNone/>
            </a:pPr>
            <a:r>
              <a:rPr lang="nl-NL" dirty="0"/>
              <a:t>Blokland-Vos, J., </a:t>
            </a:r>
            <a:r>
              <a:rPr lang="nl-NL" dirty="0" err="1"/>
              <a:t>Günther</a:t>
            </a:r>
            <a:r>
              <a:rPr lang="nl-NL" dirty="0"/>
              <a:t>, G. en Van Mook, C. (2008). </a:t>
            </a:r>
            <a:r>
              <a:rPr lang="nl-NL" i="1" dirty="0"/>
              <a:t>Je vak in schema’s</a:t>
            </a:r>
            <a:r>
              <a:rPr lang="nl-NL" dirty="0"/>
              <a:t>, Tijdschrift voor Vaktherapie.</a:t>
            </a:r>
          </a:p>
          <a:p>
            <a:pPr marL="0" lvl="0" indent="0">
              <a:buNone/>
            </a:pPr>
            <a:endParaRPr lang="nl-NL" dirty="0"/>
          </a:p>
          <a:p>
            <a:pPr marL="0" indent="0">
              <a:buNone/>
            </a:pPr>
            <a:endParaRPr lang="nl-NL" dirty="0"/>
          </a:p>
          <a:p>
            <a:pPr marL="0" lvl="0" indent="0">
              <a:buNone/>
            </a:pPr>
            <a:endParaRPr lang="nl-NL"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8639175"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814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nl-NL" dirty="0">
                <a:latin typeface="Century Gothic" panose="020B0502020202020204" pitchFamily="34" charset="0"/>
              </a:rPr>
              <a:t>Schematherapie en vaktherapie</a:t>
            </a:r>
          </a:p>
        </p:txBody>
      </p:sp>
      <p:sp>
        <p:nvSpPr>
          <p:cNvPr id="3" name="Content Placeholder 2"/>
          <p:cNvSpPr>
            <a:spLocks noGrp="1"/>
          </p:cNvSpPr>
          <p:nvPr>
            <p:ph sz="half" idx="1"/>
          </p:nvPr>
        </p:nvSpPr>
        <p:spPr>
          <a:xfrm>
            <a:off x="539552" y="1682026"/>
            <a:ext cx="8064896" cy="5688632"/>
          </a:xfrm>
        </p:spPr>
        <p:txBody>
          <a:bodyPr>
            <a:normAutofit/>
          </a:bodyPr>
          <a:lstStyle/>
          <a:p>
            <a:pPr marL="0" indent="0">
              <a:buNone/>
            </a:pPr>
            <a:r>
              <a:rPr lang="nl-NL" dirty="0">
                <a:latin typeface="Century Gothic" panose="020B0502020202020204" pitchFamily="34" charset="0"/>
              </a:rPr>
              <a:t>Blokland-Vos, J., </a:t>
            </a:r>
            <a:r>
              <a:rPr lang="nl-NL" dirty="0" err="1">
                <a:latin typeface="Century Gothic" panose="020B0502020202020204" pitchFamily="34" charset="0"/>
              </a:rPr>
              <a:t>Günther</a:t>
            </a:r>
            <a:r>
              <a:rPr lang="nl-NL" dirty="0">
                <a:latin typeface="Century Gothic" panose="020B0502020202020204" pitchFamily="34" charset="0"/>
              </a:rPr>
              <a:t>, G. en Van Mook, C. (2008). </a:t>
            </a:r>
            <a:r>
              <a:rPr lang="nl-NL" i="1" dirty="0">
                <a:latin typeface="Century Gothic" panose="020B0502020202020204" pitchFamily="34" charset="0"/>
              </a:rPr>
              <a:t>Je vak in schema’s</a:t>
            </a:r>
            <a:r>
              <a:rPr lang="nl-NL" dirty="0">
                <a:latin typeface="Century Gothic" panose="020B0502020202020204" pitchFamily="34" charset="0"/>
              </a:rPr>
              <a:t>, Tijdschrift voor Vaktherapie.</a:t>
            </a:r>
          </a:p>
          <a:p>
            <a:pPr marL="0" lvl="0" indent="0">
              <a:buNone/>
            </a:pPr>
            <a:endParaRPr lang="nl-NL" dirty="0">
              <a:latin typeface="Century Gothic" panose="020B0502020202020204" pitchFamily="34" charset="0"/>
            </a:endParaRPr>
          </a:p>
          <a:p>
            <a:pPr marL="0" indent="0">
              <a:buNone/>
            </a:pPr>
            <a:r>
              <a:rPr lang="nl-NL" dirty="0">
                <a:latin typeface="Century Gothic" panose="020B0502020202020204" pitchFamily="34" charset="0"/>
              </a:rPr>
              <a:t>Van der </a:t>
            </a:r>
            <a:r>
              <a:rPr lang="nl-NL" dirty="0" err="1">
                <a:latin typeface="Century Gothic" panose="020B0502020202020204" pitchFamily="34" charset="0"/>
              </a:rPr>
              <a:t>Meijden</a:t>
            </a:r>
            <a:r>
              <a:rPr lang="nl-NL" dirty="0">
                <a:latin typeface="Century Gothic" panose="020B0502020202020204" pitchFamily="34" charset="0"/>
              </a:rPr>
              <a:t> E, en van der </a:t>
            </a:r>
            <a:r>
              <a:rPr lang="nl-NL" dirty="0" err="1">
                <a:latin typeface="Century Gothic" panose="020B0502020202020204" pitchFamily="34" charset="0"/>
              </a:rPr>
              <a:t>Meijden</a:t>
            </a:r>
            <a:r>
              <a:rPr lang="nl-NL" dirty="0">
                <a:latin typeface="Century Gothic" panose="020B0502020202020204" pitchFamily="34" charset="0"/>
              </a:rPr>
              <a:t>, H. (2015). Psychomotorische therapie en de gezonde volwassene, In: </a:t>
            </a:r>
            <a:r>
              <a:rPr lang="nl-NL" i="1" dirty="0">
                <a:latin typeface="Century Gothic" panose="020B0502020202020204" pitchFamily="34" charset="0"/>
              </a:rPr>
              <a:t>Schematherapie en de gezonde volwassene.</a:t>
            </a:r>
            <a:r>
              <a:rPr lang="nl-NL" dirty="0">
                <a:latin typeface="Century Gothic" panose="020B0502020202020204" pitchFamily="34" charset="0"/>
              </a:rPr>
              <a:t> AM. </a:t>
            </a:r>
            <a:r>
              <a:rPr lang="nl-NL" dirty="0" err="1">
                <a:latin typeface="Century Gothic" panose="020B0502020202020204" pitchFamily="34" charset="0"/>
              </a:rPr>
              <a:t>Claassen</a:t>
            </a:r>
            <a:r>
              <a:rPr lang="nl-NL" dirty="0">
                <a:latin typeface="Century Gothic" panose="020B0502020202020204" pitchFamily="34" charset="0"/>
              </a:rPr>
              <a:t>, A.M. en Pol, S (redactie). </a:t>
            </a:r>
            <a:r>
              <a:rPr lang="nl-NL" dirty="0" err="1">
                <a:latin typeface="Century Gothic" panose="020B0502020202020204" pitchFamily="34" charset="0"/>
              </a:rPr>
              <a:t>Bohn</a:t>
            </a:r>
            <a:r>
              <a:rPr lang="nl-NL" dirty="0">
                <a:latin typeface="Century Gothic" panose="020B0502020202020204" pitchFamily="34" charset="0"/>
              </a:rPr>
              <a:t> </a:t>
            </a:r>
            <a:r>
              <a:rPr lang="nl-NL" dirty="0" err="1">
                <a:latin typeface="Century Gothic" panose="020B0502020202020204" pitchFamily="34" charset="0"/>
              </a:rPr>
              <a:t>Stafleu</a:t>
            </a:r>
            <a:r>
              <a:rPr lang="nl-NL" dirty="0">
                <a:latin typeface="Century Gothic" panose="020B0502020202020204" pitchFamily="34" charset="0"/>
              </a:rPr>
              <a:t> van </a:t>
            </a:r>
            <a:r>
              <a:rPr lang="nl-NL" dirty="0" err="1">
                <a:latin typeface="Century Gothic" panose="020B0502020202020204" pitchFamily="34" charset="0"/>
              </a:rPr>
              <a:t>Loghum</a:t>
            </a:r>
            <a:r>
              <a:rPr lang="nl-NL" dirty="0">
                <a:latin typeface="Century Gothic" panose="020B0502020202020204" pitchFamily="34" charset="0"/>
              </a:rPr>
              <a:t>, Houten. </a:t>
            </a:r>
          </a:p>
          <a:p>
            <a:pPr marL="0" indent="0">
              <a:buNone/>
            </a:pPr>
            <a:endParaRPr lang="nl-NL" dirty="0"/>
          </a:p>
          <a:p>
            <a:pPr marL="0" lvl="0" indent="0">
              <a:buNone/>
            </a:pPr>
            <a:endParaRPr lang="nl-NL" dirty="0"/>
          </a:p>
        </p:txBody>
      </p:sp>
    </p:spTree>
    <p:extLst>
      <p:ext uri="{BB962C8B-B14F-4D97-AF65-F5344CB8AC3E}">
        <p14:creationId xmlns:p14="http://schemas.microsoft.com/office/powerpoint/2010/main" val="11667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4288"/>
            <a:ext cx="740092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144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48680"/>
            <a:ext cx="8964488" cy="634082"/>
          </a:xfrm>
        </p:spPr>
        <p:txBody>
          <a:bodyPr>
            <a:noAutofit/>
          </a:bodyPr>
          <a:lstStyle/>
          <a:p>
            <a:pPr algn="l"/>
            <a:r>
              <a:rPr lang="nl-NL" sz="3200" b="1" dirty="0">
                <a:latin typeface="Century Gothic" panose="020B0502020202020204" pitchFamily="34" charset="0"/>
              </a:rPr>
              <a:t/>
            </a:r>
            <a:br>
              <a:rPr lang="nl-NL" sz="3200" b="1" dirty="0">
                <a:latin typeface="Century Gothic" panose="020B0502020202020204" pitchFamily="34" charset="0"/>
              </a:rPr>
            </a:br>
            <a:r>
              <a:rPr lang="nl-NL" sz="3200" b="1" dirty="0">
                <a:latin typeface="Century Gothic" panose="020B0502020202020204" pitchFamily="34" charset="0"/>
              </a:rPr>
              <a:t>Psychomotorische therapie internationaal</a:t>
            </a:r>
            <a:br>
              <a:rPr lang="nl-NL" sz="3200" b="1" dirty="0">
                <a:latin typeface="Century Gothic" panose="020B0502020202020204" pitchFamily="34" charset="0"/>
              </a:rPr>
            </a:br>
            <a:endParaRPr lang="nl-NL" sz="3200" b="1" dirty="0">
              <a:latin typeface="Century Gothic" panose="020B0502020202020204" pitchFamily="34" charset="0"/>
            </a:endParaRPr>
          </a:p>
        </p:txBody>
      </p:sp>
      <p:sp>
        <p:nvSpPr>
          <p:cNvPr id="3" name="Content Placeholder 2"/>
          <p:cNvSpPr>
            <a:spLocks noGrp="1"/>
          </p:cNvSpPr>
          <p:nvPr>
            <p:ph sz="half" idx="1"/>
          </p:nvPr>
        </p:nvSpPr>
        <p:spPr>
          <a:xfrm>
            <a:off x="539552" y="2060848"/>
            <a:ext cx="7560840" cy="5217443"/>
          </a:xfrm>
        </p:spPr>
        <p:txBody>
          <a:bodyPr>
            <a:normAutofit/>
          </a:bodyPr>
          <a:lstStyle/>
          <a:p>
            <a:pPr marL="0" indent="0">
              <a:buNone/>
            </a:pPr>
            <a:r>
              <a:rPr lang="nl-NL" dirty="0" err="1">
                <a:latin typeface="Century Gothic" panose="020B0502020202020204" pitchFamily="34" charset="0"/>
              </a:rPr>
              <a:t>Psychomotor</a:t>
            </a:r>
            <a:r>
              <a:rPr lang="nl-NL" dirty="0">
                <a:latin typeface="Century Gothic" panose="020B0502020202020204" pitchFamily="34" charset="0"/>
              </a:rPr>
              <a:t> </a:t>
            </a:r>
            <a:r>
              <a:rPr lang="nl-NL" dirty="0" err="1">
                <a:latin typeface="Century Gothic" panose="020B0502020202020204" pitchFamily="34" charset="0"/>
              </a:rPr>
              <a:t>therapy</a:t>
            </a:r>
            <a:endParaRPr lang="nl-NL" dirty="0">
              <a:latin typeface="Century Gothic" panose="020B0502020202020204" pitchFamily="34" charset="0"/>
            </a:endParaRPr>
          </a:p>
          <a:p>
            <a:pPr marL="0" indent="0">
              <a:buNone/>
            </a:pPr>
            <a:endParaRPr lang="nl-NL" dirty="0">
              <a:latin typeface="Century Gothic" panose="020B0502020202020204" pitchFamily="34" charset="0"/>
            </a:endParaRPr>
          </a:p>
          <a:p>
            <a:pPr marL="0" lvl="0" indent="0">
              <a:buNone/>
            </a:pPr>
            <a:endParaRPr lang="nl-NL" dirty="0">
              <a:latin typeface="Century Gothic" panose="020B0502020202020204" pitchFamily="34" charset="0"/>
            </a:endParaRPr>
          </a:p>
          <a:p>
            <a:pPr marL="0" indent="0">
              <a:buNone/>
            </a:pPr>
            <a:r>
              <a:rPr lang="nl-NL" dirty="0">
                <a:latin typeface="Century Gothic" panose="020B0502020202020204" pitchFamily="34" charset="0"/>
              </a:rPr>
              <a:t>Body </a:t>
            </a:r>
            <a:r>
              <a:rPr lang="nl-NL" dirty="0" err="1">
                <a:latin typeface="Century Gothic" panose="020B0502020202020204" pitchFamily="34" charset="0"/>
              </a:rPr>
              <a:t>orientated</a:t>
            </a:r>
            <a:r>
              <a:rPr lang="nl-NL" dirty="0">
                <a:latin typeface="Century Gothic" panose="020B0502020202020204" pitchFamily="34" charset="0"/>
              </a:rPr>
              <a:t> </a:t>
            </a:r>
            <a:r>
              <a:rPr lang="nl-NL" dirty="0" err="1">
                <a:latin typeface="Century Gothic" panose="020B0502020202020204" pitchFamily="34" charset="0"/>
              </a:rPr>
              <a:t>psychotherapy</a:t>
            </a:r>
            <a:endParaRPr lang="nl-NL" dirty="0">
              <a:latin typeface="Century Gothic" panose="020B0502020202020204" pitchFamily="34" charset="0"/>
            </a:endParaRPr>
          </a:p>
          <a:p>
            <a:pPr marL="0" indent="0">
              <a:buNone/>
            </a:pPr>
            <a:endParaRPr lang="nl-NL" dirty="0"/>
          </a:p>
          <a:p>
            <a:pPr marL="0" indent="0">
              <a:buNone/>
            </a:pPr>
            <a:endParaRPr lang="nl-NL" dirty="0"/>
          </a:p>
          <a:p>
            <a:pPr marL="0" lvl="0" indent="0">
              <a:buNone/>
            </a:pPr>
            <a:endParaRPr lang="nl-NL" dirty="0"/>
          </a:p>
        </p:txBody>
      </p:sp>
    </p:spTree>
    <p:extLst>
      <p:ext uri="{BB962C8B-B14F-4D97-AF65-F5344CB8AC3E}">
        <p14:creationId xmlns:p14="http://schemas.microsoft.com/office/powerpoint/2010/main" val="13988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half" idx="1"/>
          </p:nvPr>
        </p:nvSpPr>
        <p:spPr/>
        <p:txBody>
          <a:bodyPr/>
          <a:lstStyle/>
          <a:p>
            <a:endParaRPr lang="nl-NL" dirty="0"/>
          </a:p>
        </p:txBody>
      </p:sp>
      <p:sp>
        <p:nvSpPr>
          <p:cNvPr id="4" name="Tijdelijke aanduiding voor inhoud 3"/>
          <p:cNvSpPr>
            <a:spLocks noGrp="1"/>
          </p:cNvSpPr>
          <p:nvPr>
            <p:ph sz="half" idx="2"/>
          </p:nvPr>
        </p:nvSpPr>
        <p:spPr/>
        <p:txBody>
          <a:bodyPr/>
          <a:lstStyle/>
          <a:p>
            <a:endParaRPr lang="nl-N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3350"/>
            <a:ext cx="912495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183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1560" y="980728"/>
            <a:ext cx="8280920" cy="1754326"/>
          </a:xfrm>
          <a:prstGeom prst="rect">
            <a:avLst/>
          </a:prstGeom>
          <a:noFill/>
        </p:spPr>
        <p:txBody>
          <a:bodyPr wrap="square" rtlCol="0">
            <a:spAutoFit/>
          </a:bodyPr>
          <a:lstStyle/>
          <a:p>
            <a:r>
              <a:rPr lang="nl-NL" sz="3600" dirty="0">
                <a:latin typeface="Century Gothic" panose="020B0502020202020204" pitchFamily="34" charset="0"/>
              </a:rPr>
              <a:t>Ouderen, schematherapie en PMT</a:t>
            </a:r>
          </a:p>
          <a:p>
            <a:endParaRPr lang="nl-NL" dirty="0"/>
          </a:p>
          <a:p>
            <a:endParaRPr lang="nl-NL" dirty="0"/>
          </a:p>
          <a:p>
            <a:endParaRPr lang="nl-NL" dirty="0"/>
          </a:p>
          <a:p>
            <a:endParaRPr lang="nl-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772816"/>
            <a:ext cx="399097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6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68862" y="1328970"/>
            <a:ext cx="8640960" cy="584775"/>
          </a:xfrm>
          <a:prstGeom prst="rect">
            <a:avLst/>
          </a:prstGeom>
          <a:noFill/>
        </p:spPr>
        <p:txBody>
          <a:bodyPr wrap="square" rtlCol="0">
            <a:spAutoFit/>
          </a:bodyPr>
          <a:lstStyle/>
          <a:p>
            <a:pPr algn="ctr"/>
            <a:r>
              <a:rPr lang="nl-NL" sz="3200" dirty="0">
                <a:latin typeface="Century Gothic" panose="020B0502020202020204" pitchFamily="34" charset="0"/>
              </a:rPr>
              <a:t>Ouderen en psychomotorische therapie</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2492896"/>
            <a:ext cx="4123116" cy="2743746"/>
          </a:xfrm>
          <a:prstGeom prst="rect">
            <a:avLst/>
          </a:prstGeom>
        </p:spPr>
      </p:pic>
    </p:spTree>
    <p:extLst>
      <p:ext uri="{BB962C8B-B14F-4D97-AF65-F5344CB8AC3E}">
        <p14:creationId xmlns:p14="http://schemas.microsoft.com/office/powerpoint/2010/main" val="3479466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980728"/>
            <a:ext cx="8280920" cy="1200329"/>
          </a:xfrm>
          <a:prstGeom prst="rect">
            <a:avLst/>
          </a:prstGeom>
          <a:noFill/>
        </p:spPr>
        <p:txBody>
          <a:bodyPr wrap="square" rtlCol="0">
            <a:spAutoFit/>
          </a:bodyPr>
          <a:lstStyle/>
          <a:p>
            <a:r>
              <a:rPr lang="nl-NL" sz="3600" dirty="0">
                <a:latin typeface="Century Gothic" panose="020B0502020202020204" pitchFamily="34" charset="0"/>
              </a:rPr>
              <a:t>Blije kind modus</a:t>
            </a:r>
          </a:p>
          <a:p>
            <a:endParaRPr lang="nl-NL" sz="3600" dirty="0">
              <a:latin typeface="Century Gothic" panose="020B0502020202020204" pitchFamily="34" charset="0"/>
            </a:endParaRPr>
          </a:p>
        </p:txBody>
      </p:sp>
    </p:spTree>
    <p:extLst>
      <p:ext uri="{BB962C8B-B14F-4D97-AF65-F5344CB8AC3E}">
        <p14:creationId xmlns:p14="http://schemas.microsoft.com/office/powerpoint/2010/main" val="25029463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980728"/>
            <a:ext cx="8280920" cy="2862322"/>
          </a:xfrm>
          <a:prstGeom prst="rect">
            <a:avLst/>
          </a:prstGeom>
          <a:noFill/>
        </p:spPr>
        <p:txBody>
          <a:bodyPr wrap="square" rtlCol="0">
            <a:spAutoFit/>
          </a:bodyPr>
          <a:lstStyle/>
          <a:p>
            <a:r>
              <a:rPr lang="nl-NL" sz="3600" dirty="0">
                <a:latin typeface="Century Gothic" panose="020B0502020202020204" pitchFamily="34" charset="0"/>
              </a:rPr>
              <a:t>Blije kind modus</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Experimenteren ligt voor de hand (gezonde volwassene)</a:t>
            </a:r>
          </a:p>
          <a:p>
            <a:pPr marL="285750" indent="-285750">
              <a:buFont typeface="Arial" panose="020B0604020202020204" pitchFamily="34" charset="0"/>
              <a:buChar char="•"/>
            </a:pPr>
            <a:endParaRPr lang="nl-NL" sz="3600" dirty="0">
              <a:latin typeface="Century Gothic" panose="020B0502020202020204" pitchFamily="34" charset="0"/>
            </a:endParaRPr>
          </a:p>
        </p:txBody>
      </p:sp>
    </p:spTree>
    <p:extLst>
      <p:ext uri="{BB962C8B-B14F-4D97-AF65-F5344CB8AC3E}">
        <p14:creationId xmlns:p14="http://schemas.microsoft.com/office/powerpoint/2010/main" val="345247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EE2B860-188C-42AC-8887-945A9D2E01D2}"/>
              </a:ext>
            </a:extLst>
          </p:cNvPr>
          <p:cNvSpPr>
            <a:spLocks noGrp="1"/>
          </p:cNvSpPr>
          <p:nvPr>
            <p:ph type="title"/>
          </p:nvPr>
        </p:nvSpPr>
        <p:spPr>
          <a:xfrm>
            <a:off x="179512" y="274638"/>
            <a:ext cx="8856984" cy="1143000"/>
          </a:xfrm>
        </p:spPr>
        <p:txBody>
          <a:bodyPr>
            <a:normAutofit fontScale="90000"/>
          </a:bodyPr>
          <a:lstStyle/>
          <a:p>
            <a:r>
              <a:rPr lang="en-US" dirty="0">
                <a:latin typeface="Century Gothic" panose="020B0502020202020204" pitchFamily="34" charset="0"/>
              </a:rPr>
              <a:t>‘De typische </a:t>
            </a:r>
            <a:r>
              <a:rPr lang="en-US" dirty="0" err="1">
                <a:latin typeface="Century Gothic" panose="020B0502020202020204" pitchFamily="34" charset="0"/>
              </a:rPr>
              <a:t>oudere</a:t>
            </a:r>
            <a:r>
              <a:rPr lang="en-US" dirty="0">
                <a:latin typeface="Century Gothic" panose="020B0502020202020204" pitchFamily="34" charset="0"/>
              </a:rPr>
              <a:t> </a:t>
            </a:r>
            <a:r>
              <a:rPr lang="en-US" dirty="0" err="1">
                <a:latin typeface="Century Gothic" panose="020B0502020202020204" pitchFamily="34" charset="0"/>
              </a:rPr>
              <a:t>bestaat</a:t>
            </a:r>
            <a:r>
              <a:rPr lang="en-US" dirty="0">
                <a:latin typeface="Century Gothic" panose="020B0502020202020204" pitchFamily="34" charset="0"/>
              </a:rPr>
              <a:t> </a:t>
            </a:r>
            <a:r>
              <a:rPr lang="en-US" dirty="0" err="1">
                <a:latin typeface="Century Gothic" panose="020B0502020202020204" pitchFamily="34" charset="0"/>
              </a:rPr>
              <a:t>niet</a:t>
            </a:r>
            <a:r>
              <a:rPr lang="en-US" dirty="0">
                <a:latin typeface="Century Gothic" panose="020B0502020202020204" pitchFamily="34" charset="0"/>
              </a:rPr>
              <a:t>’</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A197F01E-79EE-4A8B-B2D1-333B6D6EB86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xmlns="" id="{CF10373B-F9FB-4030-BD11-18A61DF44D36}"/>
              </a:ext>
            </a:extLst>
          </p:cNvPr>
          <p:cNvPicPr>
            <a:picLocks noChangeAspect="1"/>
          </p:cNvPicPr>
          <p:nvPr/>
        </p:nvPicPr>
        <p:blipFill>
          <a:blip r:embed="rId2"/>
          <a:stretch>
            <a:fillRect/>
          </a:stretch>
        </p:blipFill>
        <p:spPr>
          <a:xfrm>
            <a:off x="0" y="1772816"/>
            <a:ext cx="9144000" cy="5315712"/>
          </a:xfrm>
          <a:prstGeom prst="rect">
            <a:avLst/>
          </a:prstGeom>
        </p:spPr>
      </p:pic>
    </p:spTree>
    <p:extLst>
      <p:ext uri="{BB962C8B-B14F-4D97-AF65-F5344CB8AC3E}">
        <p14:creationId xmlns:p14="http://schemas.microsoft.com/office/powerpoint/2010/main" val="212358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980728"/>
            <a:ext cx="8280920" cy="3970318"/>
          </a:xfrm>
          <a:prstGeom prst="rect">
            <a:avLst/>
          </a:prstGeom>
          <a:noFill/>
        </p:spPr>
        <p:txBody>
          <a:bodyPr wrap="square" rtlCol="0">
            <a:spAutoFit/>
          </a:bodyPr>
          <a:lstStyle/>
          <a:p>
            <a:r>
              <a:rPr lang="nl-NL" sz="3600" dirty="0">
                <a:latin typeface="Century Gothic" panose="020B0502020202020204" pitchFamily="34" charset="0"/>
              </a:rPr>
              <a:t>Blije kind modus</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Experimenteren ligt voor de hand (gezonde volwassene)</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Ervaringsgericht is uit het hoofd</a:t>
            </a:r>
          </a:p>
          <a:p>
            <a:pPr marL="285750" indent="-285750">
              <a:buFont typeface="Arial" panose="020B0604020202020204" pitchFamily="34" charset="0"/>
              <a:buChar char="•"/>
            </a:pPr>
            <a:endParaRPr lang="nl-NL" sz="3600" dirty="0">
              <a:latin typeface="Century Gothic" panose="020B0502020202020204" pitchFamily="34" charset="0"/>
            </a:endParaRPr>
          </a:p>
        </p:txBody>
      </p:sp>
    </p:spTree>
    <p:extLst>
      <p:ext uri="{BB962C8B-B14F-4D97-AF65-F5344CB8AC3E}">
        <p14:creationId xmlns:p14="http://schemas.microsoft.com/office/powerpoint/2010/main" val="1276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980728"/>
            <a:ext cx="8280920" cy="5078313"/>
          </a:xfrm>
          <a:prstGeom prst="rect">
            <a:avLst/>
          </a:prstGeom>
          <a:noFill/>
        </p:spPr>
        <p:txBody>
          <a:bodyPr wrap="square" rtlCol="0">
            <a:spAutoFit/>
          </a:bodyPr>
          <a:lstStyle/>
          <a:p>
            <a:r>
              <a:rPr lang="nl-NL" sz="3600" dirty="0">
                <a:latin typeface="Century Gothic" panose="020B0502020202020204" pitchFamily="34" charset="0"/>
              </a:rPr>
              <a:t>Blije kind modus</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Experimenteren ligt voor de hand (gezonde volwassene)</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Ervaringsgericht is uit het hoofd</a:t>
            </a:r>
          </a:p>
          <a:p>
            <a:pPr marL="285750" indent="-285750">
              <a:buFont typeface="Arial" panose="020B0604020202020204" pitchFamily="34" charset="0"/>
              <a:buChar char="•"/>
            </a:pPr>
            <a:endParaRPr lang="nl-NL" sz="3600" dirty="0">
              <a:latin typeface="Century Gothic" panose="020B0502020202020204" pitchFamily="34" charset="0"/>
            </a:endParaRPr>
          </a:p>
          <a:p>
            <a:r>
              <a:rPr lang="nl-NL" sz="3600" dirty="0">
                <a:latin typeface="Century Gothic" panose="020B0502020202020204" pitchFamily="34" charset="0"/>
              </a:rPr>
              <a:t>Pure automatische reacties laten het disfunctionele gedrag goed zien</a:t>
            </a:r>
          </a:p>
        </p:txBody>
      </p:sp>
    </p:spTree>
    <p:extLst>
      <p:ext uri="{BB962C8B-B14F-4D97-AF65-F5344CB8AC3E}">
        <p14:creationId xmlns:p14="http://schemas.microsoft.com/office/powerpoint/2010/main" val="3543084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84FB51F-DAEA-43E1-93EF-FCB1D19C4BA3}"/>
              </a:ext>
            </a:extLst>
          </p:cNvPr>
          <p:cNvSpPr>
            <a:spLocks noGrp="1"/>
          </p:cNvSpPr>
          <p:nvPr>
            <p:ph type="title"/>
          </p:nvPr>
        </p:nvSpPr>
        <p:spPr/>
        <p:txBody>
          <a:bodyPr/>
          <a:lstStyle/>
          <a:p>
            <a:r>
              <a:rPr lang="en-US" dirty="0">
                <a:latin typeface="Century Gothic" panose="020B0502020202020204" pitchFamily="34" charset="0"/>
              </a:rPr>
              <a:t>Attitudes en </a:t>
            </a:r>
            <a:r>
              <a:rPr lang="en-US" dirty="0" err="1">
                <a:latin typeface="Century Gothic" panose="020B0502020202020204" pitchFamily="34" charset="0"/>
              </a:rPr>
              <a:t>domeinen</a:t>
            </a:r>
            <a:endParaRPr lang="nl-NL" dirty="0">
              <a:latin typeface="Century Gothic" panose="020B0502020202020204" pitchFamily="34" charset="0"/>
            </a:endParaRPr>
          </a:p>
        </p:txBody>
      </p:sp>
      <p:pic>
        <p:nvPicPr>
          <p:cNvPr id="5" name="Afbeelding 4">
            <a:extLst>
              <a:ext uri="{FF2B5EF4-FFF2-40B4-BE49-F238E27FC236}">
                <a16:creationId xmlns:a16="http://schemas.microsoft.com/office/drawing/2014/main" xmlns="" id="{126AFBC6-8F17-4B44-98A3-3E430D60F864}"/>
              </a:ext>
            </a:extLst>
          </p:cNvPr>
          <p:cNvPicPr>
            <a:picLocks noChangeAspect="1"/>
          </p:cNvPicPr>
          <p:nvPr/>
        </p:nvPicPr>
        <p:blipFill>
          <a:blip r:embed="rId3"/>
          <a:stretch>
            <a:fillRect/>
          </a:stretch>
        </p:blipFill>
        <p:spPr>
          <a:xfrm>
            <a:off x="175689" y="1700808"/>
            <a:ext cx="8792622" cy="4174397"/>
          </a:xfrm>
          <a:prstGeom prst="rect">
            <a:avLst/>
          </a:prstGeom>
        </p:spPr>
      </p:pic>
    </p:spTree>
    <p:extLst>
      <p:ext uri="{BB962C8B-B14F-4D97-AF65-F5344CB8AC3E}">
        <p14:creationId xmlns:p14="http://schemas.microsoft.com/office/powerpoint/2010/main" val="3714335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oomdiagram: Proces 1"/>
          <p:cNvSpPr/>
          <p:nvPr/>
        </p:nvSpPr>
        <p:spPr>
          <a:xfrm>
            <a:off x="107504" y="1466899"/>
            <a:ext cx="2462584" cy="11826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err="1">
                <a:latin typeface="Century Gothic" panose="020B0502020202020204" pitchFamily="34" charset="0"/>
              </a:rPr>
              <a:t>arousal</a:t>
            </a:r>
            <a:endParaRPr lang="nl-NL" sz="4000" dirty="0">
              <a:latin typeface="Century Gothic" panose="020B0502020202020204" pitchFamily="34" charset="0"/>
            </a:endParaRPr>
          </a:p>
        </p:txBody>
      </p:sp>
      <p:sp>
        <p:nvSpPr>
          <p:cNvPr id="3" name="Stroomdiagram: Proces 2"/>
          <p:cNvSpPr/>
          <p:nvPr/>
        </p:nvSpPr>
        <p:spPr>
          <a:xfrm>
            <a:off x="3352800" y="1844824"/>
            <a:ext cx="193928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entury Gothic" panose="020B0502020202020204" pitchFamily="34" charset="0"/>
              </a:rPr>
              <a:t>emoties</a:t>
            </a:r>
          </a:p>
        </p:txBody>
      </p:sp>
      <p:sp>
        <p:nvSpPr>
          <p:cNvPr id="4" name="Stroomdiagram: Proces 3"/>
          <p:cNvSpPr/>
          <p:nvPr/>
        </p:nvSpPr>
        <p:spPr>
          <a:xfrm>
            <a:off x="3347864" y="1017373"/>
            <a:ext cx="194421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entury Gothic" panose="020B0502020202020204" pitchFamily="34" charset="0"/>
              </a:rPr>
              <a:t>gedachten</a:t>
            </a:r>
          </a:p>
        </p:txBody>
      </p:sp>
      <p:sp>
        <p:nvSpPr>
          <p:cNvPr id="5" name="Stroomdiagram: Proces 4"/>
          <p:cNvSpPr/>
          <p:nvPr/>
        </p:nvSpPr>
        <p:spPr>
          <a:xfrm>
            <a:off x="3347864" y="2708920"/>
            <a:ext cx="1944216"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entury Gothic" panose="020B0502020202020204" pitchFamily="34" charset="0"/>
              </a:rPr>
              <a:t>Ervaringen </a:t>
            </a:r>
          </a:p>
          <a:p>
            <a:pPr algn="ctr"/>
            <a:r>
              <a:rPr lang="nl-NL" sz="1000" dirty="0"/>
              <a:t>Uit het verleden</a:t>
            </a:r>
          </a:p>
        </p:txBody>
      </p:sp>
      <p:sp>
        <p:nvSpPr>
          <p:cNvPr id="6" name="Stroomdiagram: Proces 5"/>
          <p:cNvSpPr/>
          <p:nvPr/>
        </p:nvSpPr>
        <p:spPr>
          <a:xfrm>
            <a:off x="6228184" y="1458043"/>
            <a:ext cx="2808312" cy="120032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entury Gothic" panose="020B0502020202020204" pitchFamily="34" charset="0"/>
              </a:rPr>
              <a:t>handeling</a:t>
            </a:r>
          </a:p>
        </p:txBody>
      </p:sp>
      <p:cxnSp>
        <p:nvCxnSpPr>
          <p:cNvPr id="8" name="Rechte verbindingslijn met pijl 7"/>
          <p:cNvCxnSpPr>
            <a:cxnSpLocks/>
            <a:stCxn id="2" idx="3"/>
          </p:cNvCxnSpPr>
          <p:nvPr/>
        </p:nvCxnSpPr>
        <p:spPr>
          <a:xfrm flipV="1">
            <a:off x="2570088" y="1132427"/>
            <a:ext cx="762444" cy="9257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2714104" y="2168860"/>
            <a:ext cx="633760" cy="17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a:cxnSpLocks/>
            <a:stCxn id="2" idx="3"/>
            <a:endCxn id="5" idx="1"/>
          </p:cNvCxnSpPr>
          <p:nvPr/>
        </p:nvCxnSpPr>
        <p:spPr>
          <a:xfrm>
            <a:off x="2570088" y="2058208"/>
            <a:ext cx="777776" cy="957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a:cxnSpLocks/>
          </p:cNvCxnSpPr>
          <p:nvPr/>
        </p:nvCxnSpPr>
        <p:spPr>
          <a:xfrm>
            <a:off x="5276748" y="1260785"/>
            <a:ext cx="936104" cy="734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cxnSpLocks/>
            <a:stCxn id="3" idx="3"/>
          </p:cNvCxnSpPr>
          <p:nvPr/>
        </p:nvCxnSpPr>
        <p:spPr>
          <a:xfrm>
            <a:off x="5292080" y="2151148"/>
            <a:ext cx="936104" cy="26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cxnSpLocks/>
            <a:stCxn id="5" idx="3"/>
          </p:cNvCxnSpPr>
          <p:nvPr/>
        </p:nvCxnSpPr>
        <p:spPr>
          <a:xfrm flipV="1">
            <a:off x="5292080" y="2363842"/>
            <a:ext cx="905440" cy="65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kstvak 20"/>
          <p:cNvSpPr txBox="1"/>
          <p:nvPr/>
        </p:nvSpPr>
        <p:spPr>
          <a:xfrm>
            <a:off x="168936" y="4581007"/>
            <a:ext cx="9073008" cy="1200329"/>
          </a:xfrm>
          <a:prstGeom prst="rect">
            <a:avLst/>
          </a:prstGeom>
          <a:noFill/>
        </p:spPr>
        <p:txBody>
          <a:bodyPr wrap="square" rtlCol="0">
            <a:spAutoFit/>
          </a:bodyPr>
          <a:lstStyle/>
          <a:p>
            <a:r>
              <a:rPr lang="nl-NL" sz="2400" dirty="0">
                <a:latin typeface="Century Gothic" panose="020B0502020202020204" pitchFamily="34" charset="0"/>
              </a:rPr>
              <a:t>MAIA</a:t>
            </a:r>
          </a:p>
          <a:p>
            <a:endParaRPr lang="nl-NL" sz="2400" dirty="0">
              <a:latin typeface="Century Gothic" panose="020B0502020202020204" pitchFamily="34" charset="0"/>
            </a:endParaRPr>
          </a:p>
          <a:p>
            <a:r>
              <a:rPr lang="nl-NL" sz="2400" dirty="0" err="1">
                <a:latin typeface="Century Gothic" panose="020B0502020202020204" pitchFamily="34" charset="0"/>
              </a:rPr>
              <a:t>Multidimentional</a:t>
            </a:r>
            <a:r>
              <a:rPr lang="nl-NL" sz="2400" dirty="0">
                <a:latin typeface="Century Gothic" panose="020B0502020202020204" pitchFamily="34" charset="0"/>
              </a:rPr>
              <a:t> assessment of </a:t>
            </a:r>
            <a:r>
              <a:rPr lang="nl-NL" sz="2400" dirty="0" err="1">
                <a:latin typeface="Century Gothic" panose="020B0502020202020204" pitchFamily="34" charset="0"/>
              </a:rPr>
              <a:t>interoceptive</a:t>
            </a:r>
            <a:r>
              <a:rPr lang="nl-NL" sz="2400" dirty="0">
                <a:latin typeface="Century Gothic" panose="020B0502020202020204" pitchFamily="34" charset="0"/>
              </a:rPr>
              <a:t> awareness</a:t>
            </a:r>
          </a:p>
        </p:txBody>
      </p:sp>
    </p:spTree>
    <p:extLst>
      <p:ext uri="{BB962C8B-B14F-4D97-AF65-F5344CB8AC3E}">
        <p14:creationId xmlns:p14="http://schemas.microsoft.com/office/powerpoint/2010/main" val="408589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xmlns="" id="{E20B0415-789C-4CD9-B722-1005CDAE4E69}"/>
              </a:ext>
            </a:extLst>
          </p:cNvPr>
          <p:cNvPicPr>
            <a:picLocks noChangeAspect="1"/>
          </p:cNvPicPr>
          <p:nvPr/>
        </p:nvPicPr>
        <p:blipFill>
          <a:blip r:embed="rId2"/>
          <a:stretch>
            <a:fillRect/>
          </a:stretch>
        </p:blipFill>
        <p:spPr>
          <a:xfrm>
            <a:off x="0" y="162715"/>
            <a:ext cx="9144000" cy="6532569"/>
          </a:xfrm>
          <a:prstGeom prst="rect">
            <a:avLst/>
          </a:prstGeom>
        </p:spPr>
      </p:pic>
    </p:spTree>
    <p:extLst>
      <p:ext uri="{BB962C8B-B14F-4D97-AF65-F5344CB8AC3E}">
        <p14:creationId xmlns:p14="http://schemas.microsoft.com/office/powerpoint/2010/main" val="4137302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B49AC3E4-EE96-4602-808C-FD7DB1CB703C}"/>
              </a:ext>
            </a:extLst>
          </p:cNvPr>
          <p:cNvPicPr>
            <a:picLocks noChangeAspect="1"/>
          </p:cNvPicPr>
          <p:nvPr/>
        </p:nvPicPr>
        <p:blipFill>
          <a:blip r:embed="rId2"/>
          <a:stretch>
            <a:fillRect/>
          </a:stretch>
        </p:blipFill>
        <p:spPr>
          <a:xfrm rot="4069279">
            <a:off x="1416241" y="-632924"/>
            <a:ext cx="6311518" cy="7864015"/>
          </a:xfrm>
          <a:prstGeom prst="rect">
            <a:avLst/>
          </a:prstGeom>
        </p:spPr>
      </p:pic>
    </p:spTree>
    <p:extLst>
      <p:ext uri="{BB962C8B-B14F-4D97-AF65-F5344CB8AC3E}">
        <p14:creationId xmlns:p14="http://schemas.microsoft.com/office/powerpoint/2010/main" val="1839503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xmlns="" id="{4FAD8775-4A4A-41E1-BC97-5F5E1BC5546C}"/>
              </a:ext>
            </a:extLst>
          </p:cNvPr>
          <p:cNvPicPr>
            <a:picLocks noChangeAspect="1"/>
          </p:cNvPicPr>
          <p:nvPr/>
        </p:nvPicPr>
        <p:blipFill>
          <a:blip r:embed="rId2"/>
          <a:stretch>
            <a:fillRect/>
          </a:stretch>
        </p:blipFill>
        <p:spPr>
          <a:xfrm>
            <a:off x="2339752" y="2636912"/>
            <a:ext cx="4718713" cy="3273836"/>
          </a:xfrm>
          <a:prstGeom prst="rect">
            <a:avLst/>
          </a:prstGeom>
        </p:spPr>
      </p:pic>
    </p:spTree>
    <p:extLst>
      <p:ext uri="{BB962C8B-B14F-4D97-AF65-F5344CB8AC3E}">
        <p14:creationId xmlns:p14="http://schemas.microsoft.com/office/powerpoint/2010/main" val="3044848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oofdingang UMCG in het donker">
            <a:extLst>
              <a:ext uri="{FF2B5EF4-FFF2-40B4-BE49-F238E27FC236}">
                <a16:creationId xmlns:a16="http://schemas.microsoft.com/office/drawing/2014/main" xmlns="" id="{EF2639E7-0127-4748-BE21-03ADB853B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91440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xmlns="" id="{38648D88-63F8-4233-ACCE-172A1C036B75}"/>
              </a:ext>
            </a:extLst>
          </p:cNvPr>
          <p:cNvSpPr/>
          <p:nvPr/>
        </p:nvSpPr>
        <p:spPr>
          <a:xfrm>
            <a:off x="467544" y="1628800"/>
            <a:ext cx="8424936" cy="369332"/>
          </a:xfrm>
          <a:prstGeom prst="rect">
            <a:avLst/>
          </a:prstGeom>
        </p:spPr>
        <p:txBody>
          <a:bodyPr wrap="square">
            <a:spAutoFit/>
          </a:bodyPr>
          <a:lstStyle/>
          <a:p>
            <a:r>
              <a:rPr lang="en-US" altLang="nl-NL" dirty="0">
                <a:latin typeface="Century Gothic" panose="020B0502020202020204" pitchFamily="34" charset="0"/>
                <a:hlinkClick r:id="rId3"/>
              </a:rPr>
              <a:t>S.d.m.van.dijk@umcg.nl</a:t>
            </a:r>
            <a:r>
              <a:rPr lang="en-US" altLang="nl-NL" dirty="0">
                <a:latin typeface="Century Gothic" panose="020B0502020202020204" pitchFamily="34" charset="0"/>
              </a:rPr>
              <a:t> &amp; </a:t>
            </a:r>
            <a:r>
              <a:rPr lang="en-US" altLang="nl-NL" dirty="0">
                <a:latin typeface="Century Gothic" panose="020B0502020202020204" pitchFamily="34" charset="0"/>
                <a:hlinkClick r:id="rId4"/>
              </a:rPr>
              <a:t>R.bouman@umcg.nl</a:t>
            </a:r>
            <a:r>
              <a:rPr lang="en-US" altLang="nl-NL" dirty="0">
                <a:latin typeface="Century Gothic" panose="020B0502020202020204" pitchFamily="34" charset="0"/>
              </a:rPr>
              <a:t> &amp; M.S.Veenstra@umcg.nl </a:t>
            </a:r>
            <a:endParaRPr lang="nl-NL" altLang="nl-NL" dirty="0">
              <a:latin typeface="Century Gothic" panose="020B0502020202020204" pitchFamily="34" charset="0"/>
            </a:endParaRPr>
          </a:p>
        </p:txBody>
      </p:sp>
    </p:spTree>
    <p:extLst>
      <p:ext uri="{BB962C8B-B14F-4D97-AF65-F5344CB8AC3E}">
        <p14:creationId xmlns:p14="http://schemas.microsoft.com/office/powerpoint/2010/main" val="186834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CD4B48-9036-4BD9-B2D8-7D69C58AD262}"/>
              </a:ext>
            </a:extLst>
          </p:cNvPr>
          <p:cNvSpPr>
            <a:spLocks noGrp="1"/>
          </p:cNvSpPr>
          <p:nvPr>
            <p:ph type="title"/>
          </p:nvPr>
        </p:nvSpPr>
        <p:spPr/>
        <p:txBody>
          <a:bodyPr/>
          <a:lstStyle/>
          <a:p>
            <a:r>
              <a:rPr lang="en-US" dirty="0" err="1">
                <a:latin typeface="Century Gothic" panose="020B0502020202020204" pitchFamily="34" charset="0"/>
              </a:rPr>
              <a:t>Nieuwe</a:t>
            </a:r>
            <a:r>
              <a:rPr lang="en-US" dirty="0">
                <a:latin typeface="Century Gothic" panose="020B0502020202020204" pitchFamily="34" charset="0"/>
              </a:rPr>
              <a:t> </a:t>
            </a:r>
            <a:r>
              <a:rPr lang="en-US" dirty="0" err="1">
                <a:latin typeface="Century Gothic" panose="020B0502020202020204" pitchFamily="34" charset="0"/>
              </a:rPr>
              <a:t>generatie</a:t>
            </a:r>
            <a:r>
              <a:rPr lang="en-US" dirty="0">
                <a:latin typeface="Century Gothic" panose="020B0502020202020204" pitchFamily="34" charset="0"/>
              </a:rPr>
              <a:t> </a:t>
            </a:r>
            <a:r>
              <a:rPr lang="en-US" dirty="0" err="1">
                <a:latin typeface="Century Gothic" panose="020B0502020202020204" pitchFamily="34" charset="0"/>
              </a:rPr>
              <a:t>ouderen</a:t>
            </a:r>
            <a:endParaRPr lang="nl-NL" dirty="0">
              <a:latin typeface="Century Gothic" panose="020B0502020202020204" pitchFamily="34" charset="0"/>
            </a:endParaRPr>
          </a:p>
        </p:txBody>
      </p:sp>
      <p:pic>
        <p:nvPicPr>
          <p:cNvPr id="6" name="Afbeelding 5">
            <a:extLst>
              <a:ext uri="{FF2B5EF4-FFF2-40B4-BE49-F238E27FC236}">
                <a16:creationId xmlns:a16="http://schemas.microsoft.com/office/drawing/2014/main" xmlns="" id="{9965F6FF-29CF-4243-AC0D-856DFBAEAF03}"/>
              </a:ext>
            </a:extLst>
          </p:cNvPr>
          <p:cNvPicPr>
            <a:picLocks noChangeAspect="1"/>
          </p:cNvPicPr>
          <p:nvPr/>
        </p:nvPicPr>
        <p:blipFill>
          <a:blip r:embed="rId2"/>
          <a:stretch>
            <a:fillRect/>
          </a:stretch>
        </p:blipFill>
        <p:spPr>
          <a:xfrm>
            <a:off x="237368" y="2060848"/>
            <a:ext cx="8669263" cy="3993226"/>
          </a:xfrm>
          <a:prstGeom prst="rect">
            <a:avLst/>
          </a:prstGeom>
        </p:spPr>
      </p:pic>
    </p:spTree>
    <p:extLst>
      <p:ext uri="{BB962C8B-B14F-4D97-AF65-F5344CB8AC3E}">
        <p14:creationId xmlns:p14="http://schemas.microsoft.com/office/powerpoint/2010/main" val="252620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CD4B48-9036-4BD9-B2D8-7D69C58AD262}"/>
              </a:ext>
            </a:extLst>
          </p:cNvPr>
          <p:cNvSpPr>
            <a:spLocks noGrp="1"/>
          </p:cNvSpPr>
          <p:nvPr>
            <p:ph type="title"/>
          </p:nvPr>
        </p:nvSpPr>
        <p:spPr/>
        <p:txBody>
          <a:bodyPr/>
          <a:lstStyle/>
          <a:p>
            <a:r>
              <a:rPr lang="en-US" dirty="0" err="1">
                <a:latin typeface="Century Gothic" panose="020B0502020202020204" pitchFamily="34" charset="0"/>
              </a:rPr>
              <a:t>Nieuwe</a:t>
            </a:r>
            <a:r>
              <a:rPr lang="en-US" dirty="0">
                <a:latin typeface="Century Gothic" panose="020B0502020202020204" pitchFamily="34" charset="0"/>
              </a:rPr>
              <a:t> </a:t>
            </a:r>
            <a:r>
              <a:rPr lang="en-US" dirty="0" err="1">
                <a:latin typeface="Century Gothic" panose="020B0502020202020204" pitchFamily="34" charset="0"/>
              </a:rPr>
              <a:t>generatie</a:t>
            </a:r>
            <a:r>
              <a:rPr lang="en-US" dirty="0">
                <a:latin typeface="Century Gothic" panose="020B0502020202020204" pitchFamily="34" charset="0"/>
              </a:rPr>
              <a:t> </a:t>
            </a:r>
            <a:r>
              <a:rPr lang="en-US" dirty="0" err="1">
                <a:latin typeface="Century Gothic" panose="020B0502020202020204" pitchFamily="34" charset="0"/>
              </a:rPr>
              <a:t>ouderen</a:t>
            </a:r>
            <a:endParaRPr lang="nl-NL" dirty="0">
              <a:latin typeface="Century Gothic" panose="020B0502020202020204" pitchFamily="34" charset="0"/>
            </a:endParaRPr>
          </a:p>
        </p:txBody>
      </p:sp>
      <p:sp>
        <p:nvSpPr>
          <p:cNvPr id="3" name="Tijdelijke aanduiding voor inhoud 2">
            <a:extLst>
              <a:ext uri="{FF2B5EF4-FFF2-40B4-BE49-F238E27FC236}">
                <a16:creationId xmlns:a16="http://schemas.microsoft.com/office/drawing/2014/main" xmlns="" id="{738A105C-3E8F-46A2-B864-0850BB3D4A77}"/>
              </a:ext>
            </a:extLst>
          </p:cNvPr>
          <p:cNvSpPr>
            <a:spLocks noGrp="1"/>
          </p:cNvSpPr>
          <p:nvPr>
            <p:ph idx="1"/>
          </p:nvPr>
        </p:nvSpPr>
        <p:spPr>
          <a:xfrm>
            <a:off x="457200" y="2049551"/>
            <a:ext cx="8229600" cy="4525963"/>
          </a:xfrm>
        </p:spPr>
        <p:txBody>
          <a:bodyPr/>
          <a:lstStyle/>
          <a:p>
            <a:r>
              <a:rPr lang="en-US" dirty="0" err="1">
                <a:latin typeface="Century Gothic" panose="020B0502020202020204" pitchFamily="34" charset="0"/>
              </a:rPr>
              <a:t>Hoger</a:t>
            </a:r>
            <a:r>
              <a:rPr lang="en-US" dirty="0">
                <a:latin typeface="Century Gothic" panose="020B0502020202020204" pitchFamily="34" charset="0"/>
              </a:rPr>
              <a:t> </a:t>
            </a:r>
            <a:r>
              <a:rPr lang="en-US" dirty="0" err="1">
                <a:latin typeface="Century Gothic" panose="020B0502020202020204" pitchFamily="34" charset="0"/>
              </a:rPr>
              <a:t>opgeleid</a:t>
            </a:r>
            <a:endParaRPr lang="en-US" dirty="0">
              <a:latin typeface="Century Gothic" panose="020B0502020202020204" pitchFamily="34" charset="0"/>
            </a:endParaRPr>
          </a:p>
          <a:p>
            <a:r>
              <a:rPr lang="en-US" dirty="0">
                <a:latin typeface="Century Gothic" panose="020B0502020202020204" pitchFamily="34" charset="0"/>
              </a:rPr>
              <a:t>Meer </a:t>
            </a:r>
            <a:r>
              <a:rPr lang="en-US" dirty="0" err="1">
                <a:latin typeface="Century Gothic" panose="020B0502020202020204" pitchFamily="34" charset="0"/>
              </a:rPr>
              <a:t>geinteresseerd</a:t>
            </a:r>
            <a:r>
              <a:rPr lang="en-US" dirty="0">
                <a:latin typeface="Century Gothic" panose="020B0502020202020204" pitchFamily="34" charset="0"/>
              </a:rPr>
              <a:t> in </a:t>
            </a:r>
            <a:r>
              <a:rPr lang="en-US" dirty="0" err="1">
                <a:latin typeface="Century Gothic" panose="020B0502020202020204" pitchFamily="34" charset="0"/>
              </a:rPr>
              <a:t>psychologie</a:t>
            </a:r>
            <a:endParaRPr lang="en-US" dirty="0">
              <a:latin typeface="Century Gothic" panose="020B0502020202020204" pitchFamily="34" charset="0"/>
            </a:endParaRPr>
          </a:p>
          <a:p>
            <a:r>
              <a:rPr lang="en-US" dirty="0" err="1">
                <a:latin typeface="Century Gothic" panose="020B0502020202020204" pitchFamily="34" charset="0"/>
              </a:rPr>
              <a:t>Liever</a:t>
            </a:r>
            <a:r>
              <a:rPr lang="en-US" dirty="0">
                <a:latin typeface="Century Gothic" panose="020B0502020202020204" pitchFamily="34" charset="0"/>
              </a:rPr>
              <a:t> </a:t>
            </a:r>
            <a:r>
              <a:rPr lang="en-US" dirty="0" err="1">
                <a:latin typeface="Century Gothic" panose="020B0502020202020204" pitchFamily="34" charset="0"/>
              </a:rPr>
              <a:t>praten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pillen</a:t>
            </a:r>
            <a:endParaRPr lang="en-US" dirty="0">
              <a:latin typeface="Century Gothic" panose="020B0502020202020204" pitchFamily="34" charset="0"/>
            </a:endParaRPr>
          </a:p>
          <a:p>
            <a:r>
              <a:rPr lang="en-US" dirty="0">
                <a:latin typeface="Century Gothic" panose="020B0502020202020204" pitchFamily="34" charset="0"/>
              </a:rPr>
              <a:t>Meer </a:t>
            </a:r>
            <a:r>
              <a:rPr lang="en-US" dirty="0" err="1">
                <a:latin typeface="Century Gothic" panose="020B0502020202020204" pitchFamily="34" charset="0"/>
              </a:rPr>
              <a:t>financiele</a:t>
            </a:r>
            <a:r>
              <a:rPr lang="en-US" dirty="0">
                <a:latin typeface="Century Gothic" panose="020B0502020202020204" pitchFamily="34" charset="0"/>
              </a:rPr>
              <a:t> </a:t>
            </a:r>
            <a:r>
              <a:rPr lang="en-US" dirty="0" err="1">
                <a:latin typeface="Century Gothic" panose="020B0502020202020204" pitchFamily="34" charset="0"/>
              </a:rPr>
              <a:t>mogelijkheden</a:t>
            </a:r>
            <a:endParaRPr lang="en-US" dirty="0">
              <a:latin typeface="Century Gothic" panose="020B0502020202020204" pitchFamily="34" charset="0"/>
            </a:endParaRPr>
          </a:p>
          <a:p>
            <a:r>
              <a:rPr lang="en-US" dirty="0">
                <a:latin typeface="Century Gothic" panose="020B0502020202020204" pitchFamily="34" charset="0"/>
              </a:rPr>
              <a:t>Langer en </a:t>
            </a:r>
            <a:r>
              <a:rPr lang="en-US" dirty="0" err="1">
                <a:latin typeface="Century Gothic" panose="020B0502020202020204" pitchFamily="34" charset="0"/>
              </a:rPr>
              <a:t>vitaler</a:t>
            </a:r>
            <a:r>
              <a:rPr lang="en-US" dirty="0">
                <a:latin typeface="Century Gothic" panose="020B0502020202020204" pitchFamily="34" charset="0"/>
              </a:rPr>
              <a:t> </a:t>
            </a:r>
            <a:r>
              <a:rPr lang="en-US" dirty="0" err="1">
                <a:latin typeface="Century Gothic" panose="020B0502020202020204" pitchFamily="34" charset="0"/>
              </a:rPr>
              <a:t>leven</a:t>
            </a:r>
            <a:endParaRPr lang="en-US" dirty="0">
              <a:latin typeface="Century Gothic" panose="020B0502020202020204" pitchFamily="34" charset="0"/>
            </a:endParaRPr>
          </a:p>
          <a:p>
            <a:endParaRPr lang="nl-NL" dirty="0"/>
          </a:p>
        </p:txBody>
      </p:sp>
    </p:spTree>
    <p:extLst>
      <p:ext uri="{BB962C8B-B14F-4D97-AF65-F5344CB8AC3E}">
        <p14:creationId xmlns:p14="http://schemas.microsoft.com/office/powerpoint/2010/main" val="1372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1486</Words>
  <Application>Microsoft Office PowerPoint</Application>
  <PresentationFormat>Diavoorstelling (4:3)</PresentationFormat>
  <Paragraphs>279</Paragraphs>
  <Slides>77</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77</vt:i4>
      </vt:variant>
    </vt:vector>
  </HeadingPairs>
  <TitlesOfParts>
    <vt:vector size="82" baseType="lpstr">
      <vt:lpstr>Arial</vt:lpstr>
      <vt:lpstr>Calibri</vt:lpstr>
      <vt:lpstr>Century Gothic</vt:lpstr>
      <vt:lpstr>Wingdings</vt:lpstr>
      <vt:lpstr>Office Theme</vt:lpstr>
      <vt:lpstr> NKOP 2017 Parallelsessie Schemagroepstherapie voor  ouderen met complexe  persoonlijkheids- en coping problematiek</vt:lpstr>
      <vt:lpstr>PowerPoint-presentatie</vt:lpstr>
      <vt:lpstr>Nothing to disclose</vt:lpstr>
      <vt:lpstr>Martine Veenstra</vt:lpstr>
      <vt:lpstr>Renske Bouman</vt:lpstr>
      <vt:lpstr>Silvia van Dijk</vt:lpstr>
      <vt:lpstr>‘De typische oudere bestaat niet’</vt:lpstr>
      <vt:lpstr>Nieuwe generatie ouderen</vt:lpstr>
      <vt:lpstr>Nieuwe generatie ouderen</vt:lpstr>
      <vt:lpstr>Persoonlijkheid                 stoornis</vt:lpstr>
      <vt:lpstr>Persoonlijkheidsstoornis op latere leeftijd</vt:lpstr>
      <vt:lpstr>Persoonlijkheidsstoornis op latere leeftijd</vt:lpstr>
      <vt:lpstr>Persoonlijkheidsstoornis op latere leeftijd</vt:lpstr>
      <vt:lpstr>Therapeutisch nihilsme</vt:lpstr>
      <vt:lpstr>Schematherapie </vt:lpstr>
      <vt:lpstr>Schema</vt:lpstr>
      <vt:lpstr>Oorsprong van schema’s</vt:lpstr>
      <vt:lpstr>Ontstaan van schema’s</vt:lpstr>
      <vt:lpstr>Emotionele basisbehoeften</vt:lpstr>
      <vt:lpstr>Emotionele basisbehoeften en schema’s</vt:lpstr>
      <vt:lpstr>Emotionele basisbehoeften en schema’s</vt:lpstr>
      <vt:lpstr>Modi</vt:lpstr>
      <vt:lpstr>Kind modi </vt:lpstr>
      <vt:lpstr>Bescherm modi</vt:lpstr>
      <vt:lpstr>Veeleisende ouder modus</vt:lpstr>
      <vt:lpstr>Gezonde volwassen modus</vt:lpstr>
      <vt:lpstr>Blije kind modus</vt:lpstr>
      <vt:lpstr>Relatie tussen schema’s en modi</vt:lpstr>
      <vt:lpstr>Correlatie tussen modi en persoonlijkheidsstoornissen 2008</vt:lpstr>
      <vt:lpstr>Schematherapie in een groep</vt:lpstr>
      <vt:lpstr>Waarom in een groep?</vt:lpstr>
      <vt:lpstr>Schemagroepstherapie  + PMT voor ouderen</vt:lpstr>
      <vt:lpstr>5 pilot groepen</vt:lpstr>
      <vt:lpstr>RCT</vt:lpstr>
      <vt:lpstr>PowerPoint-presentatie</vt:lpstr>
      <vt:lpstr>Achtergrond</vt:lpstr>
      <vt:lpstr>PowerPoint-presentatie</vt:lpstr>
      <vt:lpstr>PowerPoint-presentatie</vt:lpstr>
      <vt:lpstr>PowerPoint-presentatie</vt:lpstr>
      <vt:lpstr>PowerPoint-presentatie</vt:lpstr>
      <vt:lpstr>Screening</vt:lpstr>
      <vt:lpstr>In- exclusive criteria</vt:lpstr>
      <vt:lpstr>Verzamel 8 tot 16 geïnteresseerde en geschikte patiënten</vt:lpstr>
      <vt:lpstr>PowerPoint-presentatie</vt:lpstr>
      <vt:lpstr>Baseline assessment 1 week</vt:lpstr>
      <vt:lpstr>Meetinstrumenten</vt:lpstr>
      <vt:lpstr>Telefonisch interview</vt:lpstr>
      <vt:lpstr>Moodzoom</vt:lpstr>
      <vt:lpstr>                   Moodzoom</vt:lpstr>
      <vt:lpstr>PowerPoint-presentatie</vt:lpstr>
      <vt:lpstr>Randomisatie</vt:lpstr>
      <vt:lpstr>PowerPoint-presentatie</vt:lpstr>
      <vt:lpstr>Experimentele groep</vt:lpstr>
      <vt:lpstr>TAU</vt:lpstr>
      <vt:lpstr>PowerPoint-presentatie</vt:lpstr>
      <vt:lpstr>Uitkomstmaten</vt:lpstr>
      <vt:lpstr>Populatie karakteristieken </vt:lpstr>
      <vt:lpstr>Mediatoren</vt:lpstr>
      <vt:lpstr>Kosteneffectiviteit</vt:lpstr>
      <vt:lpstr>Schematherapie en vaktherapie</vt:lpstr>
      <vt:lpstr>Schematherapie en vaktherapie</vt:lpstr>
      <vt:lpstr>Schematherapie en vaktherapie</vt:lpstr>
      <vt:lpstr>PowerPoint-presentatie</vt:lpstr>
      <vt:lpstr> Psychomotorische therapie internationaal </vt:lpstr>
      <vt:lpstr>PowerPoint-presentatie</vt:lpstr>
      <vt:lpstr>PowerPoint-presentatie</vt:lpstr>
      <vt:lpstr>PowerPoint-presentatie</vt:lpstr>
      <vt:lpstr>PowerPoint-presentatie</vt:lpstr>
      <vt:lpstr>PowerPoint-presentatie</vt:lpstr>
      <vt:lpstr>PowerPoint-presentatie</vt:lpstr>
      <vt:lpstr>PowerPoint-presentatie</vt:lpstr>
      <vt:lpstr>Attitudes en domeinen</vt:lpstr>
      <vt:lpstr>PowerPoint-presentatie</vt:lpstr>
      <vt:lpstr>PowerPoint-presentatie</vt:lpstr>
      <vt:lpstr>PowerPoint-presentatie</vt:lpstr>
      <vt:lpstr>PowerPoint-presentatie</vt:lpstr>
      <vt:lpstr>PowerPoint-presentatie</vt:lpstr>
    </vt:vector>
  </TitlesOfParts>
  <Company>University of Groningen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SFT bijeenkomst</dc:title>
  <dc:creator>M.S. Veenstra</dc:creator>
  <cp:lastModifiedBy>Lonneke Arnold</cp:lastModifiedBy>
  <cp:revision>112</cp:revision>
  <dcterms:created xsi:type="dcterms:W3CDTF">2017-06-26T08:25:53Z</dcterms:created>
  <dcterms:modified xsi:type="dcterms:W3CDTF">2017-11-15T08:47:49Z</dcterms:modified>
</cp:coreProperties>
</file>